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7" r:id="rId7"/>
    <p:sldMasterId id="2147484291" r:id="rId8"/>
    <p:sldMasterId id="2147484316" r:id="rId9"/>
    <p:sldMasterId id="2147484348" r:id="rId10"/>
  </p:sldMasterIdLst>
  <p:notesMasterIdLst>
    <p:notesMasterId r:id="rId71"/>
  </p:notesMasterIdLst>
  <p:handoutMasterIdLst>
    <p:handoutMasterId r:id="rId72"/>
  </p:handoutMasterIdLst>
  <p:sldIdLst>
    <p:sldId id="1339" r:id="rId11"/>
    <p:sldId id="1344" r:id="rId12"/>
    <p:sldId id="1340" r:id="rId13"/>
    <p:sldId id="1342" r:id="rId14"/>
    <p:sldId id="1343" r:id="rId15"/>
    <p:sldId id="1345" r:id="rId16"/>
    <p:sldId id="1366" r:id="rId17"/>
    <p:sldId id="1367" r:id="rId18"/>
    <p:sldId id="1368" r:id="rId19"/>
    <p:sldId id="1406" r:id="rId20"/>
    <p:sldId id="1408" r:id="rId21"/>
    <p:sldId id="1350" r:id="rId22"/>
    <p:sldId id="1425" r:id="rId23"/>
    <p:sldId id="1348" r:id="rId24"/>
    <p:sldId id="1349" r:id="rId25"/>
    <p:sldId id="1488" r:id="rId26"/>
    <p:sldId id="1478" r:id="rId27"/>
    <p:sldId id="1490" r:id="rId28"/>
    <p:sldId id="1492" r:id="rId29"/>
    <p:sldId id="1502" r:id="rId30"/>
    <p:sldId id="1493" r:id="rId31"/>
    <p:sldId id="1494" r:id="rId32"/>
    <p:sldId id="1495" r:id="rId33"/>
    <p:sldId id="1351" r:id="rId34"/>
    <p:sldId id="1353" r:id="rId35"/>
    <p:sldId id="1404" r:id="rId36"/>
    <p:sldId id="1397" r:id="rId37"/>
    <p:sldId id="1357" r:id="rId38"/>
    <p:sldId id="1356" r:id="rId39"/>
    <p:sldId id="1426" r:id="rId40"/>
    <p:sldId id="1358" r:id="rId41"/>
    <p:sldId id="1359" r:id="rId42"/>
    <p:sldId id="1480" r:id="rId43"/>
    <p:sldId id="1482" r:id="rId44"/>
    <p:sldId id="1486" r:id="rId45"/>
    <p:sldId id="1487" r:id="rId46"/>
    <p:sldId id="1369" r:id="rId47"/>
    <p:sldId id="1365" r:id="rId48"/>
    <p:sldId id="1398" r:id="rId49"/>
    <p:sldId id="1370" r:id="rId50"/>
    <p:sldId id="1405" r:id="rId51"/>
    <p:sldId id="1372" r:id="rId52"/>
    <p:sldId id="1375" r:id="rId53"/>
    <p:sldId id="1379" r:id="rId54"/>
    <p:sldId id="1380" r:id="rId55"/>
    <p:sldId id="1496" r:id="rId56"/>
    <p:sldId id="1497" r:id="rId57"/>
    <p:sldId id="1498" r:id="rId58"/>
    <p:sldId id="1470" r:id="rId59"/>
    <p:sldId id="1471" r:id="rId60"/>
    <p:sldId id="1472" r:id="rId61"/>
    <p:sldId id="1473" r:id="rId62"/>
    <p:sldId id="1412" r:id="rId63"/>
    <p:sldId id="1499" r:id="rId64"/>
    <p:sldId id="1500" r:id="rId65"/>
    <p:sldId id="1501" r:id="rId66"/>
    <p:sldId id="1411" r:id="rId67"/>
    <p:sldId id="1410" r:id="rId68"/>
    <p:sldId id="1424" r:id="rId69"/>
    <p:sldId id="1248"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Plan" id="{0C8682EF-709C-4DD2-B11B-19E2D910C2A9}">
          <p14:sldIdLst>
            <p14:sldId id="1339"/>
            <p14:sldId id="1344"/>
          </p14:sldIdLst>
        </p14:section>
        <p14:section name="Scalability" id="{5CD47C7B-7832-4649-B83F-7D7B68CFDC4C}">
          <p14:sldIdLst>
            <p14:sldId id="1340"/>
            <p14:sldId id="1342"/>
          </p14:sldIdLst>
        </p14:section>
        <p14:section name="Architecting for Scale" id="{33321D67-DACD-48E4-96D4-C0ED9179C0C1}">
          <p14:sldIdLst>
            <p14:sldId id="1343"/>
            <p14:sldId id="1345"/>
            <p14:sldId id="1366"/>
            <p14:sldId id="1367"/>
            <p14:sldId id="1368"/>
            <p14:sldId id="1406"/>
            <p14:sldId id="1408"/>
            <p14:sldId id="1350"/>
          </p14:sldIdLst>
        </p14:section>
        <p14:section name="Scaling Compute" id="{C2A6605A-14F8-4093-A9C1-D1186FD48789}">
          <p14:sldIdLst>
            <p14:sldId id="1425"/>
            <p14:sldId id="1348"/>
            <p14:sldId id="1349"/>
            <p14:sldId id="1488"/>
            <p14:sldId id="1478"/>
            <p14:sldId id="1490"/>
            <p14:sldId id="1492"/>
            <p14:sldId id="1502"/>
            <p14:sldId id="1493"/>
            <p14:sldId id="1494"/>
            <p14:sldId id="1495"/>
          </p14:sldIdLst>
        </p14:section>
        <p14:section name="Scaling Database" id="{E25FE5FC-DB90-4B8D-B0E6-8000CADC7295}">
          <p14:sldIdLst>
            <p14:sldId id="1351"/>
            <p14:sldId id="1353"/>
            <p14:sldId id="1404"/>
            <p14:sldId id="1397"/>
            <p14:sldId id="1357"/>
            <p14:sldId id="1356"/>
            <p14:sldId id="1426"/>
            <p14:sldId id="1358"/>
            <p14:sldId id="1359"/>
            <p14:sldId id="1480"/>
            <p14:sldId id="1482"/>
            <p14:sldId id="1486"/>
            <p14:sldId id="1487"/>
          </p14:sldIdLst>
        </p14:section>
        <p14:section name="Caching" id="{51C49CEC-BEA1-4903-958C-9276965B7920}">
          <p14:sldIdLst>
            <p14:sldId id="1369"/>
            <p14:sldId id="1365"/>
            <p14:sldId id="1398"/>
            <p14:sldId id="1370"/>
            <p14:sldId id="1405"/>
            <p14:sldId id="1372"/>
          </p14:sldIdLst>
        </p14:section>
        <p14:section name="Scaling with Traffic Manager &amp; CDN" id="{AD60FB84-A865-4DD2-BAC1-57CC5E5BB7EB}">
          <p14:sldIdLst>
            <p14:sldId id="1375"/>
            <p14:sldId id="1379"/>
            <p14:sldId id="1380"/>
            <p14:sldId id="1496"/>
            <p14:sldId id="1497"/>
            <p14:sldId id="1498"/>
            <p14:sldId id="1470"/>
            <p14:sldId id="1471"/>
            <p14:sldId id="1472"/>
            <p14:sldId id="1473"/>
          </p14:sldIdLst>
        </p14:section>
        <p14:section name="Case Studies" id="{A05476E4-AC87-4AC9-ADB6-C66CE1D017E2}">
          <p14:sldIdLst>
            <p14:sldId id="1412"/>
            <p14:sldId id="1499"/>
            <p14:sldId id="1500"/>
            <p14:sldId id="1501"/>
            <p14:sldId id="1411"/>
            <p14:sldId id="1410"/>
            <p14:sldId id="1424"/>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drián Hernandez Becerril" initials="AHB" lastIdx="5" clrIdx="4">
    <p:extLst>
      <p:ext uri="{19B8F6BF-5375-455C-9EA6-DF929625EA0E}">
        <p15:presenceInfo xmlns:p15="http://schemas.microsoft.com/office/powerpoint/2012/main" userId="S-1-5-21-124525095-708259637-1543119021-1183259" providerId="AD"/>
      </p:ext>
    </p:extLst>
  </p:cmAuthor>
  <p:cmAuthor id="5" name="Michal Morciniec" initials="MM" lastIdx="6" clrIdx="5">
    <p:extLst>
      <p:ext uri="{19B8F6BF-5375-455C-9EA6-DF929625EA0E}">
        <p15:presenceInfo xmlns:p15="http://schemas.microsoft.com/office/powerpoint/2012/main" userId="S-1-5-21-1721254763-462695806-1538882281-2567573" providerId="AD"/>
      </p:ext>
    </p:extLst>
  </p:cmAuthor>
  <p:cmAuthor id="6" name="Eumar Assis" initials="EA" lastIdx="9" clrIdx="6">
    <p:extLst>
      <p:ext uri="{19B8F6BF-5375-455C-9EA6-DF929625EA0E}">
        <p15:presenceInfo xmlns:p15="http://schemas.microsoft.com/office/powerpoint/2012/main" userId="S-1-5-21-124525095-708259637-1543119021-1495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107C10"/>
    <a:srgbClr val="0078D7"/>
    <a:srgbClr val="00188F"/>
    <a:srgbClr val="008272"/>
    <a:srgbClr val="B4009E"/>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5074" autoAdjust="0"/>
  </p:normalViewPr>
  <p:slideViewPr>
    <p:cSldViewPr>
      <p:cViewPr varScale="1">
        <p:scale>
          <a:sx n="66" d="100"/>
          <a:sy n="66" d="100"/>
        </p:scale>
        <p:origin x="126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4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11/9/2017 2:11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11/9/2017 1:31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rickrainey.com/2013/12/15/auto-scaling-cloud-services-on-cpu-percentage-with-the-windows-azure-monitoring-services-management-librar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services/service-fabric/"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ervice-fabric/service-fabric-health-introduc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ervice-fabric/service-fabric-cluster-resource-manager-metric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Partition_(databas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sql/database-engine/availability-groups/windows/overview-of-always-on-availability-groups-sql-serv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tinkerpop.apache.org/" TargetMode="External"/><Relationship Id="rId3" Type="http://schemas.openxmlformats.org/officeDocument/2006/relationships/hyperlink" Target="https://aka.ms/acdbsla" TargetMode="External"/><Relationship Id="rId7" Type="http://schemas.openxmlformats.org/officeDocument/2006/relationships/hyperlink" Target="https://docs.microsoft.com/en-us/azure/cosmos-db/graph-introduction"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azure/cosmos-db/table-introduction" TargetMode="External"/><Relationship Id="rId5" Type="http://schemas.openxmlformats.org/officeDocument/2006/relationships/hyperlink" Target="https://docs.microsoft.com/en-us/azure/cosmos-db/mongodb-introduction" TargetMode="External"/><Relationship Id="rId4" Type="http://schemas.openxmlformats.org/officeDocument/2006/relationships/hyperlink" Target="https://docs.microsoft.com/en-us/azure/cosmos-db/documentdb-introduction" TargetMode="External"/><Relationship Id="rId9" Type="http://schemas.openxmlformats.org/officeDocument/2006/relationships/hyperlink" Target="https://docs.microsoft.com/en-us/azure/cosmos-db/consistency-level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cosmos-db/distribute-data-globally"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ocs.microsoft.com/en-us/azure/cosmos-db/tutorial-global-distribution-documentdb" TargetMode="External"/><Relationship Id="rId4" Type="http://schemas.openxmlformats.org/officeDocument/2006/relationships/hyperlink" Target="https://azure.microsoft.com/region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cosmos-db/distribute-data-globally#UnlimitedRegionsPerAccount" TargetMode="External"/><Relationship Id="rId4" Type="http://schemas.openxmlformats.org/officeDocument/2006/relationships/hyperlink" Target="https://docs.microsoft.com/en-us/azure/cosmos-db/partition-data"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documentdb.com/capacityplanne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traffic-manager/traffic-manager-monitorin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routing-method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ustomers.microsoft.com/Pages/CustomerStory.aspx?recid=20881"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customers.microsoft.com/en-us/story/next-games"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aka.ms/hegoxv"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ustomers.microsoft.com/doclink/real-madrid"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aka.ms/Qvy945"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rchitecture/best-practices/background-job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microsoft.com/en-us/azure/architecture/patterns/pipes-and-filters" TargetMode="External"/><Relationship Id="rId4" Type="http://schemas.openxmlformats.org/officeDocument/2006/relationships/hyperlink" Target="https://docs.microsoft.com/en-us/azure/architecture/best-practices/auto-scaling"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58501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Another way to improve scalability and perceived performance of the system is to decouple background processing from the web server and implement is on a separate worker process. The worker process in Azure can be implemented as process on a Function App or as a </a:t>
            </a:r>
            <a:r>
              <a:rPr lang="en-US" baseline="0" dirty="0" err="1"/>
              <a:t>WebJob</a:t>
            </a:r>
            <a:r>
              <a:rPr lang="en-US" baseline="0" dirty="0"/>
              <a:t>.</a:t>
            </a:r>
          </a:p>
          <a:p>
            <a:endParaRPr lang="en-US" baseline="0" dirty="0"/>
          </a:p>
          <a:p>
            <a:r>
              <a:rPr lang="en-US" baseline="0" dirty="0"/>
              <a:t>The web server can then use Azure storage queues to communicate with the worker process asynchronously.</a:t>
            </a:r>
          </a:p>
          <a:p>
            <a:endParaRPr lang="en-US" baseline="0" dirty="0"/>
          </a:p>
          <a:p>
            <a:r>
              <a:rPr lang="en-US" baseline="0" dirty="0"/>
              <a:t>The use of queues has additional benefits such as load leveling discussed later on , essentially queues provide a buffer against the load from the web tier meaning that the worker can process the messages at a constant rate.</a:t>
            </a:r>
          </a:p>
          <a:p>
            <a:endParaRPr lang="en-US" baseline="0" dirty="0"/>
          </a:p>
          <a:p>
            <a:r>
              <a:rPr lang="en-US" sz="900" kern="1200" dirty="0">
                <a:solidFill>
                  <a:schemeClr val="tx1"/>
                </a:solidFill>
                <a:effectLst/>
                <a:latin typeface="Segoe UI Light" pitchFamily="34" charset="0"/>
                <a:ea typeface="+mn-ea"/>
                <a:cs typeface="+mn-cs"/>
              </a:rPr>
              <a:t>There is another session on batch and background processing if you want to learn more about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2:17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4552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type of architecture can use scaling in the web front end and the worker tier. In fact, you can scale them independently.</a:t>
            </a:r>
          </a:p>
          <a:p>
            <a:r>
              <a:rPr lang="en-US" baseline="0" dirty="0"/>
              <a:t>Multiple web front-ends and workers improves scalability. Also reliability is increased because even if the worker should fail another one is available to do it´s task.</a:t>
            </a:r>
          </a:p>
          <a:p>
            <a:endParaRPr lang="en-US" baseline="0" dirty="0"/>
          </a:p>
          <a:p>
            <a:r>
              <a:rPr lang="en-US" baseline="0" dirty="0"/>
              <a:t>However, for the scaling to work you need to design your application appropriately for example you should ensure that message produced by any web server can be processed by any worker. Remember, that if you implement </a:t>
            </a:r>
            <a:r>
              <a:rPr lang="en-US" baseline="0" dirty="0" err="1"/>
              <a:t>autoscaling</a:t>
            </a:r>
            <a:r>
              <a:rPr lang="en-US" baseline="0" dirty="0"/>
              <a:t> the number of webservers in the farm and the number of workers can go up as well as down.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89645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2752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2632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a:t>
            </a:r>
            <a:r>
              <a:rPr lang="en-US" baseline="0" dirty="0"/>
              <a:t> explain how CPU and Memory of web servers can be adjusted in PaaS Service , here Azure App Service– what are the limits?</a:t>
            </a:r>
            <a:endParaRPr lang="en-US" dirty="0"/>
          </a:p>
          <a:p>
            <a:endParaRPr lang="en-US" dirty="0"/>
          </a:p>
          <a:p>
            <a:r>
              <a:rPr lang="en-US" dirty="0"/>
              <a:t>Detail:</a:t>
            </a:r>
          </a:p>
          <a:p>
            <a:r>
              <a:rPr lang="en-US" dirty="0"/>
              <a:t>https://azure.microsoft.com/en-in/pricing/details/app-service/</a:t>
            </a:r>
          </a:p>
          <a:p>
            <a:endParaRPr lang="en-US" dirty="0"/>
          </a:p>
          <a:p>
            <a:r>
              <a:rPr lang="en-US" dirty="0"/>
              <a:t>There</a:t>
            </a:r>
            <a:r>
              <a:rPr lang="en-US" baseline="0" dirty="0"/>
              <a:t> are two compute scaling options available to applications hosted in Azure. </a:t>
            </a:r>
          </a:p>
          <a:p>
            <a:pPr marL="228600" indent="-228600">
              <a:buFont typeface="+mj-lt"/>
              <a:buAutoNum type="arabicPeriod"/>
            </a:pPr>
            <a:r>
              <a:rPr lang="en-US" baseline="0" dirty="0"/>
              <a:t>In vertical scaling you increase the machine size (RAM and # of cores).</a:t>
            </a:r>
          </a:p>
          <a:p>
            <a:pPr marL="228600" indent="-228600">
              <a:buFont typeface="+mj-lt"/>
              <a:buAutoNum type="arabicPeriod"/>
            </a:pPr>
            <a:r>
              <a:rPr lang="en-US" baseline="0" dirty="0"/>
              <a:t>When you scale out (horizontal scaling) or in, you are adding or removing servers in the web farm that have the same specification (size).</a:t>
            </a:r>
          </a:p>
          <a:p>
            <a:endParaRPr lang="en-US" baseline="0" dirty="0"/>
          </a:p>
          <a:p>
            <a:r>
              <a:rPr lang="en-US" baseline="0" dirty="0"/>
              <a:t>The Standard plan S3 and P3 Premium are limited to 4 core 7GB machines. </a:t>
            </a:r>
          </a:p>
          <a:p>
            <a:r>
              <a:rPr lang="en-US" baseline="0" dirty="0"/>
              <a:t>In the Application Service Environment (ASE) (which is a private hosting of Azure App service, rather than the multitenant Azure App service) the P4 Premium plan will allow up to 50 machines 8 core /14GB machines.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Isolated Service Plan: Designed to run mission critical workloads, which are required to run in a virtual network. The Isolated plan allows customers to run their apps in a private, dedicated environment in an Azure datacenter using Dv2-series VMs with faster processors, SSD storage and double the memory-to-core ratio compared to Standard. The plan can scale to 100 instances with more available upon request. Its App Service Environment (ASE) V2 </a:t>
            </a:r>
          </a:p>
          <a:p>
            <a:endParaRPr lang="en-US" baseline="0" dirty="0"/>
          </a:p>
          <a:p>
            <a:r>
              <a:rPr lang="en-US" baseline="0" dirty="0"/>
              <a:t>If you need more processing power then consider Azure Virtual machine scale set as a service to host your compute.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182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Purpose:</a:t>
            </a:r>
            <a:r>
              <a:rPr lang="en-US" baseline="0" dirty="0"/>
              <a:t> auto-scaling feature for assigning compute resources dynamically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https://azure.microsoft.com/en-us/documentation/articles/web-sites-scale/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Detail:</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In Auto-scaling can automatically increase the capacity of the farm based on the actual demand (usage) of the web application.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Auto-scaling is available in Standard, Premium &amp; Isolated plan. You can define the rules based on a number of metrics (HTTP queue length, CPU Percentage or memory utilization).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In web farms with multiple machines an average is computed across all instances.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Auto scaling rules based on schedule time let you assign different number of machines to your web farm on weekends, workdays or specific dates or time in a day.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https://github.com/mspnp/azure-guidance/blob/master/Auto-scaling.md</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To use auto-scaling you have to design the system for horizontal scalability. Because the auto-scaling rule can add or remove machines dynamically you should not assume that request will be routed to the same instance (machine) and you should not persist any state on the instance.</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If a queue is used than no assumptions should be made about the instance that wrote message to the queue.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a:t>Autoscaling</a:t>
            </a:r>
            <a:r>
              <a:rPr lang="en-US" dirty="0"/>
              <a:t> rules that use a detection mechanism based on a measured trigger attribute (such as CPU usage or queue length) use an aggregated value over time, rather than the instantaneous values, to trigger an </a:t>
            </a:r>
            <a:r>
              <a:rPr lang="en-US" dirty="0" err="1"/>
              <a:t>autoscaling</a:t>
            </a:r>
            <a:r>
              <a:rPr lang="en-US" dirty="0"/>
              <a:t> action. By default, the aggregate is an average of the values. This prevents the system from reacting too quickly, or causing rapid oscillation. It also allows time for new instances that are auto-started to settle into running mode, preventing additional </a:t>
            </a:r>
            <a:r>
              <a:rPr lang="en-US" dirty="0" err="1"/>
              <a:t>autoscaling</a:t>
            </a:r>
            <a:r>
              <a:rPr lang="en-US" dirty="0"/>
              <a:t> actions from occurring while the new instances are starting up. For Cloud Services and Virtual Machines, the default period for the aggregation is 45 minutes, so it can take up to this period of time for the metric to trigger </a:t>
            </a:r>
            <a:r>
              <a:rPr lang="en-US" dirty="0" err="1"/>
              <a:t>autoscaling</a:t>
            </a:r>
            <a:r>
              <a:rPr lang="en-US" dirty="0"/>
              <a:t> in response to spikes in demand. You can change the aggregation period by using the SDK, but be aware that periods of less than 25 minutes may cause unpredictable results (see </a:t>
            </a:r>
            <a:r>
              <a:rPr lang="en-US" dirty="0">
                <a:hlinkClick r:id="rId3"/>
              </a:rPr>
              <a:t>Auto Scaling Cloud Services on CPU Percentage with the Windows Azure Monitoring Services Management Library</a:t>
            </a:r>
            <a:r>
              <a:rPr lang="en-US" dirty="0"/>
              <a:t> for more information). For Azure Web Sites, the averaging period is much shorter, allowing new instances to be available in around five minutes after a change to the average trigger measure.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Competing Consumers Pattern is the relevant pattern here.</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68510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11/9/2017 1:31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16841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 scale set supports up to 1,000 VMs. If you create and upload your own custom VM images, the limit is 300.</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look at scale sets as an infrastructure that supports PaaS. PaaS solutions like </a:t>
            </a:r>
            <a:r>
              <a:rPr lang="en-US" sz="900" b="0" i="0" u="none" strike="noStrike" kern="1200" dirty="0">
                <a:solidFill>
                  <a:schemeClr val="tx1"/>
                </a:solidFill>
                <a:effectLst/>
                <a:latin typeface="Segoe UI Light" pitchFamily="34" charset="0"/>
                <a:ea typeface="+mn-ea"/>
                <a:cs typeface="+mn-cs"/>
                <a:hlinkClick r:id="rId3"/>
              </a:rPr>
              <a:t>Service Fabric</a:t>
            </a:r>
            <a:r>
              <a:rPr lang="en-US" sz="900" b="0" i="0" kern="1200" dirty="0">
                <a:solidFill>
                  <a:schemeClr val="tx1"/>
                </a:solidFill>
                <a:effectLst/>
                <a:latin typeface="Segoe UI Light" pitchFamily="34" charset="0"/>
                <a:ea typeface="+mn-ea"/>
                <a:cs typeface="+mn-cs"/>
              </a:rPr>
              <a:t> build on this infrastructure.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scale set is an implicit availability set with 5 fault domains and 5 update domains. Scale sets of more than 100 VMs span multiple </a:t>
            </a:r>
            <a:r>
              <a:rPr lang="en-US" sz="900" b="0" i="1" kern="1200" dirty="0">
                <a:solidFill>
                  <a:schemeClr val="tx1"/>
                </a:solidFill>
                <a:effectLst/>
                <a:latin typeface="Segoe UI Light" pitchFamily="34" charset="0"/>
                <a:ea typeface="+mn-ea"/>
                <a:cs typeface="+mn-cs"/>
              </a:rPr>
              <a:t>placement groups</a:t>
            </a:r>
            <a:r>
              <a:rPr lang="en-US" sz="900" b="0" i="0" kern="1200" dirty="0">
                <a:solidFill>
                  <a:schemeClr val="tx1"/>
                </a:solidFill>
                <a:effectLst/>
                <a:latin typeface="Segoe UI Light" pitchFamily="34" charset="0"/>
                <a:ea typeface="+mn-ea"/>
                <a:cs typeface="+mn-cs"/>
              </a:rPr>
              <a:t>, which are equivalent to multiple availability sets. </a:t>
            </a:r>
          </a:p>
          <a:p>
            <a:endParaRPr lang="en-US" dirty="0"/>
          </a:p>
          <a:p>
            <a:r>
              <a:rPr lang="en-US" sz="900" b="0" i="0" kern="1200" dirty="0">
                <a:solidFill>
                  <a:schemeClr val="tx1"/>
                </a:solidFill>
                <a:effectLst/>
                <a:latin typeface="Segoe UI Light" pitchFamily="34" charset="0"/>
                <a:ea typeface="+mn-ea"/>
                <a:cs typeface="+mn-cs"/>
              </a:rPr>
              <a:t>To maintain consistent application performance, you can automatically increase or decrease the number of VM instances in your scale set. This </a:t>
            </a:r>
            <a:r>
              <a:rPr lang="en-US" sz="900" b="0" i="0" kern="1200" dirty="0" err="1">
                <a:solidFill>
                  <a:schemeClr val="tx1"/>
                </a:solidFill>
                <a:effectLst/>
                <a:latin typeface="Segoe UI Light" pitchFamily="34" charset="0"/>
                <a:ea typeface="+mn-ea"/>
                <a:cs typeface="+mn-cs"/>
              </a:rPr>
              <a:t>autoscale</a:t>
            </a:r>
            <a:r>
              <a:rPr lang="en-US" sz="900" b="0" i="0" kern="1200" dirty="0">
                <a:solidFill>
                  <a:schemeClr val="tx1"/>
                </a:solidFill>
                <a:effectLst/>
                <a:latin typeface="Segoe UI Light" pitchFamily="34" charset="0"/>
                <a:ea typeface="+mn-ea"/>
                <a:cs typeface="+mn-cs"/>
              </a:rPr>
              <a:t> ability reduces the management overhead to monitor and tune your scale set as customer demand changes over time.</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3739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p>
          <a:p>
            <a:pPr>
              <a:defRPr/>
            </a:pPr>
            <a:endParaRPr lang="en-US" dirty="0">
              <a:gradFill>
                <a:gsLst>
                  <a:gs pos="1250">
                    <a:srgbClr val="505050"/>
                  </a:gs>
                  <a:gs pos="100000">
                    <a:srgbClr val="505050"/>
                  </a:gs>
                </a:gsLst>
                <a:lin ang="5400000" scaled="0"/>
              </a:gradFill>
            </a:endParaRPr>
          </a:p>
          <a:p>
            <a:pPr>
              <a:defRPr/>
            </a:pPr>
            <a:r>
              <a:rPr lang="en-US" dirty="0"/>
              <a:t>https://docs.microsoft.com/en-us/azure/virtual-machine-scale-sets/virtual-machine-scale-sets-autoscale-portal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99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Service Fabric is Microsoft's container orchestrator deploying microservices across a cluster of machines.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Service Fabric runs everywhere. You can create clusters for Service Fabric in many environments, including Azure or on premises, on Windows Server, or on Linux. You can even create clusters on other public clouds. In addition, the development environment in the SDK is </a:t>
            </a:r>
            <a:r>
              <a:rPr lang="en-IN" sz="1200" b="1" i="0" kern="1200" dirty="0">
                <a:solidFill>
                  <a:schemeClr val="tx1"/>
                </a:solidFill>
                <a:effectLst/>
                <a:latin typeface="+mn-lt"/>
                <a:ea typeface="+mn-ea"/>
                <a:cs typeface="+mn-cs"/>
              </a:rPr>
              <a:t>identical</a:t>
            </a:r>
            <a:r>
              <a:rPr lang="en-IN" sz="1200" b="0" i="0" kern="1200" dirty="0">
                <a:solidFill>
                  <a:schemeClr val="tx1"/>
                </a:solidFill>
                <a:effectLst/>
                <a:latin typeface="+mn-lt"/>
                <a:ea typeface="+mn-ea"/>
                <a:cs typeface="+mn-cs"/>
              </a:rPr>
              <a:t> to the production environment, with no emulators involved. In other words, what runs on your local development cluster deploys to the clusters in other environments.</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Any OS, Any Cloud.</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Insurance/Financial App can deploy SF on-prem.</a:t>
            </a:r>
          </a:p>
          <a:p>
            <a:pPr marL="171450" indent="-171450">
              <a:buFont typeface="Arial" panose="020B0604020202020204" pitchFamily="34" charset="0"/>
              <a:buChar char="•"/>
            </a:pPr>
            <a:endParaRPr lang="en-IN" dirty="0"/>
          </a:p>
          <a:p>
            <a:endParaRPr lang="en-US" dirty="0"/>
          </a:p>
          <a:p>
            <a:r>
              <a:rPr lang="en-US" b="1" dirty="0"/>
              <a:t>Lifecycle Management </a:t>
            </a:r>
            <a:r>
              <a:rPr lang="en-US" dirty="0"/>
              <a:t>– </a:t>
            </a:r>
            <a:r>
              <a:rPr lang="en-IN" sz="1200" b="0" i="0" kern="1200" dirty="0">
                <a:solidFill>
                  <a:schemeClr val="tx1"/>
                </a:solidFill>
                <a:effectLst/>
                <a:latin typeface="+mn-lt"/>
                <a:ea typeface="+mn-ea"/>
                <a:cs typeface="+mn-cs"/>
              </a:rPr>
              <a:t>As with other platforms, an application on Service Fabric usually goes through the phases: design, development, testing, deployment, upgrade, maintenance, and removal. Service Fabric provides first-class support for the full application lifecycle of cloud applications, from development through deployment, daily management, and maintenance to eventual decommissioning.</a:t>
            </a:r>
          </a:p>
          <a:p>
            <a:endParaRPr lang="en-IN" sz="1200" b="0" i="0" kern="1200" dirty="0">
              <a:solidFill>
                <a:schemeClr val="tx1"/>
              </a:solidFill>
              <a:effectLst/>
              <a:latin typeface="+mn-lt"/>
              <a:ea typeface="+mn-ea"/>
              <a:cs typeface="+mn-cs"/>
            </a:endParaRPr>
          </a:p>
          <a:p>
            <a:r>
              <a:rPr lang="en-US" b="1" dirty="0"/>
              <a:t>Always-On Availability </a:t>
            </a:r>
            <a:r>
              <a:rPr lang="en-US" dirty="0"/>
              <a:t>– SF has Built in resiliency. Even if one of the instances fail, the replicated instance becomes the primary automatically.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 Models</a:t>
            </a:r>
            <a:r>
              <a:rPr lang="en-US" dirty="0"/>
              <a:t> - </a:t>
            </a:r>
            <a:r>
              <a:rPr lang="en-IN" sz="1200" b="0" i="0" kern="1200" dirty="0">
                <a:solidFill>
                  <a:schemeClr val="tx1"/>
                </a:solidFill>
                <a:effectLst/>
                <a:latin typeface="+mn-lt"/>
                <a:ea typeface="+mn-ea"/>
                <a:cs typeface="+mn-cs"/>
              </a:rPr>
              <a:t>Service Fabric offers multiple ways to write and manage your services. </a:t>
            </a:r>
            <a:r>
              <a:rPr lang="en-US" sz="1200" b="0" i="0" kern="1200" dirty="0">
                <a:solidFill>
                  <a:schemeClr val="tx1"/>
                </a:solidFill>
                <a:effectLst/>
                <a:latin typeface="+mn-lt"/>
                <a:ea typeface="+mn-ea"/>
                <a:cs typeface="+mn-cs"/>
              </a:rPr>
              <a:t>Guest executables, Containers, Reliable Services, Reliable Actors, ASP.NET 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gradFill>
                  <a:gsLst>
                    <a:gs pos="12097">
                      <a:srgbClr val="FFFFFF"/>
                    </a:gs>
                    <a:gs pos="34000">
                      <a:srgbClr val="FFFFFF"/>
                    </a:gs>
                  </a:gsLst>
                  <a:lin ang="5400000" scaled="0"/>
                </a:gradFill>
                <a:latin typeface="Segoe UI Semilight"/>
                <a:ea typeface="MS PGothic" panose="020B0600070205080204" pitchFamily="34" charset="-128"/>
              </a:rPr>
              <a:t>Health &amp; Monitoring - </a:t>
            </a:r>
            <a:r>
              <a:rPr lang="en-IN" sz="1200" b="0" i="0" kern="1200" dirty="0">
                <a:solidFill>
                  <a:schemeClr val="tx1"/>
                </a:solidFill>
                <a:effectLst/>
                <a:latin typeface="+mn-lt"/>
                <a:ea typeface="+mn-ea"/>
                <a:cs typeface="+mn-cs"/>
              </a:rPr>
              <a:t>Service Fabric introduces a </a:t>
            </a:r>
            <a:r>
              <a:rPr lang="en-IN" sz="1200" b="0" i="0" u="none" strike="noStrike" kern="1200" dirty="0">
                <a:solidFill>
                  <a:schemeClr val="tx1"/>
                </a:solidFill>
                <a:effectLst/>
                <a:latin typeface="+mn-lt"/>
                <a:ea typeface="+mn-ea"/>
                <a:cs typeface="+mn-cs"/>
                <a:hlinkClick r:id="rId3"/>
              </a:rPr>
              <a:t>health model</a:t>
            </a:r>
            <a:r>
              <a:rPr lang="en-IN" sz="1200" b="0" i="0" kern="1200" dirty="0">
                <a:solidFill>
                  <a:schemeClr val="tx1"/>
                </a:solidFill>
                <a:effectLst/>
                <a:latin typeface="+mn-lt"/>
                <a:ea typeface="+mn-ea"/>
                <a:cs typeface="+mn-cs"/>
              </a:rPr>
              <a:t> designed to flag unhealthy cluster and application conditions on specific cluster nodes and service replicas.</a:t>
            </a:r>
            <a:endParaRPr lang="en-US" sz="1200" b="1" kern="0" dirty="0">
              <a:gradFill>
                <a:gsLst>
                  <a:gs pos="12097">
                    <a:srgbClr val="FFFFFF"/>
                  </a:gs>
                  <a:gs pos="34000">
                    <a:srgbClr val="FFFFFF"/>
                  </a:gs>
                </a:gsLst>
                <a:lin ang="5400000" scaled="0"/>
              </a:gradFill>
              <a:latin typeface="Segoe UI Semilight"/>
              <a:ea typeface="MS PGothic"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DevOps Tooling – </a:t>
            </a:r>
            <a:r>
              <a:rPr lang="en-US" b="0" dirty="0"/>
              <a:t>VSTS, Jenkins</a:t>
            </a:r>
          </a:p>
          <a:p>
            <a:endParaRPr lang="en-US" dirty="0"/>
          </a:p>
          <a:p>
            <a:endParaRPr lang="en-US" dirty="0"/>
          </a:p>
          <a:p>
            <a:r>
              <a:rPr lang="en-US" b="1" dirty="0"/>
              <a:t>https://docs.microsoft.com/en-us/azure/service-fabric/service-fabric-content-roadmap</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11/9/2017 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398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6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Monolithic</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During the client-server era, we tended to focus on building tiered applications by using specific technologies in each tier. The term </a:t>
            </a:r>
            <a:r>
              <a:rPr lang="en-IN" sz="1200" b="0" i="1" kern="1200" dirty="0">
                <a:solidFill>
                  <a:schemeClr val="tx1"/>
                </a:solidFill>
                <a:effectLst/>
                <a:latin typeface="+mn-lt"/>
                <a:ea typeface="+mn-ea"/>
                <a:cs typeface="+mn-cs"/>
              </a:rPr>
              <a:t>monolithic</a:t>
            </a:r>
            <a:r>
              <a:rPr lang="en-IN" sz="1200" b="0" i="0" kern="1200" dirty="0">
                <a:solidFill>
                  <a:schemeClr val="tx1"/>
                </a:solidFill>
                <a:effectLst/>
                <a:latin typeface="+mn-lt"/>
                <a:ea typeface="+mn-ea"/>
                <a:cs typeface="+mn-cs"/>
              </a:rPr>
              <a:t> application has emerged for these approaches.</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There are benefits to such a monolithic design approach. It's often simpler to design, and it has faster calls between components, because these calls are often over </a:t>
            </a:r>
            <a:r>
              <a:rPr lang="en-IN" sz="1200" b="0" i="0" kern="1200" dirty="0" err="1">
                <a:solidFill>
                  <a:schemeClr val="tx1"/>
                </a:solidFill>
                <a:effectLst/>
                <a:latin typeface="+mn-lt"/>
                <a:ea typeface="+mn-ea"/>
                <a:cs typeface="+mn-cs"/>
              </a:rPr>
              <a:t>interprocess</a:t>
            </a:r>
            <a:r>
              <a:rPr lang="en-IN" sz="1200" b="0" i="0" kern="1200" dirty="0">
                <a:solidFill>
                  <a:schemeClr val="tx1"/>
                </a:solidFill>
                <a:effectLst/>
                <a:latin typeface="+mn-lt"/>
                <a:ea typeface="+mn-ea"/>
                <a:cs typeface="+mn-cs"/>
              </a:rPr>
              <a:t> communication (IPC).</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The downside is that there's a tight coupling between tiered layers, and you cannot scale individual components. If you need to perform fixes or upgrades, you have to wait for others to finish their testing. It is more difficult to be agile.</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0" indent="0">
              <a:buFont typeface="Arial" panose="020B0604020202020204" pitchFamily="34" charset="0"/>
              <a:buNone/>
            </a:pPr>
            <a:r>
              <a:rPr lang="en-IN" sz="1200" b="1" i="0" kern="1200" dirty="0">
                <a:solidFill>
                  <a:schemeClr val="tx1"/>
                </a:solidFill>
                <a:effectLst/>
                <a:latin typeface="+mn-lt"/>
                <a:ea typeface="+mn-ea"/>
                <a:cs typeface="+mn-cs"/>
              </a:rPr>
              <a:t>Microservices</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The benefits of microservices are that each one typically encapsulates simpler business functionality, which you scale up or down, test, deploy, and manage independently.</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The downside of microservices comes in managing the increased number of separate entities and dealing with more complex deployments and versioning. </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1" dirty="0"/>
              <a:t>https://docs.microsoft.com/en-us/azure/service-fabric/service-fabric-overview-microservices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2F40B69-2AC5-4937-9EE6-A04B6E0B76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11/9/2017 2:19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38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We are deploying lots of azure mission critical services on Service Fabric, you can imagine what if SQL Azure goes down.</a:t>
            </a:r>
          </a:p>
          <a:p>
            <a:endParaRPr lang="en-IN" dirty="0"/>
          </a:p>
          <a:p>
            <a:r>
              <a:rPr lang="en-IN" dirty="0"/>
              <a:t>Microsoft itself runs its business on Service Fabric.</a:t>
            </a:r>
            <a:endParaRPr lang="en-US" dirty="0"/>
          </a:p>
        </p:txBody>
      </p:sp>
      <p:sp>
        <p:nvSpPr>
          <p:cNvPr id="4" name="Slide Number Placeholder 3"/>
          <p:cNvSpPr>
            <a:spLocks noGrp="1"/>
          </p:cNvSpPr>
          <p:nvPr>
            <p:ph type="sldNum" sz="quarter" idx="10"/>
          </p:nvPr>
        </p:nvSpPr>
        <p:spPr/>
        <p:txBody>
          <a:bodyPr/>
          <a:lstStyle/>
          <a:p>
            <a:fld id="{F07DEF43-D4A7-461F-8F11-3356F0C85618}" type="slidenum">
              <a:rPr lang="en-US" smtClean="0"/>
              <a:t>21</a:t>
            </a:fld>
            <a:endParaRPr lang="en-US"/>
          </a:p>
        </p:txBody>
      </p:sp>
    </p:spTree>
    <p:extLst>
      <p:ext uri="{BB962C8B-B14F-4D97-AF65-F5344CB8AC3E}">
        <p14:creationId xmlns:p14="http://schemas.microsoft.com/office/powerpoint/2010/main" val="3673432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Azure Service Fabric makes it easy to build scalable applications by managing the services, partitions, and replicas on the nodes of a cluster.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Scaling in Service Fabric is accomplished several different ways:</a:t>
            </a: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creating or removing stateless service instances: </a:t>
            </a:r>
            <a:r>
              <a:rPr lang="en-IN" sz="1200" b="0" i="0" kern="1200" dirty="0">
                <a:solidFill>
                  <a:schemeClr val="tx1"/>
                </a:solidFill>
                <a:effectLst/>
                <a:latin typeface="+mn-lt"/>
                <a:ea typeface="+mn-ea"/>
                <a:cs typeface="+mn-cs"/>
              </a:rPr>
              <a:t>When you create a stateless service, you get a chance to define an </a:t>
            </a:r>
            <a:r>
              <a:rPr lang="en-IN" dirty="0" err="1"/>
              <a:t>InstanceCount</a:t>
            </a:r>
            <a:r>
              <a:rPr lang="en-IN" sz="1200" b="0" i="0" kern="1200" dirty="0">
                <a:solidFill>
                  <a:schemeClr val="tx1"/>
                </a:solidFill>
                <a:effectLst/>
                <a:latin typeface="+mn-lt"/>
                <a:ea typeface="+mn-ea"/>
                <a:cs typeface="+mn-cs"/>
              </a:rPr>
              <a:t>. </a:t>
            </a:r>
            <a:r>
              <a:rPr lang="en-IN" dirty="0" err="1"/>
              <a:t>InstanceCount</a:t>
            </a:r>
            <a:r>
              <a:rPr lang="en-IN" sz="1200" b="0" i="0" kern="1200" dirty="0">
                <a:solidFill>
                  <a:schemeClr val="tx1"/>
                </a:solidFill>
                <a:effectLst/>
                <a:latin typeface="+mn-lt"/>
                <a:ea typeface="+mn-ea"/>
                <a:cs typeface="+mn-cs"/>
              </a:rPr>
              <a:t> defines how many running copies of that service's code are created when the service starts up.</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creating or removing new named services: </a:t>
            </a:r>
            <a:r>
              <a:rPr lang="en-IN" sz="1200" b="0" i="0" kern="1200" dirty="0">
                <a:solidFill>
                  <a:schemeClr val="tx1"/>
                </a:solidFill>
                <a:effectLst/>
                <a:latin typeface="+mn-lt"/>
                <a:ea typeface="+mn-ea"/>
                <a:cs typeface="+mn-cs"/>
              </a:rPr>
              <a:t>New named service instances can be created (or removed) as services become more or less busy. This allows requests to be spread across more service instances, usually allowing load on existing services to decrease.</a:t>
            </a:r>
          </a:p>
          <a:p>
            <a:pPr marL="0" indent="0">
              <a:buFont typeface="Arial" panose="020B0604020202020204" pitchFamily="34" charset="0"/>
              <a:buNone/>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creating or removing new named application instances: </a:t>
            </a:r>
            <a:r>
              <a:rPr lang="en-IN" sz="1200" b="0" i="0" kern="1200" dirty="0">
                <a:solidFill>
                  <a:schemeClr val="tx1"/>
                </a:solidFill>
                <a:effectLst/>
                <a:latin typeface="+mn-lt"/>
                <a:ea typeface="+mn-ea"/>
                <a:cs typeface="+mn-cs"/>
              </a:rPr>
              <a:t>there's some manager service that is making the decision based on the requests that it is seeing and the information it is receiving from the other services inside the cluster.</a:t>
            </a: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using partitioned services: </a:t>
            </a:r>
            <a:r>
              <a:rPr lang="en-IN" sz="1200" b="0" i="0" kern="1200" dirty="0">
                <a:solidFill>
                  <a:schemeClr val="tx1"/>
                </a:solidFill>
                <a:effectLst/>
                <a:latin typeface="+mn-lt"/>
                <a:ea typeface="+mn-ea"/>
                <a:cs typeface="+mn-cs"/>
              </a:rPr>
              <a:t>Partitioning splits a service into several logical and physical sections, each of which operates independently. </a:t>
            </a:r>
          </a:p>
          <a:p>
            <a:pPr marL="0" indent="0">
              <a:buFont typeface="Arial" panose="020B0604020202020204" pitchFamily="34" charset="0"/>
              <a:buNone/>
            </a:pPr>
            <a:endParaRPr lang="en-IN"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adding and removing nodes from the cluster:  </a:t>
            </a:r>
            <a:r>
              <a:rPr lang="en-IN" sz="1200" b="0" i="0" u="none" strike="noStrike" kern="1200" dirty="0">
                <a:solidFill>
                  <a:schemeClr val="tx1"/>
                </a:solidFill>
                <a:effectLst/>
                <a:latin typeface="+mn-lt"/>
                <a:ea typeface="+mn-ea"/>
                <a:cs typeface="+mn-cs"/>
                <a:hlinkClick r:id="rId3"/>
              </a:rPr>
              <a:t>Metrics</a:t>
            </a:r>
            <a:r>
              <a:rPr lang="en-IN" sz="1200" b="0" i="0" kern="1200" dirty="0">
                <a:solidFill>
                  <a:schemeClr val="tx1"/>
                </a:solidFill>
                <a:effectLst/>
                <a:latin typeface="+mn-lt"/>
                <a:ea typeface="+mn-ea"/>
                <a:cs typeface="+mn-cs"/>
              </a:rPr>
              <a:t> are how services express their resource consumption to Service Fabric.</a:t>
            </a:r>
          </a:p>
          <a:p>
            <a:pPr marL="0" indent="0">
              <a:buFont typeface="Arial" panose="020B0604020202020204" pitchFamily="34" charset="0"/>
              <a:buNone/>
            </a:pPr>
            <a:endParaRPr lang="en-IN"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1" i="0" kern="1200" dirty="0">
                <a:solidFill>
                  <a:schemeClr val="tx1"/>
                </a:solidFill>
                <a:effectLst/>
                <a:latin typeface="+mn-lt"/>
                <a:ea typeface="+mn-ea"/>
                <a:cs typeface="+mn-cs"/>
              </a:rPr>
              <a:t>Scaling by using Cluster Resource Manager metrics: </a:t>
            </a:r>
            <a:r>
              <a:rPr lang="en-IN" sz="1200" b="0" i="0" kern="1200" dirty="0">
                <a:solidFill>
                  <a:schemeClr val="tx1"/>
                </a:solidFill>
                <a:effectLst/>
                <a:latin typeface="+mn-lt"/>
                <a:ea typeface="+mn-ea"/>
                <a:cs typeface="+mn-cs"/>
              </a:rPr>
              <a:t>Another option for scaling with Service Fabric is to change the size of the cluster. Changing the size of the cluster means adding or removing nodes for one or more of the node types in the cluster.</a:t>
            </a:r>
            <a:endParaRPr lang="en-IN"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7DEF43-D4A7-461F-8F11-3356F0C85618}" type="slidenum">
              <a:rPr lang="en-US" smtClean="0"/>
              <a:t>22</a:t>
            </a:fld>
            <a:endParaRPr lang="en-US"/>
          </a:p>
        </p:txBody>
      </p:sp>
    </p:spTree>
    <p:extLst>
      <p:ext uri="{BB962C8B-B14F-4D97-AF65-F5344CB8AC3E}">
        <p14:creationId xmlns:p14="http://schemas.microsoft.com/office/powerpoint/2010/main" val="297144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Partitioning is not unique to Service Fabric. In fact, it is a core pattern of building scalable services. In a broader sense, we can think about partitioning as a concept of dividing state (data) and compute into smaller accessible units to improve scalability and performance. A well-known form of partitioning is </a:t>
            </a:r>
            <a:r>
              <a:rPr lang="en-IN" sz="1200" b="0" i="0" u="none" strike="noStrike" kern="1200" dirty="0">
                <a:solidFill>
                  <a:schemeClr val="tx1"/>
                </a:solidFill>
                <a:effectLst/>
                <a:latin typeface="+mn-lt"/>
                <a:ea typeface="+mn-ea"/>
                <a:cs typeface="+mn-cs"/>
                <a:hlinkClick r:id="rId3"/>
              </a:rPr>
              <a:t>data partitioning</a:t>
            </a:r>
            <a:r>
              <a:rPr lang="en-IN" sz="1200" b="0" i="0" kern="1200" dirty="0">
                <a:solidFill>
                  <a:schemeClr val="tx1"/>
                </a:solidFill>
                <a:effectLst/>
                <a:latin typeface="+mn-lt"/>
                <a:ea typeface="+mn-ea"/>
                <a:cs typeface="+mn-cs"/>
              </a:rPr>
              <a:t>, also known as </a:t>
            </a:r>
            <a:r>
              <a:rPr lang="en-IN" sz="1200" b="0" i="0" kern="1200" dirty="0" err="1">
                <a:solidFill>
                  <a:schemeClr val="tx1"/>
                </a:solidFill>
                <a:effectLst/>
                <a:latin typeface="+mn-lt"/>
                <a:ea typeface="+mn-ea"/>
                <a:cs typeface="+mn-cs"/>
              </a:rPr>
              <a:t>sharding</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endParaRPr lang="en-US" dirty="0"/>
          </a:p>
          <a:p>
            <a:endParaRPr lang="en-US" dirty="0"/>
          </a:p>
          <a:p>
            <a:r>
              <a:rPr lang="en-US" dirty="0"/>
              <a:t>https://docs.microsoft.com/en-us/azure/service-fabric/service-fabric-concepts-partitioning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329567-95F2-43EB-BA27-D8112F1BA41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11/9/2017 1:31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300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many large-scale solutions, data is divided into separate partitions that can be managed and accessed separately. The partitioning strategy must be chosen carefully to maximize the benefits while minimizing adverse effects. Partitioning can help improve scalability, reduce contention, and optimize performance. Another benefit of partitioning is that it can provide a mechanism for dividing data by the pattern of use. For example, you can archive older, less active (cold) data in cheaper data storage.</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81009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b="0" i="0" kern="1200" dirty="0">
                <a:solidFill>
                  <a:schemeClr val="tx1"/>
                </a:solidFill>
                <a:effectLst/>
                <a:latin typeface="Segoe UI Light" pitchFamily="34" charset="0"/>
                <a:ea typeface="+mn-ea"/>
                <a:cs typeface="+mn-cs"/>
              </a:rPr>
              <a:t>https://docs.microsoft.com/en-us/azure/sql-database/sql-database-elastic-scale-introduction#horizontal-and-vertical-scaling</a:t>
            </a:r>
          </a:p>
          <a:p>
            <a:endParaRPr lang="en-IN" sz="900" b="0" i="0" kern="1200" dirty="0">
              <a:solidFill>
                <a:schemeClr val="tx1"/>
              </a:solidFill>
              <a:effectLst/>
              <a:latin typeface="Segoe UI Light" pitchFamily="34" charset="0"/>
              <a:ea typeface="+mn-ea"/>
              <a:cs typeface="+mn-cs"/>
            </a:endParaRPr>
          </a:p>
          <a:p>
            <a:r>
              <a:rPr lang="en-IN" sz="900" b="0" i="0" kern="1200" dirty="0">
                <a:solidFill>
                  <a:schemeClr val="tx1"/>
                </a:solidFill>
                <a:effectLst/>
                <a:latin typeface="Segoe UI Light" pitchFamily="34" charset="0"/>
                <a:ea typeface="+mn-ea"/>
                <a:cs typeface="+mn-cs"/>
              </a:rPr>
              <a:t>Horizontal scaling refers to adding or removing databases in order to adjust capacity or overall performance. This is also called “scaling out”. </a:t>
            </a:r>
            <a:r>
              <a:rPr lang="en-IN" sz="900" b="0" i="0" kern="1200" dirty="0" err="1">
                <a:solidFill>
                  <a:schemeClr val="tx1"/>
                </a:solidFill>
                <a:effectLst/>
                <a:latin typeface="Segoe UI Light" pitchFamily="34" charset="0"/>
                <a:ea typeface="+mn-ea"/>
                <a:cs typeface="+mn-cs"/>
              </a:rPr>
              <a:t>Sharding</a:t>
            </a:r>
            <a:r>
              <a:rPr lang="en-IN" sz="900" b="0" i="0" kern="1200" dirty="0">
                <a:solidFill>
                  <a:schemeClr val="tx1"/>
                </a:solidFill>
                <a:effectLst/>
                <a:latin typeface="Segoe UI Light" pitchFamily="34" charset="0"/>
                <a:ea typeface="+mn-ea"/>
                <a:cs typeface="+mn-cs"/>
              </a:rPr>
              <a:t>, in which data is partitioned across a collection of identically structured databases, is a common way to implement horizontal scaling.</a:t>
            </a:r>
            <a:endParaRPr lang="en-IN" sz="900" b="0" i="0" u="none" strike="noStrike" kern="1200" dirty="0">
              <a:solidFill>
                <a:schemeClr val="tx1"/>
              </a:solidFill>
              <a:effectLst/>
              <a:latin typeface="Segoe UI Light" pitchFamily="34" charset="0"/>
              <a:ea typeface="+mn-ea"/>
              <a:cs typeface="+mn-cs"/>
            </a:endParaRPr>
          </a:p>
          <a:p>
            <a:endParaRPr lang="en-IN" sz="900" b="0" i="0" kern="1200" dirty="0">
              <a:solidFill>
                <a:schemeClr val="tx1"/>
              </a:solidFill>
              <a:effectLst/>
              <a:latin typeface="Segoe UI Light" pitchFamily="34" charset="0"/>
              <a:ea typeface="+mn-ea"/>
              <a:cs typeface="+mn-cs"/>
            </a:endParaRPr>
          </a:p>
          <a:p>
            <a:r>
              <a:rPr lang="en-IN" sz="900" b="0" i="0" kern="1200" dirty="0">
                <a:solidFill>
                  <a:schemeClr val="tx1"/>
                </a:solidFill>
                <a:effectLst/>
                <a:latin typeface="Segoe UI Light" pitchFamily="34" charset="0"/>
                <a:ea typeface="+mn-ea"/>
                <a:cs typeface="+mn-cs"/>
              </a:rPr>
              <a:t>Vertical scaling refers to increasing or decreasing the performance level of an individual database—this is also known as “scaling up.”</a:t>
            </a:r>
          </a:p>
          <a:p>
            <a:endParaRPr lang="en-IN" sz="900" b="0" i="0" kern="1200" dirty="0">
              <a:solidFill>
                <a:schemeClr val="tx1"/>
              </a:solidFill>
              <a:effectLst/>
              <a:latin typeface="Segoe UI Light" pitchFamily="34" charset="0"/>
              <a:ea typeface="+mn-ea"/>
              <a:cs typeface="+mn-cs"/>
            </a:endParaRPr>
          </a:p>
          <a:p>
            <a:r>
              <a:rPr lang="en-IN" sz="900" b="0" i="0" kern="1200" dirty="0">
                <a:solidFill>
                  <a:schemeClr val="tx1"/>
                </a:solidFill>
                <a:effectLst/>
                <a:latin typeface="Segoe UI Light" pitchFamily="34" charset="0"/>
                <a:ea typeface="+mn-ea"/>
                <a:cs typeface="+mn-cs"/>
              </a:rPr>
              <a:t>Most cloud-scale database applications will use a combination of these two strategies. For example, a Software as a Service application may use horizontal scaling to provision new end-customers and vertical scaling to allow each end-customer’s database to grow or shrink resources as needed by the workload.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3301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Active geo-replication available in the Premium service tier of SQL Azure database can be leveraged by applications.</a:t>
            </a:r>
          </a:p>
          <a:p>
            <a:endParaRPr lang="en-US" dirty="0">
              <a:effectLst/>
            </a:endParaRPr>
          </a:p>
          <a:p>
            <a:r>
              <a:rPr lang="en-US" dirty="0">
                <a:effectLst/>
              </a:rPr>
              <a:t>Though the primary scenario is business continuity, active replication can be used to create database replicas that the application</a:t>
            </a:r>
            <a:r>
              <a:rPr lang="en-US" baseline="0" dirty="0">
                <a:effectLst/>
              </a:rPr>
              <a:t> can use for read only workloads such as reporting. Application would pick a secondary based on random or round robin selection.</a:t>
            </a:r>
          </a:p>
          <a:p>
            <a:endParaRPr lang="en-US" baseline="0" dirty="0">
              <a:effectLst/>
            </a:endParaRPr>
          </a:p>
          <a:p>
            <a:r>
              <a:rPr lang="en-US" baseline="0" dirty="0">
                <a:effectLst/>
              </a:rPr>
              <a:t>In this way the primary database receives a reduced load.</a:t>
            </a:r>
            <a:endParaRPr lang="en-US" dirty="0">
              <a:effectLst/>
            </a:endParaRPr>
          </a:p>
          <a:p>
            <a:endParaRPr lang="en-US" dirty="0">
              <a:effectLst/>
            </a:endParaRPr>
          </a:p>
          <a:p>
            <a:r>
              <a:rPr lang="en-US" sz="900" b="0" i="0" kern="1200" dirty="0">
                <a:solidFill>
                  <a:schemeClr val="tx1"/>
                </a:solidFill>
                <a:effectLst/>
                <a:latin typeface="Segoe UI Light" pitchFamily="34" charset="0"/>
                <a:ea typeface="+mn-ea"/>
                <a:cs typeface="+mn-cs"/>
              </a:rPr>
              <a:t>Active geo-replication leverages the </a:t>
            </a:r>
            <a:r>
              <a:rPr lang="en-US" sz="900" b="0" i="0" u="none" strike="noStrike" kern="1200" dirty="0">
                <a:solidFill>
                  <a:schemeClr val="tx1"/>
                </a:solidFill>
                <a:effectLst/>
                <a:latin typeface="Segoe UI Light" pitchFamily="34" charset="0"/>
                <a:ea typeface="+mn-ea"/>
                <a:cs typeface="+mn-cs"/>
                <a:hlinkClick r:id="rId3"/>
              </a:rPr>
              <a:t>Always On</a:t>
            </a:r>
            <a:r>
              <a:rPr lang="en-US" sz="900" b="0" i="0" kern="1200" dirty="0">
                <a:solidFill>
                  <a:schemeClr val="tx1"/>
                </a:solidFill>
                <a:effectLst/>
                <a:latin typeface="Segoe UI Light" pitchFamily="34" charset="0"/>
                <a:ea typeface="+mn-ea"/>
                <a:cs typeface="+mn-cs"/>
              </a:rPr>
              <a:t> technology of SQL Server to asynchronously replicate committed transactions on the primary database to a secondary database using read committed snapshot isolation (RCSI).</a:t>
            </a:r>
          </a:p>
          <a:p>
            <a:endParaRPr lang="en-US" sz="900" b="0" i="0" kern="1200" dirty="0">
              <a:solidFill>
                <a:schemeClr val="tx1"/>
              </a:solidFill>
              <a:effectLst/>
              <a:latin typeface="Segoe UI Light" pitchFamily="34" charset="0"/>
              <a:ea typeface="+mn-ea"/>
              <a:cs typeface="+mn-cs"/>
            </a:endParaRPr>
          </a:p>
          <a:p>
            <a:r>
              <a:rPr lang="en-US" dirty="0">
                <a:effectLst/>
              </a:rPr>
              <a:t>The primary database asynchronously replicates committed transactions to each of the online secondary databases. While at any given point, the online secondary data might be slightly behind the primary database, the online secondary data is guaranteed to always be </a:t>
            </a:r>
            <a:r>
              <a:rPr lang="en-US" dirty="0" err="1">
                <a:effectLst/>
              </a:rPr>
              <a:t>transactionally</a:t>
            </a:r>
            <a:r>
              <a:rPr lang="en-US" dirty="0">
                <a:effectLst/>
              </a:rPr>
              <a:t> consistent with changes committed to the primary database. </a:t>
            </a:r>
          </a:p>
          <a:p>
            <a:endParaRPr lang="en-US" dirty="0">
              <a:effectLst/>
            </a:endParaRPr>
          </a:p>
          <a:p>
            <a:r>
              <a:rPr lang="en-US" dirty="0">
                <a:effectLst/>
              </a:rPr>
              <a:t>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72368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1" kern="1200" dirty="0" err="1">
                <a:solidFill>
                  <a:schemeClr val="tx1"/>
                </a:solidFill>
                <a:effectLst/>
                <a:latin typeface="Segoe UI Light" pitchFamily="34" charset="0"/>
                <a:ea typeface="+mn-ea"/>
                <a:cs typeface="+mn-cs"/>
              </a:rPr>
              <a:t>Sharding</a:t>
            </a:r>
            <a:r>
              <a:rPr lang="en-US" sz="900" b="0" i="0" kern="1200" dirty="0">
                <a:solidFill>
                  <a:schemeClr val="tx1"/>
                </a:solidFill>
                <a:effectLst/>
                <a:latin typeface="Segoe UI Light" pitchFamily="34" charset="0"/>
                <a:ea typeface="+mn-ea"/>
                <a:cs typeface="+mn-cs"/>
              </a:rPr>
              <a:t> is a technique to distribute large amounts of identically-structured data across a number of independent databases. It is especially popular with cloud developers creating Software as a Service (SAAS) offerings for end customers or businesses. These end customers are often referred to as “tenants”. </a:t>
            </a:r>
            <a:r>
              <a:rPr lang="en-US" sz="900" b="0" i="0" kern="1200" dirty="0" err="1">
                <a:solidFill>
                  <a:schemeClr val="tx1"/>
                </a:solidFill>
                <a:effectLst/>
                <a:latin typeface="Segoe UI Light" pitchFamily="34" charset="0"/>
                <a:ea typeface="+mn-ea"/>
                <a:cs typeface="+mn-cs"/>
              </a:rPr>
              <a:t>Sharding</a:t>
            </a:r>
            <a:r>
              <a:rPr lang="en-US" sz="900" b="0" i="0" kern="1200" dirty="0">
                <a:solidFill>
                  <a:schemeClr val="tx1"/>
                </a:solidFill>
                <a:effectLst/>
                <a:latin typeface="Segoe UI Light" pitchFamily="34" charset="0"/>
                <a:ea typeface="+mn-ea"/>
                <a:cs typeface="+mn-cs"/>
              </a:rPr>
              <a:t> may be required for any number of reasons:</a:t>
            </a:r>
          </a:p>
          <a:p>
            <a:endParaRPr lang="en-US"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total amount of data is too large to fit within the constraints of a single database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transaction throughput of the overall workload exceeds the capabilities of a single database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Tenants may require physical isolation from each other, so separate databases are needed for each tenant</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Different sections of a database may need to reside in different geographies for compliance, performance or geopolitical reasons.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39058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Applications connect to the Shard</a:t>
            </a:r>
            <a:r>
              <a:rPr lang="en-US" baseline="0" dirty="0">
                <a:effectLst/>
              </a:rPr>
              <a:t> Map Manager database that will use the shard map to route query to appropriate database (data dependent routing).</a:t>
            </a:r>
          </a:p>
          <a:p>
            <a:r>
              <a:rPr lang="en-US" baseline="0" dirty="0">
                <a:effectLst/>
              </a:rPr>
              <a:t>It is also possible to launch queries across multiple shard databases using multi-shard querying. You take advantage of these two features using Elastic Database Client Tools that provide respective APIs. </a:t>
            </a:r>
          </a:p>
          <a:p>
            <a:r>
              <a:rPr lang="en-US" baseline="0" dirty="0">
                <a:effectLst/>
              </a:rPr>
              <a:t>The databases can also be assigned to elastic database pool where Azure will assign the required </a:t>
            </a:r>
            <a:r>
              <a:rPr lang="en-US" baseline="0" dirty="0" err="1">
                <a:effectLst/>
              </a:rPr>
              <a:t>amout</a:t>
            </a:r>
            <a:r>
              <a:rPr lang="en-US" baseline="0" dirty="0">
                <a:effectLst/>
              </a:rPr>
              <a:t> of DTUs to the database that needs it.</a:t>
            </a:r>
          </a:p>
          <a:p>
            <a:endParaRPr lang="en-US" dirty="0">
              <a:effectLst/>
            </a:endParaRPr>
          </a:p>
          <a:p>
            <a:r>
              <a:rPr lang="en-US" dirty="0">
                <a:effectLst/>
              </a:rPr>
              <a:t>More background detail:</a:t>
            </a:r>
            <a:endParaRPr lang="en-US" dirty="0"/>
          </a:p>
          <a:p>
            <a:endParaRPr lang="en-US" dirty="0"/>
          </a:p>
          <a:p>
            <a:endParaRPr lang="en-US" dirty="0"/>
          </a:p>
          <a:p>
            <a:r>
              <a:rPr lang="en-US" sz="900" b="0" i="0" kern="1200" dirty="0">
                <a:solidFill>
                  <a:schemeClr val="tx1"/>
                </a:solidFill>
                <a:effectLst/>
                <a:latin typeface="Segoe UI Light" pitchFamily="34" charset="0"/>
                <a:ea typeface="+mn-ea"/>
                <a:cs typeface="+mn-cs"/>
              </a:rPr>
              <a:t>In a </a:t>
            </a:r>
            <a:r>
              <a:rPr lang="en-US" sz="900" b="0" i="0" kern="1200" dirty="0" err="1">
                <a:solidFill>
                  <a:schemeClr val="tx1"/>
                </a:solidFill>
                <a:effectLst/>
                <a:latin typeface="Segoe UI Light" pitchFamily="34" charset="0"/>
                <a:ea typeface="+mn-ea"/>
                <a:cs typeface="+mn-cs"/>
              </a:rPr>
              <a:t>sharded</a:t>
            </a:r>
            <a:r>
              <a:rPr lang="en-US" sz="900" b="0" i="0" kern="1200" dirty="0">
                <a:solidFill>
                  <a:schemeClr val="tx1"/>
                </a:solidFill>
                <a:effectLst/>
                <a:latin typeface="Segoe UI Light" pitchFamily="34" charset="0"/>
                <a:ea typeface="+mn-ea"/>
                <a:cs typeface="+mn-cs"/>
              </a:rPr>
              <a:t> database environment Shard Map Manager database maintains, a </a:t>
            </a:r>
            <a:r>
              <a:rPr lang="en-US" sz="900" b="1" i="0" kern="1200" dirty="0">
                <a:solidFill>
                  <a:schemeClr val="tx1"/>
                </a:solidFill>
                <a:effectLst/>
                <a:latin typeface="Segoe UI Light" pitchFamily="34" charset="0"/>
                <a:ea typeface="+mn-ea"/>
                <a:cs typeface="+mn-cs"/>
              </a:rPr>
              <a:t>shard map</a:t>
            </a:r>
            <a:r>
              <a:rPr lang="en-US" sz="900" b="0" i="0" kern="1200" dirty="0">
                <a:solidFill>
                  <a:schemeClr val="tx1"/>
                </a:solidFill>
                <a:effectLst/>
                <a:latin typeface="Segoe UI Light" pitchFamily="34" charset="0"/>
                <a:ea typeface="+mn-ea"/>
                <a:cs typeface="+mn-cs"/>
              </a:rPr>
              <a:t> containing information that allows an application to connect to the correct database based upon the value of the </a:t>
            </a:r>
            <a:r>
              <a:rPr lang="en-US" sz="900" b="1" i="0" kern="1200" dirty="0" err="1">
                <a:solidFill>
                  <a:schemeClr val="tx1"/>
                </a:solidFill>
                <a:effectLst/>
                <a:latin typeface="Segoe UI Light" pitchFamily="34" charset="0"/>
                <a:ea typeface="+mn-ea"/>
                <a:cs typeface="+mn-cs"/>
              </a:rPr>
              <a:t>sharding</a:t>
            </a:r>
            <a:r>
              <a:rPr lang="en-US" sz="900" b="1" i="0" kern="1200" dirty="0">
                <a:solidFill>
                  <a:schemeClr val="tx1"/>
                </a:solidFill>
                <a:effectLst/>
                <a:latin typeface="Segoe UI Light" pitchFamily="34" charset="0"/>
                <a:ea typeface="+mn-ea"/>
                <a:cs typeface="+mn-cs"/>
              </a:rPr>
              <a:t> key</a:t>
            </a:r>
            <a:r>
              <a:rPr lang="en-US" sz="900" b="0" i="0" kern="1200" dirty="0">
                <a:solidFill>
                  <a:schemeClr val="tx1"/>
                </a:solidFill>
                <a:effectLst/>
                <a:latin typeface="Segoe UI Light" pitchFamily="34" charset="0"/>
                <a:ea typeface="+mn-ea"/>
                <a:cs typeface="+mn-cs"/>
              </a:rPr>
              <a:t>. Understanding how these maps are constructed is crucial to managing shards in the Elastic Scale preview.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Shard maps can be constructed using </a:t>
            </a:r>
            <a:r>
              <a:rPr lang="en-US" sz="900" b="1" i="0" kern="1200" dirty="0">
                <a:solidFill>
                  <a:schemeClr val="tx1"/>
                </a:solidFill>
                <a:effectLst/>
                <a:latin typeface="Segoe UI Light" pitchFamily="34" charset="0"/>
                <a:ea typeface="+mn-ea"/>
                <a:cs typeface="+mn-cs"/>
              </a:rPr>
              <a:t>lists of individual </a:t>
            </a:r>
            <a:r>
              <a:rPr lang="en-US" sz="900" b="1" i="0" kern="1200" dirty="0" err="1">
                <a:solidFill>
                  <a:schemeClr val="tx1"/>
                </a:solidFill>
                <a:effectLst/>
                <a:latin typeface="Segoe UI Light" pitchFamily="34" charset="0"/>
                <a:ea typeface="+mn-ea"/>
                <a:cs typeface="+mn-cs"/>
              </a:rPr>
              <a:t>sharding</a:t>
            </a:r>
            <a:r>
              <a:rPr lang="en-US" sz="900" b="1" i="0" kern="1200" dirty="0">
                <a:solidFill>
                  <a:schemeClr val="tx1"/>
                </a:solidFill>
                <a:effectLst/>
                <a:latin typeface="Segoe UI Light" pitchFamily="34" charset="0"/>
                <a:ea typeface="+mn-ea"/>
                <a:cs typeface="+mn-cs"/>
              </a:rPr>
              <a:t> key values</a:t>
            </a:r>
            <a:r>
              <a:rPr lang="en-US" sz="900" b="0" i="0" kern="1200" dirty="0">
                <a:solidFill>
                  <a:schemeClr val="tx1"/>
                </a:solidFill>
                <a:effectLst/>
                <a:latin typeface="Segoe UI Light" pitchFamily="34" charset="0"/>
                <a:ea typeface="+mn-ea"/>
                <a:cs typeface="+mn-cs"/>
              </a:rPr>
              <a:t>, or they can be constructed using </a:t>
            </a:r>
            <a:r>
              <a:rPr lang="en-US" sz="900" b="1" i="0" kern="1200" dirty="0">
                <a:solidFill>
                  <a:schemeClr val="tx1"/>
                </a:solidFill>
                <a:effectLst/>
                <a:latin typeface="Segoe UI Light" pitchFamily="34" charset="0"/>
                <a:ea typeface="+mn-ea"/>
                <a:cs typeface="+mn-cs"/>
              </a:rPr>
              <a:t>ranges of </a:t>
            </a:r>
            <a:r>
              <a:rPr lang="en-US" sz="900" b="1" i="0" kern="1200" dirty="0" err="1">
                <a:solidFill>
                  <a:schemeClr val="tx1"/>
                </a:solidFill>
                <a:effectLst/>
                <a:latin typeface="Segoe UI Light" pitchFamily="34" charset="0"/>
                <a:ea typeface="+mn-ea"/>
                <a:cs typeface="+mn-cs"/>
              </a:rPr>
              <a:t>sharding</a:t>
            </a:r>
            <a:r>
              <a:rPr lang="en-US" sz="900" b="1" i="0" kern="1200" dirty="0">
                <a:solidFill>
                  <a:schemeClr val="tx1"/>
                </a:solidFill>
                <a:effectLst/>
                <a:latin typeface="Segoe UI Light" pitchFamily="34" charset="0"/>
                <a:ea typeface="+mn-ea"/>
                <a:cs typeface="+mn-cs"/>
              </a:rPr>
              <a:t> key values</a:t>
            </a:r>
            <a:r>
              <a:rPr lang="en-US" sz="900" b="0" i="0" kern="1200" dirty="0">
                <a:solidFill>
                  <a:schemeClr val="tx1"/>
                </a:solidFill>
                <a:effectLst/>
                <a:latin typeface="Segoe UI Light" pitchFamily="34" charset="0"/>
                <a:ea typeface="+mn-ea"/>
                <a:cs typeface="+mn-cs"/>
              </a:rPr>
              <a:t>. In this</a:t>
            </a:r>
            <a:r>
              <a:rPr lang="en-US" sz="900" b="0" i="0" kern="1200" baseline="0" dirty="0">
                <a:solidFill>
                  <a:schemeClr val="tx1"/>
                </a:solidFill>
                <a:effectLst/>
                <a:latin typeface="Segoe UI Light" pitchFamily="34" charset="0"/>
                <a:ea typeface="+mn-ea"/>
                <a:cs typeface="+mn-cs"/>
              </a:rPr>
              <a:t> figure there are couple of examples, the first is using a List Map which contains the Shard that contains data rows based on keys; while the lower piece assigns ranges of keys to different shards or databases.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Elastic Scale APIs, the Shard Map Manager is a collection of shard maps. The data managed by a </a:t>
            </a:r>
            <a:r>
              <a:rPr lang="en-US" sz="900" b="1" i="0" kern="1200" dirty="0" err="1">
                <a:solidFill>
                  <a:schemeClr val="tx1"/>
                </a:solidFill>
                <a:effectLst/>
                <a:latin typeface="Segoe UI Light" pitchFamily="34" charset="0"/>
                <a:ea typeface="+mn-ea"/>
                <a:cs typeface="+mn-cs"/>
              </a:rPr>
              <a:t>ShardMapManager</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.Net</a:t>
            </a:r>
            <a:r>
              <a:rPr lang="en-US" sz="900" b="0" i="0" kern="1200" dirty="0">
                <a:solidFill>
                  <a:schemeClr val="tx1"/>
                </a:solidFill>
                <a:effectLst/>
                <a:latin typeface="Segoe UI Light" pitchFamily="34" charset="0"/>
                <a:ea typeface="+mn-ea"/>
                <a:cs typeface="+mn-cs"/>
              </a:rPr>
              <a:t> object is kept in three places:</a:t>
            </a:r>
            <a:br>
              <a:rPr lang="en-US" sz="900" b="1"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Global Shard Map (GSM)</a:t>
            </a:r>
            <a:r>
              <a:rPr lang="en-US" sz="900" b="0" kern="1200" dirty="0">
                <a:solidFill>
                  <a:schemeClr val="tx1"/>
                </a:solidFill>
                <a:effectLst/>
                <a:latin typeface="Segoe UI Light" pitchFamily="34" charset="0"/>
                <a:ea typeface="+mn-ea"/>
                <a:cs typeface="+mn-cs"/>
              </a:rPr>
              <a:t>: When you create a </a:t>
            </a:r>
            <a:r>
              <a:rPr lang="en-US" sz="900" b="1" kern="1200" dirty="0" err="1">
                <a:solidFill>
                  <a:schemeClr val="tx1"/>
                </a:solidFill>
                <a:effectLst/>
                <a:latin typeface="Segoe UI Light" pitchFamily="34" charset="0"/>
                <a:ea typeface="+mn-ea"/>
                <a:cs typeface="+mn-cs"/>
              </a:rPr>
              <a:t>ShardMapManager</a:t>
            </a:r>
            <a:r>
              <a:rPr lang="en-US" sz="900" b="0" kern="1200" dirty="0">
                <a:solidFill>
                  <a:schemeClr val="tx1"/>
                </a:solidFill>
                <a:effectLst/>
                <a:latin typeface="Segoe UI Light" pitchFamily="34" charset="0"/>
                <a:ea typeface="+mn-ea"/>
                <a:cs typeface="+mn-cs"/>
              </a:rPr>
              <a:t>, you specify a database (or</a:t>
            </a:r>
            <a:r>
              <a:rPr lang="en-US" sz="900" b="0" kern="1200" baseline="0" dirty="0">
                <a:solidFill>
                  <a:schemeClr val="tx1"/>
                </a:solidFill>
                <a:effectLst/>
                <a:latin typeface="Segoe UI Light" pitchFamily="34" charset="0"/>
                <a:ea typeface="+mn-ea"/>
                <a:cs typeface="+mn-cs"/>
              </a:rPr>
              <a:t> shard) </a:t>
            </a:r>
            <a:r>
              <a:rPr lang="en-US" sz="900" b="0" kern="1200" dirty="0">
                <a:solidFill>
                  <a:schemeClr val="tx1"/>
                </a:solidFill>
                <a:effectLst/>
                <a:latin typeface="Segoe UI Light" pitchFamily="34" charset="0"/>
                <a:ea typeface="+mn-ea"/>
                <a:cs typeface="+mn-cs"/>
              </a:rPr>
              <a:t>to serve as the repository for all of its shard maps and mappings. Special tables and stored procedures are automatically created to manage the information. This is typically a small database and lightly accessed, but it should not be used for other needs of the application. </a:t>
            </a:r>
          </a:p>
          <a:p>
            <a:endParaRPr lang="en-US" sz="900" b="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Also, Every database </a:t>
            </a:r>
            <a:r>
              <a:rPr lang="en-US" sz="900" b="0" kern="1200" dirty="0">
                <a:solidFill>
                  <a:schemeClr val="tx1"/>
                </a:solidFill>
                <a:effectLst/>
                <a:latin typeface="Segoe UI Light" pitchFamily="34" charset="0"/>
                <a:ea typeface="+mn-ea"/>
                <a:cs typeface="+mn-cs"/>
              </a:rPr>
              <a:t>that you specify to be a shard within a shard map will be modified to contain several small tables and special stored procedures that contain and manage shard map information specific to that shard. This information is redundant to the information in the global shard map but it allows the application to validate cached shard map information without placing any load on the GSM; this is called the </a:t>
            </a:r>
            <a:r>
              <a:rPr lang="en-US" sz="900" b="1" kern="1200" dirty="0">
                <a:solidFill>
                  <a:schemeClr val="tx1"/>
                </a:solidFill>
                <a:effectLst/>
                <a:latin typeface="Segoe UI Light" pitchFamily="34" charset="0"/>
                <a:ea typeface="+mn-ea"/>
                <a:cs typeface="+mn-cs"/>
              </a:rPr>
              <a:t>Local Shard Map (LSM)</a:t>
            </a:r>
          </a:p>
          <a:p>
            <a:endParaRPr lang="en-US" sz="900" b="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In addition to that, </a:t>
            </a:r>
            <a:r>
              <a:rPr lang="en-US" sz="900" b="0" kern="1200" dirty="0">
                <a:solidFill>
                  <a:schemeClr val="tx1"/>
                </a:solidFill>
                <a:effectLst/>
                <a:latin typeface="Segoe UI Light" pitchFamily="34" charset="0"/>
                <a:ea typeface="+mn-ea"/>
                <a:cs typeface="+mn-cs"/>
              </a:rPr>
              <a:t>Each application instance accessing a </a:t>
            </a:r>
            <a:r>
              <a:rPr lang="en-US" sz="900" b="1" kern="1200" dirty="0" err="1">
                <a:solidFill>
                  <a:schemeClr val="tx1"/>
                </a:solidFill>
                <a:effectLst/>
                <a:latin typeface="Segoe UI Light" pitchFamily="34" charset="0"/>
                <a:ea typeface="+mn-ea"/>
                <a:cs typeface="+mn-cs"/>
              </a:rPr>
              <a:t>ShardMapManager</a:t>
            </a:r>
            <a:r>
              <a:rPr lang="en-US" sz="900" b="0" kern="1200" dirty="0">
                <a:solidFill>
                  <a:schemeClr val="tx1"/>
                </a:solidFill>
                <a:effectLst/>
                <a:latin typeface="Segoe UI Light" pitchFamily="34" charset="0"/>
                <a:ea typeface="+mn-ea"/>
                <a:cs typeface="+mn-cs"/>
              </a:rPr>
              <a:t> object maintains a local in-memory cache of its mappings. It stores routing information that has recently been retrieved. This serves as an </a:t>
            </a:r>
            <a:r>
              <a:rPr lang="en-US" sz="900" b="1" kern="1200" dirty="0">
                <a:solidFill>
                  <a:schemeClr val="tx1"/>
                </a:solidFill>
                <a:effectLst/>
                <a:latin typeface="Segoe UI Light" pitchFamily="34" charset="0"/>
                <a:ea typeface="+mn-ea"/>
                <a:cs typeface="+mn-cs"/>
              </a:rPr>
              <a:t>Application</a:t>
            </a:r>
            <a:r>
              <a:rPr lang="en-US" sz="900" b="1" kern="1200" baseline="0" dirty="0">
                <a:solidFill>
                  <a:schemeClr val="tx1"/>
                </a:solidFill>
                <a:effectLst/>
                <a:latin typeface="Segoe UI Light" pitchFamily="34" charset="0"/>
                <a:ea typeface="+mn-ea"/>
                <a:cs typeface="+mn-cs"/>
              </a:rPr>
              <a:t> Level Cache</a:t>
            </a:r>
            <a:r>
              <a:rPr lang="en-US" sz="900" b="0" kern="1200" baseline="0" dirty="0">
                <a:solidFill>
                  <a:schemeClr val="tx1"/>
                </a:solidFill>
                <a:effectLst/>
                <a:latin typeface="Segoe UI Light" pitchFamily="34" charset="0"/>
                <a:ea typeface="+mn-ea"/>
                <a:cs typeface="+mn-cs"/>
              </a:rPr>
              <a:t>.</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It is worthwhile to note here that </a:t>
            </a:r>
            <a:r>
              <a:rPr lang="en-US" sz="900" b="0" i="0" kern="1200" dirty="0">
                <a:solidFill>
                  <a:schemeClr val="tx1"/>
                </a:solidFill>
                <a:effectLst/>
                <a:latin typeface="Segoe UI Light" pitchFamily="34" charset="0"/>
                <a:ea typeface="+mn-ea"/>
                <a:cs typeface="+mn-cs"/>
              </a:rPr>
              <a:t>Methods used for populating or changing the </a:t>
            </a:r>
            <a:r>
              <a:rPr lang="en-US" sz="900" b="1" i="0" kern="1200" dirty="0" err="1">
                <a:solidFill>
                  <a:schemeClr val="tx1"/>
                </a:solidFill>
                <a:effectLst/>
                <a:latin typeface="Segoe UI Light" pitchFamily="34" charset="0"/>
                <a:ea typeface="+mn-ea"/>
                <a:cs typeface="+mn-cs"/>
              </a:rPr>
              <a:t>ShardMapManager</a:t>
            </a:r>
            <a:r>
              <a:rPr lang="en-US" sz="900" b="0" i="0" kern="1200" dirty="0">
                <a:solidFill>
                  <a:schemeClr val="tx1"/>
                </a:solidFill>
                <a:effectLst/>
                <a:latin typeface="Segoe UI Light" pitchFamily="34" charset="0"/>
                <a:ea typeface="+mn-ea"/>
                <a:cs typeface="+mn-cs"/>
              </a:rPr>
              <a:t> data do not alter the user data stored in the shards themselves. For example, there are methods to  </a:t>
            </a:r>
            <a:r>
              <a:rPr lang="en-US" sz="900" b="1" i="0" kern="1200" dirty="0">
                <a:solidFill>
                  <a:schemeClr val="tx1"/>
                </a:solidFill>
                <a:effectLst/>
                <a:latin typeface="Segoe UI Light" pitchFamily="34" charset="0"/>
                <a:ea typeface="+mn-ea"/>
                <a:cs typeface="+mn-cs"/>
              </a:rPr>
              <a:t>Create Shard</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Delete Shard</a:t>
            </a:r>
            <a:r>
              <a:rPr lang="en-US" sz="900" b="0" i="0" kern="1200" baseline="0" dirty="0">
                <a:solidFill>
                  <a:schemeClr val="tx1"/>
                </a:solidFill>
                <a:effectLst/>
                <a:latin typeface="Segoe UI Light" pitchFamily="34" charset="0"/>
                <a:ea typeface="+mn-ea"/>
                <a:cs typeface="+mn-cs"/>
              </a:rPr>
              <a:t> and</a:t>
            </a:r>
            <a:r>
              <a:rPr lang="en-US" sz="900" b="0" i="0" kern="1200" dirty="0">
                <a:solidFill>
                  <a:schemeClr val="tx1"/>
                </a:solidFill>
                <a:effectLst/>
                <a:latin typeface="Segoe UI Light" pitchFamily="34" charset="0"/>
                <a:ea typeface="+mn-ea"/>
                <a:cs typeface="+mn-cs"/>
              </a:rPr>
              <a:t> </a:t>
            </a:r>
            <a:r>
              <a:rPr lang="en-US" sz="900" b="1" i="0" kern="1200" dirty="0" err="1">
                <a:solidFill>
                  <a:schemeClr val="tx1"/>
                </a:solidFill>
                <a:effectLst/>
                <a:latin typeface="Segoe UI Light" pitchFamily="34" charset="0"/>
                <a:ea typeface="+mn-ea"/>
                <a:cs typeface="+mn-cs"/>
              </a:rPr>
              <a:t>UpdateMapping</a:t>
            </a:r>
            <a:r>
              <a:rPr lang="en-US" sz="900" b="0" i="0" kern="1200" dirty="0">
                <a:solidFill>
                  <a:schemeClr val="tx1"/>
                </a:solidFill>
                <a:effectLst/>
                <a:latin typeface="Segoe UI Light" pitchFamily="34" charset="0"/>
                <a:ea typeface="+mn-ea"/>
                <a:cs typeface="+mn-cs"/>
              </a:rPr>
              <a:t>.</a:t>
            </a:r>
            <a:r>
              <a:rPr lang="en-US" sz="900" b="0" i="0" kern="1200" baseline="0" dirty="0">
                <a:solidFill>
                  <a:schemeClr val="tx1"/>
                </a:solidFill>
                <a:effectLst/>
                <a:latin typeface="Segoe UI Light" pitchFamily="34" charset="0"/>
                <a:ea typeface="+mn-ea"/>
                <a:cs typeface="+mn-cs"/>
              </a:rPr>
              <a:t> These will only </a:t>
            </a:r>
            <a:r>
              <a:rPr lang="en-US" sz="900" b="0" i="0" kern="1200" dirty="0">
                <a:solidFill>
                  <a:schemeClr val="tx1"/>
                </a:solidFill>
                <a:effectLst/>
                <a:latin typeface="Segoe UI Light" pitchFamily="34" charset="0"/>
                <a:ea typeface="+mn-ea"/>
                <a:cs typeface="+mn-cs"/>
              </a:rPr>
              <a:t>affect the shard map metadata, they do not remove, add, or alter user data contained in the shards. Instead, these methods are designed to be used in conjunction with separate operations you perform to create or remove actual databases, or that move rows from one shard to another to rebalance a </a:t>
            </a:r>
            <a:r>
              <a:rPr lang="en-US" sz="900" b="0" i="0" kern="1200" dirty="0" err="1">
                <a:solidFill>
                  <a:schemeClr val="tx1"/>
                </a:solidFill>
                <a:effectLst/>
                <a:latin typeface="Segoe UI Light" pitchFamily="34" charset="0"/>
                <a:ea typeface="+mn-ea"/>
                <a:cs typeface="+mn-cs"/>
              </a:rPr>
              <a:t>sharded</a:t>
            </a:r>
            <a:r>
              <a:rPr lang="en-US" sz="900" b="0" i="0" kern="1200" dirty="0">
                <a:solidFill>
                  <a:schemeClr val="tx1"/>
                </a:solidFill>
                <a:effectLst/>
                <a:latin typeface="Segoe UI Light" pitchFamily="34" charset="0"/>
                <a:ea typeface="+mn-ea"/>
                <a:cs typeface="+mn-cs"/>
              </a:rPr>
              <a:t> environment. </a:t>
            </a: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04656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Single-tenant</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Some applications use the simplest approach of creating a separate database for each tenant. This is the </a:t>
            </a:r>
            <a:r>
              <a:rPr lang="en-US" sz="900" b="1" i="0" kern="1200" dirty="0">
                <a:solidFill>
                  <a:schemeClr val="tx1"/>
                </a:solidFill>
                <a:effectLst/>
                <a:latin typeface="Segoe UI Light" pitchFamily="34" charset="0"/>
                <a:ea typeface="+mn-ea"/>
                <a:cs typeface="+mn-cs"/>
              </a:rPr>
              <a:t>single tenant </a:t>
            </a:r>
            <a:r>
              <a:rPr lang="en-US" sz="900" b="1" i="0" kern="1200" dirty="0" err="1">
                <a:solidFill>
                  <a:schemeClr val="tx1"/>
                </a:solidFill>
                <a:effectLst/>
                <a:latin typeface="Segoe UI Light" pitchFamily="34" charset="0"/>
                <a:ea typeface="+mn-ea"/>
                <a:cs typeface="+mn-cs"/>
              </a:rPr>
              <a:t>sharding</a:t>
            </a:r>
            <a:r>
              <a:rPr lang="en-US" sz="900" b="1" i="0" kern="1200" dirty="0">
                <a:solidFill>
                  <a:schemeClr val="tx1"/>
                </a:solidFill>
                <a:effectLst/>
                <a:latin typeface="Segoe UI Light" pitchFamily="34" charset="0"/>
                <a:ea typeface="+mn-ea"/>
                <a:cs typeface="+mn-cs"/>
              </a:rPr>
              <a:t> pattern</a:t>
            </a:r>
            <a:r>
              <a:rPr lang="en-US" sz="900" b="0" i="0" kern="1200" dirty="0">
                <a:solidFill>
                  <a:schemeClr val="tx1"/>
                </a:solidFill>
                <a:effectLst/>
                <a:latin typeface="Segoe UI Light" pitchFamily="34" charset="0"/>
                <a:ea typeface="+mn-ea"/>
                <a:cs typeface="+mn-cs"/>
              </a:rPr>
              <a:t> that provides isolation, backup/restore ability and resource scaling at the granularity of the tenant. With single tenant </a:t>
            </a:r>
            <a:r>
              <a:rPr lang="en-US" sz="900" b="0" i="0" kern="1200" dirty="0" err="1">
                <a:solidFill>
                  <a:schemeClr val="tx1"/>
                </a:solidFill>
                <a:effectLst/>
                <a:latin typeface="Segoe UI Light" pitchFamily="34" charset="0"/>
                <a:ea typeface="+mn-ea"/>
                <a:cs typeface="+mn-cs"/>
              </a:rPr>
              <a:t>sharding</a:t>
            </a:r>
            <a:r>
              <a:rPr lang="en-US" sz="900" b="0" i="0" kern="1200" dirty="0">
                <a:solidFill>
                  <a:schemeClr val="tx1"/>
                </a:solidFill>
                <a:effectLst/>
                <a:latin typeface="Segoe UI Light" pitchFamily="34" charset="0"/>
                <a:ea typeface="+mn-ea"/>
                <a:cs typeface="+mn-cs"/>
              </a:rPr>
              <a:t>, each database is associated with a specific tenant ID value (or customer key value), but that key need not always be present in the data itself. It is the application’s responsibility to route each request to the appropriate database - and the client library can simplify this.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kern="1200" dirty="0">
                <a:solidFill>
                  <a:schemeClr val="tx1"/>
                </a:solidFill>
                <a:effectLst/>
                <a:latin typeface="Segoe UI Light" pitchFamily="34" charset="0"/>
                <a:ea typeface="+mn-ea"/>
                <a:cs typeface="+mn-cs"/>
              </a:rPr>
              <a:t>Multi-tenant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Others scenarios pack multiple tenants together into databases, rather than isolating them into separate databases. This is a typical </a:t>
            </a:r>
            <a:r>
              <a:rPr lang="en-US" sz="900" b="1" i="0" kern="1200" dirty="0">
                <a:solidFill>
                  <a:schemeClr val="tx1"/>
                </a:solidFill>
                <a:effectLst/>
                <a:latin typeface="Segoe UI Light" pitchFamily="34" charset="0"/>
                <a:ea typeface="+mn-ea"/>
                <a:cs typeface="+mn-cs"/>
              </a:rPr>
              <a:t>multi-tenant </a:t>
            </a:r>
            <a:r>
              <a:rPr lang="en-US" sz="900" b="1" i="0" kern="1200" dirty="0" err="1">
                <a:solidFill>
                  <a:schemeClr val="tx1"/>
                </a:solidFill>
                <a:effectLst/>
                <a:latin typeface="Segoe UI Light" pitchFamily="34" charset="0"/>
                <a:ea typeface="+mn-ea"/>
                <a:cs typeface="+mn-cs"/>
              </a:rPr>
              <a:t>sharding</a:t>
            </a:r>
            <a:r>
              <a:rPr lang="en-US" sz="900" b="1" i="0" kern="1200" dirty="0">
                <a:solidFill>
                  <a:schemeClr val="tx1"/>
                </a:solidFill>
                <a:effectLst/>
                <a:latin typeface="Segoe UI Light" pitchFamily="34" charset="0"/>
                <a:ea typeface="+mn-ea"/>
                <a:cs typeface="+mn-cs"/>
              </a:rPr>
              <a:t> pattern</a:t>
            </a:r>
            <a:r>
              <a:rPr lang="en-US" sz="900" b="0" i="0" kern="1200" dirty="0">
                <a:solidFill>
                  <a:schemeClr val="tx1"/>
                </a:solidFill>
                <a:effectLst/>
                <a:latin typeface="Segoe UI Light" pitchFamily="34" charset="0"/>
                <a:ea typeface="+mn-ea"/>
                <a:cs typeface="+mn-cs"/>
              </a:rPr>
              <a:t> - and it may be driven by the fact that an application manages large numbers of very small tenants. In multi-tenant </a:t>
            </a:r>
            <a:r>
              <a:rPr lang="en-US" sz="900" b="0" i="0" kern="1200" dirty="0" err="1">
                <a:solidFill>
                  <a:schemeClr val="tx1"/>
                </a:solidFill>
                <a:effectLst/>
                <a:latin typeface="Segoe UI Light" pitchFamily="34" charset="0"/>
                <a:ea typeface="+mn-ea"/>
                <a:cs typeface="+mn-cs"/>
              </a:rPr>
              <a:t>sharding</a:t>
            </a:r>
            <a:r>
              <a:rPr lang="en-US" sz="900" b="0" i="0" kern="1200" dirty="0">
                <a:solidFill>
                  <a:schemeClr val="tx1"/>
                </a:solidFill>
                <a:effectLst/>
                <a:latin typeface="Segoe UI Light" pitchFamily="34" charset="0"/>
                <a:ea typeface="+mn-ea"/>
                <a:cs typeface="+mn-cs"/>
              </a:rPr>
              <a:t>, the rows in the database tables are all designed to carry a key identifying the tenant ID or </a:t>
            </a:r>
            <a:r>
              <a:rPr lang="en-US" sz="900" b="0" i="0" kern="1200" dirty="0" err="1">
                <a:solidFill>
                  <a:schemeClr val="tx1"/>
                </a:solidFill>
                <a:effectLst/>
                <a:latin typeface="Segoe UI Light" pitchFamily="34" charset="0"/>
                <a:ea typeface="+mn-ea"/>
                <a:cs typeface="+mn-cs"/>
              </a:rPr>
              <a:t>sharding</a:t>
            </a:r>
            <a:r>
              <a:rPr lang="en-US" sz="900" b="0" i="0" kern="1200" dirty="0">
                <a:solidFill>
                  <a:schemeClr val="tx1"/>
                </a:solidFill>
                <a:effectLst/>
                <a:latin typeface="Segoe UI Light" pitchFamily="34" charset="0"/>
                <a:ea typeface="+mn-ea"/>
                <a:cs typeface="+mn-cs"/>
              </a:rPr>
              <a:t> key. Again, the application tier is responsible for routing a tenant’s request to the appropriate database, and this can be supported by the elastic database client library. In addition, row-level security can be used to filter which rows each tenant can access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https://docs.microsoft.com/en-us/azure/sql-database/sql-database-elastic-scale-introduction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3875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cloud is changing the way applications are designed.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new trends bring new challenges. Application state is distributed. Operations are done in parallel and asynchronously. The system as a whole must be resilient when failures occur. Deployments must be automated and predictable. Monitoring and telemetry are critical for gaining insight into the system.</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primary advantage of the cloud is elastic scaling — So lets talk, what is scaling?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43638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53230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built in </a:t>
            </a:r>
            <a:r>
              <a:rPr lang="en-US" baseline="0" dirty="0" err="1"/>
              <a:t>autoscaling</a:t>
            </a:r>
            <a:r>
              <a:rPr lang="en-US" baseline="0" dirty="0"/>
              <a:t> feature in SQL Database service. However Scaling can be implemented</a:t>
            </a:r>
          </a:p>
          <a:p>
            <a:r>
              <a:rPr lang="en-US" baseline="0" dirty="0"/>
              <a:t>Via PowerShell and automated with Azure Automation that allows you to run PowerShell scripts on a schedule.</a:t>
            </a:r>
          </a:p>
          <a:p>
            <a:endParaRPr lang="en-US" baseline="0" dirty="0"/>
          </a:p>
          <a:p>
            <a:r>
              <a:rPr lang="en-US" sz="900" kern="1200" dirty="0">
                <a:solidFill>
                  <a:schemeClr val="tx1"/>
                </a:solidFill>
                <a:effectLst/>
                <a:latin typeface="Segoe UI Light" pitchFamily="34" charset="0"/>
                <a:ea typeface="+mn-ea"/>
                <a:cs typeface="+mn-cs"/>
              </a:rPr>
              <a:t>It is not practical to scale </a:t>
            </a:r>
            <a:r>
              <a:rPr lang="en-US" sz="900" kern="1200" dirty="0" err="1">
                <a:solidFill>
                  <a:schemeClr val="tx1"/>
                </a:solidFill>
                <a:effectLst/>
                <a:latin typeface="Segoe UI Light" pitchFamily="34" charset="0"/>
                <a:ea typeface="+mn-ea"/>
                <a:cs typeface="+mn-cs"/>
              </a:rPr>
              <a:t>db</a:t>
            </a:r>
            <a:r>
              <a:rPr lang="en-US" sz="900" kern="1200" dirty="0">
                <a:solidFill>
                  <a:schemeClr val="tx1"/>
                </a:solidFill>
                <a:effectLst/>
                <a:latin typeface="Segoe UI Light" pitchFamily="34" charset="0"/>
                <a:ea typeface="+mn-ea"/>
                <a:cs typeface="+mn-cs"/>
              </a:rPr>
              <a:t> on </a:t>
            </a:r>
            <a:r>
              <a:rPr lang="en-US" sz="900" kern="1200">
                <a:solidFill>
                  <a:schemeClr val="tx1"/>
                </a:solidFill>
                <a:effectLst/>
                <a:latin typeface="Segoe UI Light" pitchFamily="34" charset="0"/>
                <a:ea typeface="+mn-ea"/>
                <a:cs typeface="+mn-cs"/>
              </a:rPr>
              <a:t>the fly, this is only a rare scale up scenario.</a:t>
            </a:r>
            <a:endParaRPr lang="en-US" baseline="0" dirty="0"/>
          </a:p>
          <a:p>
            <a:endParaRPr lang="en-US" baseline="0" dirty="0"/>
          </a:p>
          <a:p>
            <a:r>
              <a:rPr lang="en-US" dirty="0">
                <a:effectLst/>
              </a:rPr>
              <a:t>-You can make up to four individual database changes (service tier or performance levels) within a 24 hour period.</a:t>
            </a:r>
          </a:p>
          <a:p>
            <a:r>
              <a:rPr lang="en-US" dirty="0">
                <a:effectLst/>
              </a:rPr>
              <a:t>-If</a:t>
            </a:r>
            <a:r>
              <a:rPr lang="en-US" baseline="0" dirty="0">
                <a:effectLst/>
              </a:rPr>
              <a:t> downgrading from Premium tier with geo-replication you would needs to stop the geo-replication relationships with secondary's.</a:t>
            </a:r>
          </a:p>
          <a:p>
            <a:r>
              <a:rPr lang="en-US" baseline="0" dirty="0">
                <a:effectLst/>
              </a:rPr>
              <a:t>- When downgrading you would need to watch the database size limits</a:t>
            </a:r>
          </a:p>
          <a:p>
            <a:endParaRPr lang="en-US" dirty="0">
              <a:effectLst/>
            </a:endParaRPr>
          </a:p>
          <a:p>
            <a:r>
              <a:rPr lang="en-US" dirty="0">
                <a:effectLst/>
              </a:rPr>
              <a:t>-A SLO change for a database often involves data movement and therefore many hours may elapse before the change request completes and the associated billing change becomes effective. Data movement occurs for changes when upgrading a database and may also occur when changing performance level of the database. Scaling-up</a:t>
            </a:r>
            <a:r>
              <a:rPr lang="en-US" baseline="0" dirty="0">
                <a:effectLst/>
              </a:rPr>
              <a:t> large database can take days</a:t>
            </a:r>
            <a:endParaRPr lang="en-US" dirty="0">
              <a:effectLst/>
            </a:endParaRPr>
          </a:p>
          <a:p>
            <a:endParaRPr lang="en-US" dirty="0">
              <a:effectLst/>
            </a:endParaRPr>
          </a:p>
          <a:p>
            <a:r>
              <a:rPr lang="en-US" dirty="0">
                <a:effectLst/>
              </a:rPr>
              <a:t>Generally, there is no data movement if the database performance level is changed from a higher performance level to a smaller size. In such cases, the latency of the SLO change is much faster and typically completes in the order of seconds.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29809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how performance can be optimized by</a:t>
            </a:r>
            <a:r>
              <a:rPr lang="en-US" baseline="0" dirty="0"/>
              <a:t> using Azure SQL Elastic Database Pool</a:t>
            </a:r>
            <a:endParaRPr lang="en-US" dirty="0"/>
          </a:p>
          <a:p>
            <a:endParaRPr lang="en-US" dirty="0"/>
          </a:p>
          <a:p>
            <a:r>
              <a:rPr lang="en-US" dirty="0"/>
              <a:t>Detail:</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https://azure.microsoft.com/en-us/documentation/articles/sql-database-elastic-pool/</a:t>
            </a:r>
          </a:p>
          <a:p>
            <a:endParaRPr lang="en-US" dirty="0"/>
          </a:p>
          <a:p>
            <a:r>
              <a:rPr lang="en-US" dirty="0"/>
              <a:t>SaaS</a:t>
            </a:r>
            <a:r>
              <a:rPr lang="en-US" baseline="0" dirty="0"/>
              <a:t> ISVs with a large number of SQL Azure databases (single tenant per database) face problem of optimal DTU assignment. Some tenants may be less active than others, and likely not all tenants are active at the same time.</a:t>
            </a:r>
          </a:p>
          <a:p>
            <a:r>
              <a:rPr lang="en-US" baseline="0" dirty="0"/>
              <a:t>Azure Elastic Database Pool is currently a preview feature. It allows you to move SQL azure databases to the pool which has a desired DTU capacity. The DTUs from the pool are assigned automatically to the SQL Databases in the pool depending on their needs. You can specify minimum and maximum </a:t>
            </a:r>
            <a:r>
              <a:rPr lang="en-US" baseline="0" dirty="0" err="1"/>
              <a:t>nr</a:t>
            </a:r>
            <a:r>
              <a:rPr lang="en-US" baseline="0" dirty="0"/>
              <a:t>. of DTUs that any one database can be assigned and the total of DTUs available in the pool.</a:t>
            </a:r>
          </a:p>
          <a:p>
            <a:endParaRPr lang="en-US" baseline="0" dirty="0"/>
          </a:p>
          <a:p>
            <a:r>
              <a:rPr lang="en-US" baseline="0" dirty="0"/>
              <a:t>You can add or remove databases at any time to and from the pool and Azure offers a wizard that uses machine learning algorithm to suggest databases that are good candidates to move to the pool.</a:t>
            </a:r>
          </a:p>
          <a:p>
            <a:r>
              <a:rPr lang="en-US" baseline="0" dirty="0"/>
              <a:t>A database with constant load (DTU needs) is not a good candidate for pool, neither database that may spike beyond the DTU pool capacity.</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8969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Cosmos DB is Microsoft's globally distributed, multi-model database. With the click of a button, Azure Cosmos DB enables you to elastically and independently scale throughput and storage across any number of Azure's geographic regions. It offers throughput, latency, availability, and consistency guarantees with comprehensive </a:t>
            </a:r>
            <a:r>
              <a:rPr lang="en-US" sz="900" b="0" i="0" u="none" strike="noStrike" kern="1200" dirty="0">
                <a:solidFill>
                  <a:schemeClr val="tx1"/>
                </a:solidFill>
                <a:effectLst/>
                <a:latin typeface="Segoe UI Light" pitchFamily="34" charset="0"/>
                <a:ea typeface="+mn-ea"/>
                <a:cs typeface="+mn-cs"/>
                <a:hlinkClick r:id="rId3"/>
              </a:rPr>
              <a:t>service level agreements</a:t>
            </a:r>
            <a:r>
              <a:rPr lang="en-US" sz="900" b="0" i="0" kern="1200" dirty="0">
                <a:solidFill>
                  <a:schemeClr val="tx1"/>
                </a:solidFill>
                <a:effectLst/>
                <a:latin typeface="Segoe UI Light" pitchFamily="34" charset="0"/>
                <a:ea typeface="+mn-ea"/>
                <a:cs typeface="+mn-cs"/>
              </a:rPr>
              <a:t> (SLAs), something no other database service can offer.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APIs for the following data models are supported with SDKs available in multiple </a:t>
            </a:r>
            <a:r>
              <a:rPr lang="en-US" sz="900" b="0" i="0" kern="1200" dirty="0" err="1">
                <a:solidFill>
                  <a:schemeClr val="tx1"/>
                </a:solidFill>
                <a:effectLst/>
                <a:latin typeface="Segoe UI Light" pitchFamily="34" charset="0"/>
                <a:ea typeface="+mn-ea"/>
                <a:cs typeface="+mn-cs"/>
              </a:rPr>
              <a:t>languages:</a:t>
            </a:r>
            <a:r>
              <a:rPr lang="en-US" sz="900" b="0" i="0" u="none" strike="noStrike" kern="1200" dirty="0" err="1">
                <a:solidFill>
                  <a:schemeClr val="tx1"/>
                </a:solidFill>
                <a:effectLst/>
                <a:latin typeface="Segoe UI Light" pitchFamily="34" charset="0"/>
                <a:ea typeface="+mn-ea"/>
                <a:cs typeface="+mn-cs"/>
                <a:hlinkClick r:id="rId4"/>
              </a:rPr>
              <a:t>DocumentDB</a:t>
            </a:r>
            <a:r>
              <a:rPr lang="en-US" sz="900" b="0" i="0" u="none" strike="noStrike" kern="1200" dirty="0">
                <a:solidFill>
                  <a:schemeClr val="tx1"/>
                </a:solidFill>
                <a:effectLst/>
                <a:latin typeface="Segoe UI Light" pitchFamily="34" charset="0"/>
                <a:ea typeface="+mn-ea"/>
                <a:cs typeface="+mn-cs"/>
                <a:hlinkClick r:id="rId4"/>
              </a:rPr>
              <a:t> API</a:t>
            </a:r>
            <a:r>
              <a:rPr lang="en-US" sz="900" b="0" i="0" kern="1200" dirty="0">
                <a:solidFill>
                  <a:schemeClr val="tx1"/>
                </a:solidFill>
                <a:effectLst/>
                <a:latin typeface="Segoe UI Light" pitchFamily="34" charset="0"/>
                <a:ea typeface="+mn-ea"/>
                <a:cs typeface="+mn-cs"/>
              </a:rPr>
              <a:t>: A schema-less JSON database engine with SQL querying capabilities.</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hlinkClick r:id="rId5"/>
              </a:rPr>
              <a:t>MongoDB API</a:t>
            </a:r>
            <a:r>
              <a:rPr lang="en-US" sz="900" b="0" i="0" kern="1200" dirty="0">
                <a:solidFill>
                  <a:schemeClr val="tx1"/>
                </a:solidFill>
                <a:effectLst/>
                <a:latin typeface="Segoe UI Light" pitchFamily="34" charset="0"/>
                <a:ea typeface="+mn-ea"/>
                <a:cs typeface="+mn-cs"/>
              </a:rPr>
              <a:t>: A MongoDB database service built on top of Cosmos DB. Compatible with existing MongoDB libraries, drivers, tools and applications.</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hlinkClick r:id="rId6"/>
              </a:rPr>
              <a:t>Table API</a:t>
            </a:r>
            <a:r>
              <a:rPr lang="en-US" sz="900" b="0" i="0" kern="1200" dirty="0">
                <a:solidFill>
                  <a:schemeClr val="tx1"/>
                </a:solidFill>
                <a:effectLst/>
                <a:latin typeface="Segoe UI Light" pitchFamily="34" charset="0"/>
                <a:ea typeface="+mn-ea"/>
                <a:cs typeface="+mn-cs"/>
              </a:rPr>
              <a:t>: A key-value storage database service built to provide premium capabilities for Azure Table storage applications.</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hlinkClick r:id="rId7"/>
              </a:rPr>
              <a:t>Graph (Gremlin) API</a:t>
            </a:r>
            <a:r>
              <a:rPr lang="en-US" sz="900" b="0" i="0" kern="1200" dirty="0">
                <a:solidFill>
                  <a:schemeClr val="tx1"/>
                </a:solidFill>
                <a:effectLst/>
                <a:latin typeface="Segoe UI Light" pitchFamily="34" charset="0"/>
                <a:ea typeface="+mn-ea"/>
                <a:cs typeface="+mn-cs"/>
              </a:rPr>
              <a:t>: A graph database service built following the </a:t>
            </a:r>
            <a:r>
              <a:rPr lang="en-US" sz="900" b="0" i="0" u="none" strike="noStrike" kern="1200" dirty="0">
                <a:solidFill>
                  <a:schemeClr val="tx1"/>
                </a:solidFill>
                <a:effectLst/>
                <a:latin typeface="Segoe UI Light" pitchFamily="34" charset="0"/>
                <a:ea typeface="+mn-ea"/>
                <a:cs typeface="+mn-cs"/>
                <a:hlinkClick r:id="rId8"/>
              </a:rPr>
              <a:t>Apache </a:t>
            </a:r>
            <a:r>
              <a:rPr lang="en-US" sz="900" b="0" i="0" u="none" strike="noStrike" kern="1200" dirty="0" err="1">
                <a:solidFill>
                  <a:schemeClr val="tx1"/>
                </a:solidFill>
                <a:effectLst/>
                <a:latin typeface="Segoe UI Light" pitchFamily="34" charset="0"/>
                <a:ea typeface="+mn-ea"/>
                <a:cs typeface="+mn-cs"/>
                <a:hlinkClick r:id="rId8"/>
              </a:rPr>
              <a:t>TinkerPop</a:t>
            </a:r>
            <a:r>
              <a:rPr lang="en-US" sz="900" b="0" i="0" u="none" strike="noStrike" kern="1200" dirty="0">
                <a:solidFill>
                  <a:schemeClr val="tx1"/>
                </a:solidFill>
                <a:effectLst/>
                <a:latin typeface="Segoe UI Light" pitchFamily="34" charset="0"/>
                <a:ea typeface="+mn-ea"/>
                <a:cs typeface="+mn-cs"/>
                <a:hlinkClick r:id="rId8"/>
              </a:rPr>
              <a:t> specification</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Additional data models coming soon!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Write globally distributed applications, the right way</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Five </a:t>
            </a:r>
            <a:r>
              <a:rPr lang="en-US" sz="900" b="0" i="0" u="none" strike="noStrike" kern="1200" dirty="0">
                <a:solidFill>
                  <a:schemeClr val="tx1"/>
                </a:solidFill>
                <a:effectLst/>
                <a:latin typeface="Segoe UI Light" pitchFamily="34" charset="0"/>
                <a:ea typeface="+mn-ea"/>
                <a:cs typeface="+mn-cs"/>
                <a:hlinkClick r:id="rId9"/>
              </a:rPr>
              <a:t>consistency models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models</a:t>
            </a:r>
            <a:r>
              <a:rPr lang="en-US" sz="900" b="0" i="0" kern="1200" dirty="0">
                <a:solidFill>
                  <a:schemeClr val="tx1"/>
                </a:solidFill>
                <a:effectLst/>
                <a:latin typeface="Segoe UI Light" pitchFamily="34" charset="0"/>
                <a:ea typeface="+mn-ea"/>
                <a:cs typeface="+mn-cs"/>
              </a:rPr>
              <a:t> provide a spectrum of strong SQL-like consistency all the way to NoSQL-like eventual consistency, and every thing in between.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Money back guarantees</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Your data gets there fast, or your money back.</a:t>
            </a:r>
          </a:p>
          <a:p>
            <a:r>
              <a:rPr lang="en-US" sz="900" b="0" i="0" u="none" strike="noStrike" kern="1200" dirty="0">
                <a:solidFill>
                  <a:schemeClr val="tx1"/>
                </a:solidFill>
                <a:effectLst/>
                <a:latin typeface="Segoe UI Light" pitchFamily="34" charset="0"/>
                <a:ea typeface="+mn-ea"/>
                <a:cs typeface="+mn-cs"/>
                <a:hlinkClick r:id="rId3"/>
              </a:rPr>
              <a:t>Service level agreements</a:t>
            </a:r>
            <a:r>
              <a:rPr lang="en-US" sz="900" b="0" i="0" kern="1200" dirty="0">
                <a:solidFill>
                  <a:schemeClr val="tx1"/>
                </a:solidFill>
                <a:effectLst/>
                <a:latin typeface="Segoe UI Light" pitchFamily="34" charset="0"/>
                <a:ea typeface="+mn-ea"/>
                <a:cs typeface="+mn-cs"/>
              </a:rPr>
              <a:t> for availability, latency, throughput, and consistency.</a:t>
            </a:r>
          </a:p>
          <a:p>
            <a:endParaRPr lang="en-US" sz="900" b="0" i="0" kern="1200" dirty="0">
              <a:solidFill>
                <a:schemeClr val="tx1"/>
              </a:solidFill>
              <a:effectLst/>
              <a:latin typeface="Segoe UI Light" pitchFamily="34" charset="0"/>
              <a:ea typeface="+mn-ea"/>
              <a:cs typeface="+mn-cs"/>
            </a:endParaRPr>
          </a:p>
          <a:p>
            <a:endParaRPr lang="en-US" dirty="0"/>
          </a:p>
        </p:txBody>
      </p:sp>
    </p:spTree>
    <p:extLst>
      <p:ext uri="{BB962C8B-B14F-4D97-AF65-F5344CB8AC3E}">
        <p14:creationId xmlns:p14="http://schemas.microsoft.com/office/powerpoint/2010/main" val="3242927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 </a:t>
            </a:r>
            <a:r>
              <a:rPr lang="en-US" sz="900" b="1" i="0" kern="1200" dirty="0">
                <a:solidFill>
                  <a:schemeClr val="tx1"/>
                </a:solidFill>
                <a:effectLst/>
                <a:latin typeface="Segoe UI Light" pitchFamily="34" charset="0"/>
                <a:ea typeface="+mn-ea"/>
                <a:cs typeface="+mn-cs"/>
              </a:rPr>
              <a:t>Turnkey global distribution</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a:t>
            </a:r>
            <a:r>
              <a:rPr lang="en-US" sz="900" b="0" i="0" u="sng" kern="1200" dirty="0">
                <a:solidFill>
                  <a:schemeClr val="tx1"/>
                </a:solidFill>
                <a:effectLst/>
                <a:latin typeface="Segoe UI Light" pitchFamily="34" charset="0"/>
                <a:ea typeface="+mn-ea"/>
                <a:cs typeface="+mn-cs"/>
                <a:hlinkClick r:id="rId3"/>
              </a:rPr>
              <a:t>distribute your data</a:t>
            </a:r>
            <a:r>
              <a:rPr lang="en-US" sz="900" b="0" i="0" kern="1200" dirty="0">
                <a:solidFill>
                  <a:schemeClr val="tx1"/>
                </a:solidFill>
                <a:effectLst/>
                <a:latin typeface="Segoe UI Light" pitchFamily="34" charset="0"/>
                <a:ea typeface="+mn-ea"/>
                <a:cs typeface="+mn-cs"/>
              </a:rPr>
              <a:t> to any number of </a:t>
            </a:r>
            <a:r>
              <a:rPr lang="en-US" sz="900" b="0" i="0" u="none" strike="noStrike" kern="1200" dirty="0">
                <a:solidFill>
                  <a:schemeClr val="tx1"/>
                </a:solidFill>
                <a:effectLst/>
                <a:latin typeface="Segoe UI Light" pitchFamily="34" charset="0"/>
                <a:ea typeface="+mn-ea"/>
                <a:cs typeface="+mn-cs"/>
                <a:hlinkClick r:id="rId4"/>
              </a:rPr>
              <a:t>Azure regions</a:t>
            </a:r>
            <a:r>
              <a:rPr lang="en-US" sz="900" b="0" i="0" kern="1200" dirty="0">
                <a:solidFill>
                  <a:schemeClr val="tx1"/>
                </a:solidFill>
                <a:effectLst/>
                <a:latin typeface="Segoe UI Light" pitchFamily="34" charset="0"/>
                <a:ea typeface="+mn-ea"/>
                <a:cs typeface="+mn-cs"/>
              </a:rPr>
              <a:t>, with the </a:t>
            </a:r>
            <a:r>
              <a:rPr lang="en-US" sz="900" b="0" i="0" u="none" strike="noStrike" kern="1200" dirty="0">
                <a:solidFill>
                  <a:schemeClr val="tx1"/>
                </a:solidFill>
                <a:effectLst/>
                <a:latin typeface="Segoe UI Light" pitchFamily="34" charset="0"/>
                <a:ea typeface="+mn-ea"/>
                <a:cs typeface="+mn-cs"/>
                <a:hlinkClick r:id="rId5"/>
              </a:rPr>
              <a:t>click of a button</a:t>
            </a:r>
            <a:r>
              <a:rPr lang="en-US" sz="900" b="0" i="0" kern="1200" dirty="0">
                <a:solidFill>
                  <a:schemeClr val="tx1"/>
                </a:solidFill>
                <a:effectLst/>
                <a:latin typeface="Segoe UI Light" pitchFamily="34" charset="0"/>
                <a:ea typeface="+mn-ea"/>
                <a:cs typeface="+mn-cs"/>
              </a:rPr>
              <a:t>. This enables you to put your data where your users are, ensuring the lowest possible latency to your customers.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Azure Cosmos DB's multi-homing APIs, the app always knows where the nearest region is and sends requests to the nearest data center. All of this is possible with no config changes. You set your write-region and as many read-regions as you want, and the rest is handled for you.</a:t>
            </a:r>
          </a:p>
          <a:p>
            <a:endParaRPr lang="en-US" sz="1200" dirty="0">
              <a:latin typeface="+mn-lt"/>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721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Elastically scale throughput and storage on demand, worldwide</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Easily scale database throughput at a </a:t>
            </a:r>
            <a:r>
              <a:rPr lang="en-US" sz="900" b="0" i="0" u="none" strike="noStrike" kern="1200" dirty="0">
                <a:solidFill>
                  <a:schemeClr val="tx1"/>
                </a:solidFill>
                <a:effectLst/>
                <a:latin typeface="Segoe UI Light" pitchFamily="34" charset="0"/>
                <a:ea typeface="+mn-ea"/>
                <a:cs typeface="+mn-cs"/>
                <a:hlinkClick r:id="rId3"/>
              </a:rPr>
              <a:t>per-second</a:t>
            </a:r>
            <a:r>
              <a:rPr lang="en-US" sz="900" b="0" i="0" kern="1200" dirty="0">
                <a:solidFill>
                  <a:schemeClr val="tx1"/>
                </a:solidFill>
                <a:effectLst/>
                <a:latin typeface="Segoe UI Light" pitchFamily="34" charset="0"/>
                <a:ea typeface="+mn-ea"/>
                <a:cs typeface="+mn-cs"/>
              </a:rPr>
              <a:t> granularity, and change it anytime you want.</a:t>
            </a:r>
          </a:p>
          <a:p>
            <a:r>
              <a:rPr lang="en-US" sz="900" b="0" i="0" kern="1200" dirty="0">
                <a:solidFill>
                  <a:schemeClr val="tx1"/>
                </a:solidFill>
                <a:effectLst/>
                <a:latin typeface="Segoe UI Light" pitchFamily="34" charset="0"/>
                <a:ea typeface="+mn-ea"/>
                <a:cs typeface="+mn-cs"/>
              </a:rPr>
              <a:t>Scale storage size </a:t>
            </a:r>
            <a:r>
              <a:rPr lang="en-US" sz="900" b="0" i="0" u="none" strike="noStrike" kern="1200" dirty="0">
                <a:solidFill>
                  <a:schemeClr val="tx1"/>
                </a:solidFill>
                <a:effectLst/>
                <a:latin typeface="Segoe UI Light" pitchFamily="34" charset="0"/>
                <a:ea typeface="+mn-ea"/>
                <a:cs typeface="+mn-cs"/>
                <a:hlinkClick r:id="rId4"/>
              </a:rPr>
              <a:t>transparently and automatically</a:t>
            </a:r>
            <a:r>
              <a:rPr lang="en-US" sz="900" b="0" i="0" kern="1200" dirty="0">
                <a:solidFill>
                  <a:schemeClr val="tx1"/>
                </a:solidFill>
                <a:effectLst/>
                <a:latin typeface="Segoe UI Light" pitchFamily="34" charset="0"/>
                <a:ea typeface="+mn-ea"/>
                <a:cs typeface="+mn-cs"/>
              </a:rPr>
              <a:t> to handle your size requirements now and forever.</a:t>
            </a:r>
          </a:p>
          <a:p>
            <a:endParaRPr lang="en-US" dirty="0"/>
          </a:p>
          <a:p>
            <a:r>
              <a:rPr lang="en-US" sz="900" b="1" i="0" kern="1200" dirty="0">
                <a:solidFill>
                  <a:schemeClr val="tx1"/>
                </a:solidFill>
                <a:effectLst/>
                <a:latin typeface="Segoe UI Light" pitchFamily="34" charset="0"/>
                <a:ea typeface="+mn-ea"/>
                <a:cs typeface="+mn-cs"/>
              </a:rPr>
              <a:t>Dynamically add and remove regions</a:t>
            </a:r>
          </a:p>
          <a:p>
            <a:r>
              <a:rPr lang="en-US" sz="900" b="0" i="0" kern="1200" dirty="0">
                <a:solidFill>
                  <a:schemeClr val="tx1"/>
                </a:solidFill>
                <a:effectLst/>
                <a:latin typeface="Segoe UI Light" pitchFamily="34" charset="0"/>
                <a:ea typeface="+mn-ea"/>
                <a:cs typeface="+mn-cs"/>
              </a:rPr>
              <a:t>Azure Cosmos DB allows you to add (associate) or remove (dissociate) regions to your database account at any point in time (see </a:t>
            </a:r>
            <a:r>
              <a:rPr lang="en-US" sz="900" b="0" i="0" u="none" strike="noStrike" kern="1200" dirty="0">
                <a:solidFill>
                  <a:schemeClr val="tx1"/>
                </a:solidFill>
                <a:effectLst/>
                <a:latin typeface="Segoe UI Light" pitchFamily="34" charset="0"/>
                <a:ea typeface="+mn-ea"/>
                <a:cs typeface="+mn-cs"/>
                <a:hlinkClick r:id="rId5"/>
              </a:rPr>
              <a:t>preceding figure</a:t>
            </a:r>
            <a:r>
              <a:rPr lang="en-US" sz="900" b="0" i="0" kern="1200" dirty="0">
                <a:solidFill>
                  <a:schemeClr val="tx1"/>
                </a:solidFill>
                <a:effectLst/>
                <a:latin typeface="Segoe UI Light" pitchFamily="34" charset="0"/>
                <a:ea typeface="+mn-ea"/>
                <a:cs typeface="+mn-cs"/>
              </a:rPr>
              <a:t>). By virtue of replicating data across partitions in parallel, Azure Cosmos DB ensures that when a new region comes online, Azure Cosmos DB is available within 30 minutes anywhere in the world for up to 100 </a:t>
            </a:r>
            <a:r>
              <a:rPr lang="en-US" sz="900" b="0" i="0" kern="1200" dirty="0" err="1">
                <a:solidFill>
                  <a:schemeClr val="tx1"/>
                </a:solidFill>
                <a:effectLst/>
                <a:latin typeface="Segoe UI Light" pitchFamily="34" charset="0"/>
                <a:ea typeface="+mn-ea"/>
                <a:cs typeface="+mn-cs"/>
              </a:rPr>
              <a:t>TBs.</a:t>
            </a:r>
            <a:endParaRPr lang="en-US" sz="900" b="0" i="0" kern="1200" dirty="0">
              <a:solidFill>
                <a:schemeClr val="tx1"/>
              </a:solidFill>
              <a:effectLst/>
              <a:latin typeface="Segoe UI Light" pitchFamily="34" charset="0"/>
              <a:ea typeface="+mn-ea"/>
              <a:cs typeface="+mn-cs"/>
            </a:endParaRPr>
          </a:p>
          <a:p>
            <a:endParaRPr lang="en-US" dirty="0"/>
          </a:p>
          <a:p>
            <a:endParaRPr lang="en-US" dirty="0"/>
          </a:p>
          <a:p>
            <a:r>
              <a:rPr lang="en-US" dirty="0"/>
              <a:t>https://docs.microsoft.com/en-us/azure/cosmos-db/distribute-data-globally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41913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 Azure Cosmos DB, reserved throughput is specified in terms of request units processing per second. You can think of request units as throughput currency, whereby you </a:t>
            </a:r>
            <a:r>
              <a:rPr lang="en-US" sz="900" b="0" i="1" kern="1200" dirty="0">
                <a:solidFill>
                  <a:schemeClr val="tx1"/>
                </a:solidFill>
                <a:effectLst/>
                <a:latin typeface="Segoe UI Light" pitchFamily="34" charset="0"/>
                <a:ea typeface="+mn-ea"/>
                <a:cs typeface="+mn-cs"/>
              </a:rPr>
              <a:t>reserve</a:t>
            </a:r>
            <a:r>
              <a:rPr lang="en-US" sz="900" b="0" i="0" kern="1200" dirty="0">
                <a:solidFill>
                  <a:schemeClr val="tx1"/>
                </a:solidFill>
                <a:effectLst/>
                <a:latin typeface="Segoe UI Light" pitchFamily="34" charset="0"/>
                <a:ea typeface="+mn-ea"/>
                <a:cs typeface="+mn-cs"/>
              </a:rPr>
              <a:t> an amount of guaranteed request units available to your application on per second basis. Each operation in Azure Cosmos DB - writing a document, performing a query, updating a document - consumes CPU, memory, and IOPS. That is, each operation incurs a </a:t>
            </a:r>
            <a:r>
              <a:rPr lang="en-US" sz="900" b="0" i="1" kern="1200" dirty="0">
                <a:solidFill>
                  <a:schemeClr val="tx1"/>
                </a:solidFill>
                <a:effectLst/>
                <a:latin typeface="Segoe UI Light" pitchFamily="34" charset="0"/>
                <a:ea typeface="+mn-ea"/>
                <a:cs typeface="+mn-cs"/>
              </a:rPr>
              <a:t>request charge</a:t>
            </a:r>
            <a:r>
              <a:rPr lang="en-US" sz="900" b="0" i="0" kern="1200" dirty="0">
                <a:solidFill>
                  <a:schemeClr val="tx1"/>
                </a:solidFill>
                <a:effectLst/>
                <a:latin typeface="Segoe UI Light" pitchFamily="34" charset="0"/>
                <a:ea typeface="+mn-ea"/>
                <a:cs typeface="+mn-cs"/>
              </a:rPr>
              <a:t>, which is expressed in </a:t>
            </a:r>
            <a:r>
              <a:rPr lang="en-US" sz="900" b="0" i="1" kern="1200" dirty="0">
                <a:solidFill>
                  <a:schemeClr val="tx1"/>
                </a:solidFill>
                <a:effectLst/>
                <a:latin typeface="Segoe UI Light" pitchFamily="34" charset="0"/>
                <a:ea typeface="+mn-ea"/>
                <a:cs typeface="+mn-cs"/>
              </a:rPr>
              <a:t>request units</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help customers fine tune their throughput estimations, there is a web based </a:t>
            </a:r>
            <a:r>
              <a:rPr lang="en-US" sz="900" b="0" i="0" u="none" strike="noStrike" kern="1200" dirty="0">
                <a:solidFill>
                  <a:schemeClr val="tx1"/>
                </a:solidFill>
                <a:effectLst/>
                <a:latin typeface="Segoe UI Light" pitchFamily="34" charset="0"/>
                <a:ea typeface="+mn-ea"/>
                <a:cs typeface="+mn-cs"/>
                <a:hlinkClick r:id="rId3"/>
              </a:rPr>
              <a:t>request unit calculator</a:t>
            </a:r>
            <a:r>
              <a:rPr lang="en-US" sz="900" b="0" i="0" kern="1200" dirty="0">
                <a:solidFill>
                  <a:schemeClr val="tx1"/>
                </a:solidFill>
                <a:effectLst/>
                <a:latin typeface="Segoe UI Light" pitchFamily="34" charset="0"/>
                <a:ea typeface="+mn-ea"/>
                <a:cs typeface="+mn-cs"/>
              </a:rPr>
              <a:t> to help estimate the request unit requirements for typical operations.</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dirty="0"/>
              <a:t>https://docs.microsoft.com/en-us/azure/cosmos-db/request-units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973672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04749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4216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Context and problem</a:t>
            </a:r>
          </a:p>
          <a:p>
            <a:r>
              <a:rPr lang="en-US" sz="900" b="0" i="0" kern="1200" dirty="0">
                <a:solidFill>
                  <a:schemeClr val="tx1"/>
                </a:solidFill>
                <a:effectLst/>
                <a:latin typeface="Segoe UI Light" pitchFamily="34" charset="0"/>
                <a:ea typeface="+mn-ea"/>
                <a:cs typeface="+mn-cs"/>
              </a:rPr>
              <a:t>Applications use a cache to improve repeated access to information held in a data store. However, it's impractical to expect that cached data will always be completely consistent with the data in the data store. Applications should implement a strategy that helps to ensure that the data in the cache is as up-to-date as possible, but can also detect and handle situations that arise when the data in the cache has become stale.</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Solution</a:t>
            </a:r>
          </a:p>
          <a:p>
            <a:endParaRPr lang="en-US" sz="900" dirty="0"/>
          </a:p>
          <a:p>
            <a:r>
              <a:rPr lang="en-US" sz="900" dirty="0"/>
              <a:t>Use this pattern when:</a:t>
            </a:r>
          </a:p>
          <a:p>
            <a:r>
              <a:rPr lang="en-US" sz="900" dirty="0"/>
              <a:t>•A cache does not provide native read-through and write-through operations.</a:t>
            </a:r>
          </a:p>
          <a:p>
            <a:r>
              <a:rPr lang="en-US" sz="900" dirty="0"/>
              <a:t>•Resource demand is unpredictable. This pattern enables applications to load data on demand. It makes no assumptions about which data an application will require in advance.</a:t>
            </a:r>
          </a:p>
          <a:p>
            <a:endParaRPr lang="en-US" sz="900" dirty="0"/>
          </a:p>
          <a:p>
            <a:r>
              <a:rPr lang="en-US" sz="900" dirty="0"/>
              <a:t>This pattern might not be suitable:</a:t>
            </a:r>
          </a:p>
          <a:p>
            <a:r>
              <a:rPr lang="en-US" sz="900" dirty="0"/>
              <a:t>•When the cached data set is static. If the data will fit into the available cache space, prime the cache with the data on startup and apply a policy that prevents the data from expiring.</a:t>
            </a:r>
          </a:p>
          <a:p>
            <a:r>
              <a:rPr lang="en-US" sz="900" dirty="0"/>
              <a:t>•For caching session state information in a web application hosted in a web farm. In this environment, you should avoid introducing dependencies based on client-server affinity.</a:t>
            </a:r>
          </a:p>
          <a:p>
            <a:endParaRPr lang="en-US" sz="9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828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b="0" i="0" kern="1200" dirty="0">
                <a:solidFill>
                  <a:schemeClr val="tx1"/>
                </a:solidFill>
                <a:effectLst/>
                <a:latin typeface="Segoe UI Light" pitchFamily="34" charset="0"/>
                <a:ea typeface="+mn-ea"/>
                <a:cs typeface="+mn-cs"/>
              </a:rPr>
              <a:t>There are two types of scaling. 1) Manual Scale and 2) Auto-Scale</a:t>
            </a:r>
          </a:p>
          <a:p>
            <a:endParaRPr lang="en-IN" sz="900" b="0" i="0" kern="1200" dirty="0">
              <a:solidFill>
                <a:schemeClr val="tx1"/>
              </a:solidFill>
              <a:effectLst/>
              <a:latin typeface="Segoe UI Light" pitchFamily="34" charset="0"/>
              <a:ea typeface="+mn-ea"/>
              <a:cs typeface="+mn-cs"/>
            </a:endParaRPr>
          </a:p>
          <a:p>
            <a:r>
              <a:rPr lang="en-IN" sz="900" b="0" i="0" kern="1200" dirty="0" err="1">
                <a:solidFill>
                  <a:schemeClr val="tx1"/>
                </a:solidFill>
                <a:effectLst/>
                <a:latin typeface="Segoe UI Light" pitchFamily="34" charset="0"/>
                <a:ea typeface="+mn-ea"/>
                <a:cs typeface="+mn-cs"/>
              </a:rPr>
              <a:t>Autoscaling</a:t>
            </a:r>
            <a:r>
              <a:rPr lang="en-IN" sz="900" b="0" i="0" kern="1200" dirty="0">
                <a:solidFill>
                  <a:schemeClr val="tx1"/>
                </a:solidFill>
                <a:effectLst/>
                <a:latin typeface="Segoe UI Light" pitchFamily="34" charset="0"/>
                <a:ea typeface="+mn-ea"/>
                <a:cs typeface="+mn-cs"/>
              </a:rPr>
              <a:t> is the process of dynamically allocating resources to match performance requirements. As the volume of work grows, an application may need additional resources to maintain the desired performance levels and satisfy service-level agreements (SLAs). As demand slackens and the additional resources are no longer needed, they can be de-allocated to minimize costs.</a:t>
            </a:r>
            <a:endParaRPr lang="en-IN" sz="900" b="0" i="0" u="none" strike="noStrike" kern="1200" dirty="0">
              <a:solidFill>
                <a:schemeClr val="tx1"/>
              </a:solidFill>
              <a:effectLst/>
              <a:latin typeface="Segoe UI Light" pitchFamily="34" charset="0"/>
              <a:ea typeface="+mn-ea"/>
              <a:cs typeface="+mn-cs"/>
            </a:endParaRPr>
          </a:p>
          <a:p>
            <a:endParaRPr lang="en-IN" sz="900" b="0" i="0" kern="1200" dirty="0">
              <a:solidFill>
                <a:schemeClr val="tx1"/>
              </a:solidFill>
              <a:effectLst/>
              <a:latin typeface="Segoe UI Light" pitchFamily="34" charset="0"/>
              <a:ea typeface="+mn-ea"/>
              <a:cs typeface="+mn-cs"/>
            </a:endParaRPr>
          </a:p>
          <a:p>
            <a:r>
              <a:rPr lang="en-IN" sz="900" b="0" i="0" kern="1200" dirty="0" err="1">
                <a:solidFill>
                  <a:schemeClr val="tx1"/>
                </a:solidFill>
                <a:effectLst/>
                <a:latin typeface="Segoe UI Light" pitchFamily="34" charset="0"/>
                <a:ea typeface="+mn-ea"/>
                <a:cs typeface="+mn-cs"/>
              </a:rPr>
              <a:t>Autoscaling</a:t>
            </a:r>
            <a:r>
              <a:rPr lang="en-IN" sz="900" b="0" i="0" kern="1200" dirty="0">
                <a:solidFill>
                  <a:schemeClr val="tx1"/>
                </a:solidFill>
                <a:effectLst/>
                <a:latin typeface="Segoe UI Light" pitchFamily="34" charset="0"/>
                <a:ea typeface="+mn-ea"/>
                <a:cs typeface="+mn-cs"/>
              </a:rPr>
              <a:t> takes advantage of the elasticity of cloud-hosted environments while easing management overhead. It reduces the need for an operator to continually monitor the performance of a system and make decisions about adding or removing resources.</a:t>
            </a:r>
          </a:p>
          <a:p>
            <a:endParaRPr lang="en-IN" sz="900" b="0" i="0" kern="1200" dirty="0">
              <a:solidFill>
                <a:schemeClr val="tx1"/>
              </a:solidFill>
              <a:effectLst/>
              <a:latin typeface="Segoe UI Light" pitchFamily="34" charset="0"/>
              <a:ea typeface="+mn-ea"/>
              <a:cs typeface="+mn-cs"/>
            </a:endParaRPr>
          </a:p>
          <a:p>
            <a:r>
              <a:rPr lang="en-IN" sz="900" b="0" i="0" kern="1200" dirty="0">
                <a:solidFill>
                  <a:schemeClr val="tx1"/>
                </a:solidFill>
                <a:effectLst/>
                <a:latin typeface="Segoe UI Light" pitchFamily="34" charset="0"/>
                <a:ea typeface="+mn-ea"/>
                <a:cs typeface="+mn-cs"/>
              </a:rPr>
              <a:t>There are two main ways that an application can scale:</a:t>
            </a:r>
          </a:p>
          <a:p>
            <a:r>
              <a:rPr lang="en-IN" sz="900" b="1" i="0" kern="1200" dirty="0">
                <a:solidFill>
                  <a:schemeClr val="tx1"/>
                </a:solidFill>
                <a:effectLst/>
                <a:latin typeface="Segoe UI Light" pitchFamily="34" charset="0"/>
                <a:ea typeface="+mn-ea"/>
                <a:cs typeface="+mn-cs"/>
              </a:rPr>
              <a:t>Vertical scaling</a:t>
            </a:r>
            <a:r>
              <a:rPr lang="en-IN" sz="900" b="0" i="0" kern="1200" dirty="0">
                <a:solidFill>
                  <a:schemeClr val="tx1"/>
                </a:solidFill>
                <a:effectLst/>
                <a:latin typeface="Segoe UI Light" pitchFamily="34" charset="0"/>
                <a:ea typeface="+mn-ea"/>
                <a:cs typeface="+mn-cs"/>
              </a:rPr>
              <a:t>, also called scaling up and down, means changing the capacity of a resource. For example, you could move an application to a larger VM size. Vertical scaling often requires making the system temporarily unavailable while it is being redeployed. Therefore, it's less common to automate vertical scaling.</a:t>
            </a:r>
          </a:p>
          <a:p>
            <a:endParaRPr lang="en-IN" sz="900" b="0" i="0" kern="1200" dirty="0">
              <a:solidFill>
                <a:schemeClr val="tx1"/>
              </a:solidFill>
              <a:effectLst/>
              <a:latin typeface="Segoe UI Light" pitchFamily="34" charset="0"/>
              <a:ea typeface="+mn-ea"/>
              <a:cs typeface="+mn-cs"/>
            </a:endParaRPr>
          </a:p>
          <a:p>
            <a:r>
              <a:rPr lang="en-IN" sz="900" b="1" i="0" kern="1200" dirty="0">
                <a:solidFill>
                  <a:schemeClr val="tx1"/>
                </a:solidFill>
                <a:effectLst/>
                <a:latin typeface="Segoe UI Light" pitchFamily="34" charset="0"/>
                <a:ea typeface="+mn-ea"/>
                <a:cs typeface="+mn-cs"/>
              </a:rPr>
              <a:t>Horizontal scaling</a:t>
            </a:r>
            <a:r>
              <a:rPr lang="en-IN" sz="900" b="0" i="0" kern="1200" dirty="0">
                <a:solidFill>
                  <a:schemeClr val="tx1"/>
                </a:solidFill>
                <a:effectLst/>
                <a:latin typeface="Segoe UI Light" pitchFamily="34" charset="0"/>
                <a:ea typeface="+mn-ea"/>
                <a:cs typeface="+mn-cs"/>
              </a:rPr>
              <a:t>, also called scaling out and in, means adding or removing instances of a resource. The application continues running without interruption as new resources are provisioned. When the provisioning process is complete, the solution is deployed on these additional resources. If demand drops, the additional resources can be shut down cleanly and deallocated.</a:t>
            </a:r>
          </a:p>
          <a:p>
            <a:endParaRPr lang="en-IN"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55192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Introduce </a:t>
            </a:r>
            <a:r>
              <a:rPr lang="en-US" dirty="0" err="1"/>
              <a:t>Redis</a:t>
            </a:r>
            <a:r>
              <a:rPr lang="en-US" dirty="0"/>
              <a:t> cache</a:t>
            </a:r>
          </a:p>
          <a:p>
            <a:endParaRPr lang="en-US" dirty="0"/>
          </a:p>
          <a:p>
            <a:r>
              <a:rPr lang="en-US" dirty="0"/>
              <a:t>Detail:</a:t>
            </a:r>
          </a:p>
          <a:p>
            <a:r>
              <a:rPr lang="en-US" sz="900" b="0" i="0" kern="1200" dirty="0">
                <a:solidFill>
                  <a:schemeClr val="tx1"/>
                </a:solidFill>
                <a:effectLst/>
                <a:latin typeface="Segoe UI Light" pitchFamily="34" charset="0"/>
                <a:ea typeface="+mn-ea"/>
                <a:cs typeface="+mn-cs"/>
              </a:rPr>
              <a:t>Azure </a:t>
            </a:r>
            <a:r>
              <a:rPr lang="en-US" sz="900" b="0" i="0" kern="1200" dirty="0" err="1">
                <a:solidFill>
                  <a:schemeClr val="tx1"/>
                </a:solidFill>
                <a:effectLst/>
                <a:latin typeface="Segoe UI Light" pitchFamily="34" charset="0"/>
                <a:ea typeface="+mn-ea"/>
                <a:cs typeface="+mn-cs"/>
              </a:rPr>
              <a:t>Redis</a:t>
            </a:r>
            <a:r>
              <a:rPr lang="en-US" sz="900" b="0" i="0" kern="1200" dirty="0">
                <a:solidFill>
                  <a:schemeClr val="tx1"/>
                </a:solidFill>
                <a:effectLst/>
                <a:latin typeface="Segoe UI Light" pitchFamily="34" charset="0"/>
                <a:ea typeface="+mn-ea"/>
                <a:cs typeface="+mn-cs"/>
              </a:rPr>
              <a:t> Cache is based on the popular open source </a:t>
            </a:r>
            <a:r>
              <a:rPr lang="en-US" sz="900" b="0" i="0" kern="1200" dirty="0" err="1">
                <a:solidFill>
                  <a:schemeClr val="tx1"/>
                </a:solidFill>
                <a:effectLst/>
                <a:latin typeface="Segoe UI Light" pitchFamily="34" charset="0"/>
                <a:ea typeface="+mn-ea"/>
                <a:cs typeface="+mn-cs"/>
              </a:rPr>
              <a:t>Redis</a:t>
            </a:r>
            <a:r>
              <a:rPr lang="en-US" sz="900" b="0" i="0" kern="1200" dirty="0">
                <a:solidFill>
                  <a:schemeClr val="tx1"/>
                </a:solidFill>
                <a:effectLst/>
                <a:latin typeface="Segoe UI Light" pitchFamily="34" charset="0"/>
                <a:ea typeface="+mn-ea"/>
                <a:cs typeface="+mn-cs"/>
              </a:rPr>
              <a:t> cache. It gives you access to a secure, dedicated </a:t>
            </a:r>
            <a:r>
              <a:rPr lang="en-US" sz="900" b="0" i="0" kern="1200" dirty="0" err="1">
                <a:solidFill>
                  <a:schemeClr val="tx1"/>
                </a:solidFill>
                <a:effectLst/>
                <a:latin typeface="Segoe UI Light" pitchFamily="34" charset="0"/>
                <a:ea typeface="+mn-ea"/>
                <a:cs typeface="+mn-cs"/>
              </a:rPr>
              <a:t>Redis</a:t>
            </a:r>
            <a:r>
              <a:rPr lang="en-US" sz="900" b="0" i="0" kern="1200" dirty="0">
                <a:solidFill>
                  <a:schemeClr val="tx1"/>
                </a:solidFill>
                <a:effectLst/>
                <a:latin typeface="Segoe UI Light" pitchFamily="34" charset="0"/>
                <a:ea typeface="+mn-ea"/>
                <a:cs typeface="+mn-cs"/>
              </a:rPr>
              <a:t> cache, managed by Microsoft and accessible from any application within Azure.</a:t>
            </a:r>
            <a:endParaRPr lang="en-US" dirty="0"/>
          </a:p>
          <a:p>
            <a:endParaRPr lang="en-US" dirty="0"/>
          </a:p>
          <a:p>
            <a:r>
              <a:rPr lang="en-US" sz="900" b="0" i="0" kern="1200" dirty="0">
                <a:solidFill>
                  <a:schemeClr val="tx1"/>
                </a:solidFill>
                <a:effectLst/>
                <a:latin typeface="Segoe UI Light" pitchFamily="34" charset="0"/>
                <a:ea typeface="+mn-ea"/>
                <a:cs typeface="+mn-cs"/>
              </a:rPr>
              <a:t>Azure </a:t>
            </a:r>
            <a:r>
              <a:rPr lang="en-US" sz="900" b="0" i="0" kern="1200" dirty="0" err="1">
                <a:solidFill>
                  <a:schemeClr val="tx1"/>
                </a:solidFill>
                <a:effectLst/>
                <a:latin typeface="Segoe UI Light" pitchFamily="34" charset="0"/>
                <a:ea typeface="+mn-ea"/>
                <a:cs typeface="+mn-cs"/>
              </a:rPr>
              <a:t>Redis</a:t>
            </a:r>
            <a:r>
              <a:rPr lang="en-US" sz="900" b="0" i="0" kern="1200" dirty="0">
                <a:solidFill>
                  <a:schemeClr val="tx1"/>
                </a:solidFill>
                <a:effectLst/>
                <a:latin typeface="Segoe UI Light" pitchFamily="34" charset="0"/>
                <a:ea typeface="+mn-ea"/>
                <a:cs typeface="+mn-cs"/>
              </a:rPr>
              <a:t> Cache is available in the following tiers: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Basic—Single node, multiple sizes, ideal for development/test and non-critical workloads. The Basic tier has no SLA.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Standard—A replicated cache in a two-node primary/secondary configuration managed by Microsoft, with a high-availability SLA.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Premium—All of the Standard tier features, including a high-availability SLA, as well as better performance over Basic and Standard-tier caches, bigger workloads, disaster recovery, enhanced security and more.</a:t>
            </a:r>
          </a:p>
          <a:p>
            <a:endParaRPr lang="en-US" dirty="0"/>
          </a:p>
          <a:p>
            <a:endParaRPr lang="en-US" dirty="0"/>
          </a:p>
          <a:p>
            <a:r>
              <a:rPr lang="en-US" dirty="0"/>
              <a:t>https://azure.microsoft.com/en-in/services/cache/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64713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Purpose: explain provider model for</a:t>
            </a:r>
            <a:r>
              <a:rPr lang="en-US" baseline="0" dirty="0">
                <a:effectLst/>
              </a:rPr>
              <a:t> </a:t>
            </a:r>
            <a:r>
              <a:rPr lang="en-US" baseline="0" dirty="0" err="1">
                <a:effectLst/>
              </a:rPr>
              <a:t>ASP.Net</a:t>
            </a:r>
            <a:r>
              <a:rPr lang="en-US" baseline="0" dirty="0">
                <a:effectLst/>
              </a:rPr>
              <a:t> applications </a:t>
            </a:r>
          </a:p>
          <a:p>
            <a:endParaRPr lang="en-US" baseline="0" dirty="0">
              <a:effectLst/>
            </a:endParaRPr>
          </a:p>
          <a:p>
            <a:r>
              <a:rPr lang="en-US" baseline="0" dirty="0">
                <a:effectLst/>
              </a:rPr>
              <a:t>Detail: </a:t>
            </a:r>
          </a:p>
          <a:p>
            <a:r>
              <a:rPr lang="en-US" baseline="0" dirty="0">
                <a:effectLst/>
              </a:rPr>
              <a:t>https://docs.microsoft.com/en-us/azure/redis-cache/cache-aspnet-session-state-provider</a:t>
            </a:r>
          </a:p>
          <a:p>
            <a:r>
              <a:rPr lang="en-US" baseline="0" dirty="0">
                <a:effectLst/>
              </a:rPr>
              <a:t>https://docs.microsoft.com/en-us/azure/redis-cache/cache-aspnet-output-cache-provider</a:t>
            </a:r>
          </a:p>
          <a:p>
            <a:endParaRPr lang="en-US" baseline="0" dirty="0">
              <a:effectLst/>
            </a:endParaRPr>
          </a:p>
          <a:p>
            <a:r>
              <a:rPr lang="en-US" baseline="0" dirty="0">
                <a:effectLst/>
              </a:rPr>
              <a:t>We have mentioned before that session state should be stored out of process to allow scaling out of the web farm. For </a:t>
            </a:r>
            <a:r>
              <a:rPr lang="en-US" baseline="0" dirty="0" err="1">
                <a:effectLst/>
              </a:rPr>
              <a:t>ASP.Net</a:t>
            </a:r>
            <a:r>
              <a:rPr lang="en-US" baseline="0" dirty="0">
                <a:effectLst/>
              </a:rPr>
              <a:t> applications both session state and page output cache providers are available and can easily be added to the application by Session State and Output Cache provider.</a:t>
            </a:r>
            <a:endParaRPr lang="en-US" dirty="0">
              <a:effectLst/>
            </a:endParaRPr>
          </a:p>
          <a:p>
            <a:endParaRPr lang="en-US" dirty="0">
              <a:effectLst/>
            </a:endParaRPr>
          </a:p>
          <a:p>
            <a:r>
              <a:rPr lang="en-US" dirty="0">
                <a:effectLst/>
              </a:rPr>
              <a:t>Azure </a:t>
            </a:r>
            <a:r>
              <a:rPr lang="en-US" dirty="0" err="1">
                <a:effectLst/>
              </a:rPr>
              <a:t>Redis</a:t>
            </a:r>
            <a:r>
              <a:rPr lang="en-US" dirty="0">
                <a:effectLst/>
              </a:rPr>
              <a:t> Cache provides a session state provider that you can use to store your session state in a cache rather than in-memory or in a SQL Server database. To use the caching session state provider, first configure your cache, and then configure your ASP.NET application for cache using the </a:t>
            </a:r>
            <a:r>
              <a:rPr lang="en-US" dirty="0" err="1">
                <a:effectLst/>
              </a:rPr>
              <a:t>Redis</a:t>
            </a:r>
            <a:r>
              <a:rPr lang="en-US" dirty="0">
                <a:effectLst/>
              </a:rPr>
              <a:t> Cache Session State </a:t>
            </a:r>
            <a:r>
              <a:rPr lang="en-US" dirty="0" err="1">
                <a:effectLst/>
              </a:rPr>
              <a:t>NuGet</a:t>
            </a:r>
            <a:r>
              <a:rPr lang="en-US" dirty="0">
                <a:effectLst/>
              </a:rPr>
              <a:t> package.</a:t>
            </a:r>
          </a:p>
          <a:p>
            <a:endParaRPr lang="en-US" dirty="0">
              <a:effectLst/>
            </a:endParaRPr>
          </a:p>
          <a:p>
            <a:r>
              <a:rPr lang="en-US" dirty="0">
                <a:effectLst/>
              </a:rPr>
              <a:t>The </a:t>
            </a:r>
            <a:r>
              <a:rPr lang="en-US" dirty="0" err="1">
                <a:effectLst/>
              </a:rPr>
              <a:t>Redis</a:t>
            </a:r>
            <a:r>
              <a:rPr lang="en-US" dirty="0">
                <a:effectLst/>
              </a:rPr>
              <a:t> Output Cache Provider is an out-of-process storage mechanism for output cache data. This data is specifically for full HTTP responses (page output caching). The provider plugs into the new output cache provider extensibility point that was introduced in ASP.NET 4.</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89012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Purpose: explain features of </a:t>
            </a:r>
            <a:r>
              <a:rPr lang="en-US" dirty="0" err="1">
                <a:effectLst/>
              </a:rPr>
              <a:t>Redis</a:t>
            </a:r>
            <a:r>
              <a:rPr lang="en-US" dirty="0">
                <a:effectLst/>
              </a:rPr>
              <a:t> and show</a:t>
            </a:r>
            <a:r>
              <a:rPr lang="en-US" baseline="0" dirty="0">
                <a:effectLst/>
              </a:rPr>
              <a:t> cash aside pattern implementation</a:t>
            </a:r>
          </a:p>
          <a:p>
            <a:endParaRPr lang="en-US" baseline="0" dirty="0">
              <a:effectLst/>
            </a:endParaRPr>
          </a:p>
          <a:p>
            <a:r>
              <a:rPr lang="en-US" baseline="0" dirty="0">
                <a:effectLst/>
              </a:rPr>
              <a:t>Detail: read through the points</a:t>
            </a:r>
          </a:p>
          <a:p>
            <a:r>
              <a:rPr lang="en-US" baseline="0" dirty="0">
                <a:effectLst/>
              </a:rPr>
              <a:t>https://msdn.microsoft.com/en-us/library/azure/dn690523.aspx</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68962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50876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how Traffic</a:t>
            </a:r>
            <a:r>
              <a:rPr lang="en-US" baseline="0" dirty="0"/>
              <a:t> Manager works</a:t>
            </a:r>
            <a:endParaRPr lang="en-US" dirty="0"/>
          </a:p>
          <a:p>
            <a:endParaRPr lang="en-US" dirty="0"/>
          </a:p>
          <a:p>
            <a:r>
              <a:rPr lang="en-US" dirty="0"/>
              <a:t>Description:</a:t>
            </a:r>
          </a:p>
          <a:p>
            <a:r>
              <a:rPr lang="en-US" dirty="0"/>
              <a:t>https://docs.microsoft.com/en-us/azure/traffic-manager/traffic-manager-overview#how-traffic-manager-works</a:t>
            </a:r>
          </a:p>
          <a:p>
            <a:endParaRPr lang="en-US" dirty="0"/>
          </a:p>
          <a:p>
            <a:r>
              <a:rPr lang="en-US" sz="900" b="1" i="0" kern="1200" dirty="0">
                <a:solidFill>
                  <a:schemeClr val="tx1"/>
                </a:solidFill>
                <a:effectLst/>
                <a:latin typeface="Segoe UI Light" pitchFamily="34" charset="0"/>
                <a:ea typeface="+mn-ea"/>
                <a:cs typeface="+mn-cs"/>
              </a:rPr>
              <a:t>The most important point to understand is that Traffic Manager works at the DNS level.</a:t>
            </a:r>
            <a:r>
              <a:rPr lang="en-US" sz="900" b="0" i="0" kern="1200" dirty="0">
                <a:solidFill>
                  <a:schemeClr val="tx1"/>
                </a:solidFill>
                <a:effectLst/>
                <a:latin typeface="Segoe UI Light" pitchFamily="34" charset="0"/>
                <a:ea typeface="+mn-ea"/>
                <a:cs typeface="+mn-cs"/>
              </a:rPr>
              <a:t> Traffic Manager uses DNS to direct clients to specific service endpoints based on the rules of the traffic-routing method. Clients connect to the selected endpoint </a:t>
            </a:r>
            <a:r>
              <a:rPr lang="en-US" sz="900" b="1" i="0" kern="1200" dirty="0">
                <a:solidFill>
                  <a:schemeClr val="tx1"/>
                </a:solidFill>
                <a:effectLst/>
                <a:latin typeface="Segoe UI Light" pitchFamily="34" charset="0"/>
                <a:ea typeface="+mn-ea"/>
                <a:cs typeface="+mn-cs"/>
              </a:rPr>
              <a:t>directly</a:t>
            </a:r>
            <a:r>
              <a:rPr lang="en-US" sz="900" b="0" i="0" kern="1200" dirty="0">
                <a:solidFill>
                  <a:schemeClr val="tx1"/>
                </a:solidFill>
                <a:effectLst/>
                <a:latin typeface="Segoe UI Light" pitchFamily="34" charset="0"/>
                <a:ea typeface="+mn-ea"/>
                <a:cs typeface="+mn-cs"/>
              </a:rPr>
              <a:t>. Traffic Manager is not a proxy or a gateway. Traffic Manager does not see the traffic passing between the client and the service.</a:t>
            </a:r>
            <a:endParaRPr lang="en-US" dirty="0"/>
          </a:p>
          <a:p>
            <a:pPr marL="228600" indent="-228600">
              <a:buFont typeface="+mj-lt"/>
              <a:buAutoNum type="arabicPeriod"/>
            </a:pPr>
            <a:endParaRPr lang="en-US" dirty="0"/>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client sends a DNS query to its configured recursive DNS service to resolve the name 'partners.contoso.com'. A recursive DNS service, sometimes called a 'local DNS' service, does not host DNS domains directly. Rather, the client off-loads the work of contacting the various authoritative DNS services across the Internet needed to resolve a DNS name.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To resolve the DNS name, the recursive DNS service finds the name servers for the 'contoso.com' domain. It then contacts those name servers to request the 'partners.contoso.com' DNS record. The contoso.com DNS servers return the CNAME record that points to contoso.trafficmanager.net.</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Next, the recursive DNS service finds the name servers for the 'trafficmanager.net' domain, which are provided by the Azure Traffic Manager service. It then sends a request for the 'contoso.trafficmanager.net' DNS record to those DNS servers.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Traffic Manager name servers receive the request. They choose an endpoint based on:</a:t>
            </a:r>
          </a:p>
          <a:p>
            <a:pPr marL="217262" lvl="1" indent="-107956"/>
            <a:r>
              <a:rPr lang="en-US" sz="900" b="0" i="0" kern="1200" dirty="0">
                <a:solidFill>
                  <a:schemeClr val="tx1"/>
                </a:solidFill>
                <a:effectLst/>
                <a:latin typeface="Segoe UI Light" pitchFamily="34" charset="0"/>
                <a:ea typeface="+mn-ea"/>
                <a:cs typeface="+mn-cs"/>
              </a:rPr>
              <a:t>The configured state of each endpoint (disabled endpoints are not returned)</a:t>
            </a:r>
          </a:p>
          <a:p>
            <a:pPr marL="217262" lvl="1" indent="-107956"/>
            <a:r>
              <a:rPr lang="en-US" sz="900" b="0" i="0" kern="1200" dirty="0">
                <a:solidFill>
                  <a:schemeClr val="tx1"/>
                </a:solidFill>
                <a:effectLst/>
                <a:latin typeface="Segoe UI Light" pitchFamily="34" charset="0"/>
                <a:ea typeface="+mn-ea"/>
                <a:cs typeface="+mn-cs"/>
              </a:rPr>
              <a:t>The current health of each endpoint, as determined by the Traffic Manager health checks. For more information, see </a:t>
            </a:r>
            <a:r>
              <a:rPr lang="en-US" sz="900" b="0" i="0" u="none" strike="noStrike" kern="1200" dirty="0">
                <a:solidFill>
                  <a:schemeClr val="tx1"/>
                </a:solidFill>
                <a:effectLst/>
                <a:latin typeface="Segoe UI Light" pitchFamily="34" charset="0"/>
                <a:ea typeface="+mn-ea"/>
                <a:cs typeface="+mn-cs"/>
                <a:hlinkClick r:id="rId3"/>
              </a:rPr>
              <a:t>Traffic Manager Endpoint Monitoring</a:t>
            </a:r>
            <a:r>
              <a:rPr lang="en-US" sz="900" b="0" i="0" kern="1200" dirty="0">
                <a:solidFill>
                  <a:schemeClr val="tx1"/>
                </a:solidFill>
                <a:effectLst/>
                <a:latin typeface="Segoe UI Light" pitchFamily="34" charset="0"/>
                <a:ea typeface="+mn-ea"/>
                <a:cs typeface="+mn-cs"/>
              </a:rPr>
              <a:t>.</a:t>
            </a:r>
          </a:p>
          <a:p>
            <a:pPr marL="217262" lvl="1" indent="-107956"/>
            <a:r>
              <a:rPr lang="en-US" sz="900" b="0" i="0" kern="1200" dirty="0">
                <a:solidFill>
                  <a:schemeClr val="tx1"/>
                </a:solidFill>
                <a:effectLst/>
                <a:latin typeface="Segoe UI Light" pitchFamily="34" charset="0"/>
                <a:ea typeface="+mn-ea"/>
                <a:cs typeface="+mn-cs"/>
              </a:rPr>
              <a:t>The chosen traffic-routing method. For more information, see </a:t>
            </a:r>
            <a:r>
              <a:rPr lang="en-US" sz="900" b="0" i="0" u="none" strike="noStrike" kern="1200" dirty="0">
                <a:solidFill>
                  <a:schemeClr val="tx1"/>
                </a:solidFill>
                <a:effectLst/>
                <a:latin typeface="Segoe UI Light" pitchFamily="34" charset="0"/>
                <a:ea typeface="+mn-ea"/>
                <a:cs typeface="+mn-cs"/>
                <a:hlinkClick r:id="rId4"/>
              </a:rPr>
              <a:t>Traffic Manager Routing Methods</a:t>
            </a:r>
            <a:r>
              <a:rPr lang="en-US" sz="900" b="0" i="0" kern="1200" dirty="0">
                <a:solidFill>
                  <a:schemeClr val="tx1"/>
                </a:solidFill>
                <a:effectLst/>
                <a:latin typeface="Segoe UI Light" pitchFamily="34" charset="0"/>
                <a:ea typeface="+mn-ea"/>
                <a:cs typeface="+mn-cs"/>
              </a:rPr>
              <a:t>.</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chosen endpoint is returned as another DNS CNAME record. In this case, let us suppose contoso-us.cloudapp.net is returned.</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Next, the recursive DNS service finds the name servers for the 'cloudapp.net' domain. It contacts those name servers to request the 'contoso-us.cloudapp.net' DNS record. A DNS 'A' record containing the IP address of the US-based service endpoint is returned.</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recursive DNS service consolidates the results and returns a single DNS response to the client.</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client receives the DNS results and connects to the given IP address. The client connects to the application service endpoint directly, not through Traffic Manager. Since it is an HTTPS endpoint, the client performs the necessary SSL/TLS handshake, and then makes an HTTP GET request for the '/login.aspx' page.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19736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Priority</a:t>
            </a:r>
            <a:r>
              <a:rPr lang="en-US" baseline="0" dirty="0"/>
              <a:t> </a:t>
            </a:r>
            <a:r>
              <a:rPr lang="en-US" dirty="0"/>
              <a:t>profile of Traffic Manager</a:t>
            </a:r>
          </a:p>
          <a:p>
            <a:endParaRPr lang="en-US" dirty="0"/>
          </a:p>
          <a:p>
            <a:r>
              <a:rPr lang="en-US" dirty="0"/>
              <a:t>Detail:</a:t>
            </a:r>
          </a:p>
          <a:p>
            <a:r>
              <a:rPr lang="en-US" dirty="0"/>
              <a:t>https://docs.microsoft.com/en-us/azure/traffic-manager/traffic-manager-routing-methods#a-name--priorityapriority-traffic-routing-method</a:t>
            </a:r>
          </a:p>
          <a:p>
            <a:endParaRPr lang="en-US" dirty="0"/>
          </a:p>
          <a:p>
            <a:r>
              <a:rPr lang="en-US" sz="900" b="0" i="0" kern="1200" dirty="0">
                <a:solidFill>
                  <a:schemeClr val="tx1"/>
                </a:solidFill>
                <a:effectLst/>
                <a:latin typeface="Segoe UI Light" pitchFamily="34" charset="0"/>
                <a:ea typeface="+mn-ea"/>
                <a:cs typeface="+mn-cs"/>
              </a:rPr>
              <a:t>Often an organization wants to provide reliability for its services by deploying one or more backup services in case their primary service goes down. The 'Priority' traffic-routing method allows Azure customers to easily implement this failover pattern.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41439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Weighted</a:t>
            </a:r>
            <a:r>
              <a:rPr lang="en-US" baseline="0" dirty="0"/>
              <a:t> </a:t>
            </a:r>
            <a:r>
              <a:rPr lang="en-US" dirty="0"/>
              <a:t>profile of Traffic Manager</a:t>
            </a:r>
          </a:p>
          <a:p>
            <a:endParaRPr lang="en-US" dirty="0"/>
          </a:p>
          <a:p>
            <a:r>
              <a:rPr lang="en-US" dirty="0"/>
              <a:t>Detail:</a:t>
            </a:r>
          </a:p>
          <a:p>
            <a:r>
              <a:rPr lang="en-US" dirty="0"/>
              <a:t>https://docs.microsoft.com/en-us/azure/traffic-manager/traffic-manager-routing-methods#a-name--weightedaweighted-traffic-routing-method</a:t>
            </a:r>
          </a:p>
          <a:p>
            <a:endParaRPr lang="en-US" dirty="0"/>
          </a:p>
          <a:p>
            <a:r>
              <a:rPr lang="en-US" sz="900" b="0" i="0" kern="1200" dirty="0">
                <a:solidFill>
                  <a:schemeClr val="tx1"/>
                </a:solidFill>
                <a:effectLst/>
                <a:latin typeface="Segoe UI Light" pitchFamily="34" charset="0"/>
                <a:ea typeface="+mn-ea"/>
                <a:cs typeface="+mn-cs"/>
              </a:rPr>
              <a:t>In the Weighted traffic-routing method, you assign a weight to each endpoint in the Traffic Manager profile configuration. The weight is an integer from 1 to 1000. This parameter is optional. If omitted, Traffic Managers uses a default weight of '1'.</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626179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Performance</a:t>
            </a:r>
            <a:r>
              <a:rPr lang="en-US" baseline="0" dirty="0"/>
              <a:t> </a:t>
            </a:r>
            <a:r>
              <a:rPr lang="en-US" dirty="0"/>
              <a:t>profile of Traffic Manager</a:t>
            </a:r>
          </a:p>
          <a:p>
            <a:endParaRPr lang="en-US" dirty="0"/>
          </a:p>
          <a:p>
            <a:r>
              <a:rPr lang="en-US" dirty="0"/>
              <a:t>Detail:</a:t>
            </a:r>
          </a:p>
          <a:p>
            <a:r>
              <a:rPr lang="en-US" dirty="0"/>
              <a:t>https://docs.microsoft.com/en-us/azure/traffic-manager/traffic-manager-routing-methods#a-name--performanceaperformance-traffic-routing-method</a:t>
            </a:r>
          </a:p>
          <a:p>
            <a:endParaRPr lang="en-US" dirty="0"/>
          </a:p>
          <a:p>
            <a:r>
              <a:rPr lang="en-US" sz="900" b="0" i="0" kern="1200" dirty="0">
                <a:solidFill>
                  <a:schemeClr val="tx1"/>
                </a:solidFill>
                <a:effectLst/>
                <a:latin typeface="Segoe UI Light" pitchFamily="34" charset="0"/>
                <a:ea typeface="+mn-ea"/>
                <a:cs typeface="+mn-cs"/>
              </a:rPr>
              <a:t>The 'closest' endpoint is not necessarily closest as measured by geographic distance. Instead, the 'Performance' traffic-routing method determines the closest endpoint by measuring network latency. Traffic Manager maintains an Internet Latency Table to track the round-trip time between IP address ranges and each Azure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050266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Explain Geographic</a:t>
            </a:r>
            <a:r>
              <a:rPr lang="en-US" baseline="0" dirty="0"/>
              <a:t> </a:t>
            </a:r>
            <a:r>
              <a:rPr lang="en-US" dirty="0"/>
              <a:t>profile of Traffic Manager</a:t>
            </a:r>
          </a:p>
          <a:p>
            <a:endParaRPr lang="en-US" dirty="0"/>
          </a:p>
          <a:p>
            <a:r>
              <a:rPr lang="en-US" dirty="0"/>
              <a:t>Detail:</a:t>
            </a:r>
          </a:p>
          <a:p>
            <a:r>
              <a:rPr lang="en-US" dirty="0"/>
              <a:t>https://docs.microsoft.com/en-us/azure/traffic-manager/traffic-manager-routing-methods#a-name--geographicageographic-traffic-routing-method</a:t>
            </a:r>
          </a:p>
          <a:p>
            <a:endParaRPr lang="en-US" dirty="0"/>
          </a:p>
          <a:p>
            <a:r>
              <a:rPr lang="en-US" sz="900" b="0" i="0" kern="1200" dirty="0">
                <a:solidFill>
                  <a:schemeClr val="tx1"/>
                </a:solidFill>
                <a:effectLst/>
                <a:latin typeface="Segoe UI Light" pitchFamily="34" charset="0"/>
                <a:ea typeface="+mn-ea"/>
                <a:cs typeface="+mn-cs"/>
              </a:rPr>
              <a:t>Traffic Manager reads the source IP address of the DNS query and decides which geographic region it is originating from. It then looks to see if there is an endpoint that has this geographic region mapped to it. This lookup starts at the lowest granularity level (State/Province where it is supported, else at the Country/Region level) and goes all the way up to the highest level, which is </a:t>
            </a:r>
            <a:r>
              <a:rPr lang="en-US" sz="900" b="1" i="0" kern="1200" dirty="0">
                <a:solidFill>
                  <a:schemeClr val="tx1"/>
                </a:solidFill>
                <a:effectLst/>
                <a:latin typeface="Segoe UI Light" pitchFamily="34" charset="0"/>
                <a:ea typeface="+mn-ea"/>
                <a:cs typeface="+mn-cs"/>
              </a:rPr>
              <a:t>World</a:t>
            </a:r>
            <a:r>
              <a:rPr lang="en-US" sz="900" b="0" i="0" kern="1200" dirty="0">
                <a:solidFill>
                  <a:schemeClr val="tx1"/>
                </a:solidFill>
                <a:effectLst/>
                <a:latin typeface="Segoe UI Light" pitchFamily="34" charset="0"/>
                <a:ea typeface="+mn-ea"/>
                <a:cs typeface="+mn-cs"/>
              </a:rPr>
              <a:t>. The first match found using this traversal is designated as the endpoint to return in the query response. When matching with a Nested type endpoint, an endpoint within that child profile is returned, based on its routing method.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178956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Speed matters. Ensuring a consistent user experience is important. If your websites or mobile apps involve streaming media, gaming software, firmware updates (Smart TVs, consumer electronic appliances) or IoT endpoints (cars, sensors), then Azure Content Delivery Network helps you reduce load times, save bandwidth and increase responsiveness.</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1398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Design your application so that it can scale horizontally.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Okay, so now we know about scaling and the ways we can scale our applications, but the question is, in what situation should I scale my application? What are the recommendations?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51010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91">
              <a:spcAft>
                <a:spcPts val="350"/>
              </a:spcAft>
              <a:defRPr/>
            </a:pPr>
            <a:r>
              <a:rPr lang="en-US" b="0" dirty="0">
                <a:latin typeface="Segoe UI" panose="020B0502040204020203" pitchFamily="34" charset="0"/>
              </a:rPr>
              <a:t>In a CDN, content exists in multiple copies on </a:t>
            </a:r>
            <a:r>
              <a:rPr lang="en-US" b="1" dirty="0">
                <a:latin typeface="Segoe UI" panose="020B0502040204020203" pitchFamily="34" charset="0"/>
              </a:rPr>
              <a:t>strategically dispersed servers </a:t>
            </a:r>
            <a:r>
              <a:rPr lang="en-US" b="0" dirty="0">
                <a:latin typeface="Segoe UI" panose="020B0502040204020203" pitchFamily="34" charset="0"/>
              </a:rPr>
              <a:t>(edge servers,</a:t>
            </a:r>
            <a:r>
              <a:rPr lang="en-US" b="0" baseline="0" dirty="0">
                <a:latin typeface="Segoe UI" panose="020B0502040204020203" pitchFamily="34" charset="0"/>
              </a:rPr>
              <a:t> POP –point of presence servers)</a:t>
            </a:r>
            <a:r>
              <a:rPr lang="en-US" b="0" dirty="0">
                <a:latin typeface="Segoe UI" panose="020B0502040204020203" pitchFamily="34" charset="0"/>
              </a:rPr>
              <a:t>.</a:t>
            </a:r>
          </a:p>
          <a:p>
            <a:pPr defTabSz="961191">
              <a:spcAft>
                <a:spcPts val="350"/>
              </a:spcAft>
              <a:defRPr/>
            </a:pPr>
            <a:endParaRPr lang="en-US" b="0" dirty="0">
              <a:latin typeface="Segoe UI" panose="020B0502040204020203" pitchFamily="34" charset="0"/>
            </a:endParaRPr>
          </a:p>
          <a:p>
            <a:pPr defTabSz="961191">
              <a:spcAft>
                <a:spcPts val="350"/>
              </a:spcAft>
              <a:defRPr/>
            </a:pPr>
            <a:r>
              <a:rPr lang="en-US" b="0" dirty="0">
                <a:latin typeface="Segoe UI" panose="020B0502040204020203" pitchFamily="34" charset="0"/>
              </a:rPr>
              <a:t>A large CDN can have thousands of servers, making it possible to provide identical content to many users efficiently and reliably even at times of maximum Internet traffic or during sudden demand spikes. When a specific page, file or digital asset is requested by a user, the server closest to that user (in terms of the minimum number of nodes between the server and the user) is dynamically determined. This optimizes the speed with which the content is delivered to that user.</a:t>
            </a:r>
          </a:p>
          <a:p>
            <a:endParaRPr lang="en-US" dirty="0">
              <a:effectLst/>
            </a:endParaRPr>
          </a:p>
          <a:p>
            <a:r>
              <a:rPr lang="en-US" dirty="0">
                <a:effectLst/>
              </a:rPr>
              <a:t>A typical website generally contains a mix of static and dynamic content,</a:t>
            </a:r>
            <a:r>
              <a:rPr lang="en-US" baseline="0" dirty="0">
                <a:effectLst/>
              </a:rPr>
              <a:t> both of which can affect load times. As you know, u</a:t>
            </a:r>
            <a:r>
              <a:rPr lang="en-US" dirty="0">
                <a:effectLst/>
              </a:rPr>
              <a:t>ser tolerance for slow sites, sluggish apps, and choppy streaming is fading fast. If your site doesn’t load in the first second or two, users</a:t>
            </a:r>
            <a:r>
              <a:rPr lang="en-US" baseline="0" dirty="0">
                <a:effectLst/>
              </a:rPr>
              <a:t> will</a:t>
            </a:r>
            <a:r>
              <a:rPr lang="en-US" dirty="0">
                <a:effectLst/>
              </a:rPr>
              <a:t> go</a:t>
            </a:r>
            <a:r>
              <a:rPr lang="en-US" baseline="0" dirty="0">
                <a:effectLst/>
              </a:rPr>
              <a:t> </a:t>
            </a:r>
            <a:r>
              <a:rPr lang="en-US" dirty="0">
                <a:effectLst/>
              </a:rPr>
              <a:t>elsewhere. Search engines use speed as a ranking factor, too – so it has a more direct impact on loyalty and revenue than ever before.</a:t>
            </a:r>
          </a:p>
          <a:p>
            <a:endParaRPr lang="en-US" dirty="0">
              <a:effectLst/>
            </a:endParaRPr>
          </a:p>
          <a:p>
            <a:r>
              <a:rPr lang="en-US" b="1" dirty="0">
                <a:effectLst/>
              </a:rPr>
              <a:t>Static</a:t>
            </a:r>
            <a:r>
              <a:rPr lang="en-US" b="0" dirty="0">
                <a:effectLst/>
              </a:rPr>
              <a:t> </a:t>
            </a:r>
            <a:r>
              <a:rPr lang="en-US" b="1" dirty="0">
                <a:effectLst/>
              </a:rPr>
              <a:t>content</a:t>
            </a:r>
            <a:r>
              <a:rPr lang="en-US" b="0" dirty="0">
                <a:effectLst/>
              </a:rPr>
              <a:t> includes </a:t>
            </a:r>
            <a:r>
              <a:rPr lang="en-US" b="0" baseline="0" dirty="0"/>
              <a:t>fixed object that aren’t capable of action or change, such as code, images, downloads and some media</a:t>
            </a:r>
            <a:r>
              <a:rPr lang="en-US" b="0" dirty="0">
                <a:effectLst/>
              </a:rPr>
              <a:t>; while</a:t>
            </a:r>
          </a:p>
          <a:p>
            <a:r>
              <a:rPr lang="en-US" b="1" dirty="0">
                <a:effectLst/>
              </a:rPr>
              <a:t>dynamic content</a:t>
            </a:r>
            <a:r>
              <a:rPr lang="en-US" b="1" baseline="0" dirty="0">
                <a:effectLst/>
              </a:rPr>
              <a:t> </a:t>
            </a:r>
            <a:r>
              <a:rPr lang="en-US" b="0" baseline="0" dirty="0">
                <a:effectLst/>
              </a:rPr>
              <a:t>(also known as</a:t>
            </a:r>
            <a:r>
              <a:rPr lang="en-US" b="0" dirty="0">
                <a:effectLst/>
              </a:rPr>
              <a:t> application generated content) </a:t>
            </a:r>
            <a:r>
              <a:rPr lang="en-US" b="0" baseline="0" dirty="0"/>
              <a:t>consist of actions that take place in real time, and </a:t>
            </a:r>
            <a:r>
              <a:rPr lang="en-US" dirty="0">
                <a:effectLst/>
              </a:rPr>
              <a:t>include elements of your site that are personalized to each viewer</a:t>
            </a:r>
            <a:r>
              <a:rPr lang="en-US" b="0" baseline="0" dirty="0"/>
              <a:t>, such as web applications, SaaS and some media. </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2"/>
                </a:solidFill>
              </a:rPr>
              <a:t>All of this effects the performance, availability and reliability of your site,</a:t>
            </a:r>
            <a:r>
              <a:rPr lang="en-US" sz="900" baseline="0" dirty="0">
                <a:solidFill>
                  <a:schemeClr val="tx2"/>
                </a:solidFill>
              </a:rPr>
              <a:t> which are key factors in building a successful CDN.</a:t>
            </a:r>
            <a:endParaRPr lang="en-US" sz="900" dirty="0">
              <a:solidFill>
                <a:schemeClr val="tx2"/>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54630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91">
              <a:spcAft>
                <a:spcPts val="350"/>
              </a:spcAft>
              <a:defRPr/>
            </a:pPr>
            <a:r>
              <a:rPr lang="en-US" b="1" dirty="0">
                <a:latin typeface="Segoe UI" panose="020B0502040204020203" pitchFamily="34" charset="0"/>
              </a:rPr>
              <a:t>Speaker Notes:</a:t>
            </a:r>
            <a:endParaRPr lang="en-US" dirty="0"/>
          </a:p>
          <a:p>
            <a:pPr marL="0" marR="0" indent="0" algn="l" defTabSz="961191" rtl="0" eaLnBrk="1" fontAlgn="auto" latinLnBrk="0" hangingPunct="1">
              <a:lnSpc>
                <a:spcPct val="90000"/>
              </a:lnSpc>
              <a:spcBef>
                <a:spcPts val="0"/>
              </a:spcBef>
              <a:spcAft>
                <a:spcPts val="350"/>
              </a:spcAft>
              <a:buClrTx/>
              <a:buSzTx/>
              <a:buFontTx/>
              <a:buNone/>
              <a:tabLst/>
              <a:defRPr/>
            </a:pPr>
            <a:r>
              <a:rPr lang="en-US" dirty="0">
                <a:solidFill>
                  <a:schemeClr val="bg1"/>
                </a:solidFill>
                <a:ea typeface="Segoe UI" pitchFamily="34" charset="0"/>
                <a:cs typeface="Segoe UI" pitchFamily="34" charset="0"/>
              </a:rPr>
              <a:t>The Internet backbone is the </a:t>
            </a:r>
            <a:r>
              <a:rPr lang="en-US" dirty="0">
                <a:solidFill>
                  <a:schemeClr val="bg1"/>
                </a:solidFill>
                <a:cs typeface="Segoe UI" pitchFamily="34" charset="0"/>
              </a:rPr>
              <a:t>primary system of networks connecting both major network hubs and Internet users to the Internet itself,</a:t>
            </a:r>
            <a:r>
              <a:rPr lang="en-US" baseline="0" dirty="0">
                <a:solidFill>
                  <a:schemeClr val="bg1"/>
                </a:solidFill>
                <a:cs typeface="Segoe UI" pitchFamily="34" charset="0"/>
              </a:rPr>
              <a:t> m</a:t>
            </a:r>
            <a:r>
              <a:rPr lang="en-US" dirty="0">
                <a:solidFill>
                  <a:schemeClr val="bg1"/>
                </a:solidFill>
                <a:cs typeface="Segoe UI" pitchFamily="34" charset="0"/>
              </a:rPr>
              <a:t>uch like a human backbone, or spine, that carries information to other parts of the body in the</a:t>
            </a:r>
            <a:r>
              <a:rPr lang="en-US" baseline="0" dirty="0">
                <a:solidFill>
                  <a:schemeClr val="bg1"/>
                </a:solidFill>
                <a:cs typeface="Segoe UI" pitchFamily="34" charset="0"/>
              </a:rPr>
              <a:t> most</a:t>
            </a:r>
            <a:r>
              <a:rPr lang="en-US" dirty="0">
                <a:solidFill>
                  <a:schemeClr val="bg1"/>
                </a:solidFill>
                <a:cs typeface="Segoe UI" pitchFamily="34" charset="0"/>
              </a:rPr>
              <a:t> organized</a:t>
            </a:r>
            <a:r>
              <a:rPr lang="en-US" baseline="0" dirty="0">
                <a:solidFill>
                  <a:schemeClr val="bg1"/>
                </a:solidFill>
                <a:cs typeface="Segoe UI" pitchFamily="34" charset="0"/>
              </a:rPr>
              <a:t> and </a:t>
            </a:r>
            <a:r>
              <a:rPr lang="en-US" dirty="0">
                <a:solidFill>
                  <a:schemeClr val="bg1"/>
                </a:solidFill>
                <a:cs typeface="Segoe UI" pitchFamily="34" charset="0"/>
              </a:rPr>
              <a:t>efficient manner.</a:t>
            </a:r>
          </a:p>
          <a:p>
            <a:pPr marL="0" marR="0" indent="0" algn="l" defTabSz="961191" rtl="0" eaLnBrk="1" fontAlgn="auto" latinLnBrk="0" hangingPunct="1">
              <a:lnSpc>
                <a:spcPct val="90000"/>
              </a:lnSpc>
              <a:spcBef>
                <a:spcPts val="0"/>
              </a:spcBef>
              <a:spcAft>
                <a:spcPts val="350"/>
              </a:spcAft>
              <a:buClrTx/>
              <a:buSzTx/>
              <a:buFontTx/>
              <a:buNone/>
              <a:tabLst/>
              <a:defRPr/>
            </a:pPr>
            <a:r>
              <a:rPr lang="en-US" dirty="0">
                <a:solidFill>
                  <a:schemeClr val="bg1"/>
                </a:solidFill>
                <a:cs typeface="Segoe UI" pitchFamily="34" charset="0"/>
              </a:rPr>
              <a:t> </a:t>
            </a:r>
          </a:p>
          <a:p>
            <a:pPr defTabSz="961191">
              <a:spcAft>
                <a:spcPts val="350"/>
              </a:spcAft>
              <a:defRPr/>
            </a:pPr>
            <a:r>
              <a:rPr lang="en-US" sz="900" b="0" i="0" kern="1200" dirty="0">
                <a:solidFill>
                  <a:schemeClr val="tx1"/>
                </a:solidFill>
                <a:effectLst/>
                <a:latin typeface="Segoe UI Light" pitchFamily="34" charset="0"/>
                <a:ea typeface="+mn-ea"/>
                <a:cs typeface="+mn-cs"/>
              </a:rPr>
              <a:t>North America: 12</a:t>
            </a:r>
          </a:p>
          <a:p>
            <a:pPr defTabSz="961191">
              <a:spcAft>
                <a:spcPts val="350"/>
              </a:spcAft>
              <a:defRPr/>
            </a:pPr>
            <a:r>
              <a:rPr lang="en-US" sz="900" b="0" i="0" kern="1200" dirty="0">
                <a:solidFill>
                  <a:schemeClr val="tx1"/>
                </a:solidFill>
                <a:effectLst/>
                <a:latin typeface="Segoe UI Light" pitchFamily="34" charset="0"/>
                <a:ea typeface="+mn-ea"/>
                <a:cs typeface="+mn-cs"/>
              </a:rPr>
              <a:t>South America: 6</a:t>
            </a:r>
          </a:p>
          <a:p>
            <a:pPr defTabSz="961191">
              <a:spcAft>
                <a:spcPts val="350"/>
              </a:spcAft>
              <a:defRPr/>
            </a:pPr>
            <a:r>
              <a:rPr lang="en-US" sz="900" b="0" i="0" kern="1200" dirty="0">
                <a:solidFill>
                  <a:schemeClr val="tx1"/>
                </a:solidFill>
                <a:effectLst/>
                <a:latin typeface="Segoe UI Light" pitchFamily="34" charset="0"/>
                <a:ea typeface="+mn-ea"/>
                <a:cs typeface="+mn-cs"/>
              </a:rPr>
              <a:t>North and East Europe: 5</a:t>
            </a:r>
          </a:p>
          <a:p>
            <a:pPr defTabSz="961191">
              <a:spcAft>
                <a:spcPts val="350"/>
              </a:spcAft>
              <a:defRPr/>
            </a:pPr>
            <a:r>
              <a:rPr lang="en-US" sz="900" b="0" i="0" kern="1200" dirty="0">
                <a:solidFill>
                  <a:schemeClr val="tx1"/>
                </a:solidFill>
                <a:effectLst/>
                <a:latin typeface="Segoe UI Light" pitchFamily="34" charset="0"/>
                <a:ea typeface="+mn-ea"/>
                <a:cs typeface="+mn-cs"/>
              </a:rPr>
              <a:t>West Europe: 4</a:t>
            </a:r>
          </a:p>
          <a:p>
            <a:pPr defTabSz="961191">
              <a:spcAft>
                <a:spcPts val="350"/>
              </a:spcAft>
              <a:defRPr/>
            </a:pPr>
            <a:r>
              <a:rPr lang="en-US" sz="900" b="0" i="0" kern="1200" dirty="0">
                <a:solidFill>
                  <a:schemeClr val="tx1"/>
                </a:solidFill>
                <a:effectLst/>
                <a:latin typeface="Segoe UI Light" pitchFamily="34" charset="0"/>
                <a:ea typeface="+mn-ea"/>
                <a:cs typeface="+mn-cs"/>
              </a:rPr>
              <a:t>South Europe: 2</a:t>
            </a:r>
          </a:p>
          <a:p>
            <a:pPr defTabSz="961191">
              <a:spcAft>
                <a:spcPts val="350"/>
              </a:spcAft>
              <a:defRPr/>
            </a:pPr>
            <a:r>
              <a:rPr lang="en-US" dirty="0">
                <a:effectLst/>
              </a:rPr>
              <a:t>East Asia: 8</a:t>
            </a:r>
          </a:p>
          <a:p>
            <a:pPr defTabSz="961191">
              <a:spcAft>
                <a:spcPts val="350"/>
              </a:spcAft>
              <a:defRPr/>
            </a:pPr>
            <a:r>
              <a:rPr lang="en-US" sz="900" b="0" i="0" kern="1200" dirty="0">
                <a:solidFill>
                  <a:schemeClr val="tx1"/>
                </a:solidFill>
                <a:effectLst/>
                <a:latin typeface="Segoe UI Light" pitchFamily="34" charset="0"/>
                <a:ea typeface="+mn-ea"/>
                <a:cs typeface="+mn-cs"/>
              </a:rPr>
              <a:t>South and Central Asia: 4</a:t>
            </a:r>
          </a:p>
          <a:p>
            <a:pPr defTabSz="961191">
              <a:spcAft>
                <a:spcPts val="350"/>
              </a:spcAft>
              <a:defRPr/>
            </a:pPr>
            <a:r>
              <a:rPr lang="en-US" sz="900" b="0" i="0" kern="1200" dirty="0">
                <a:solidFill>
                  <a:schemeClr val="tx1"/>
                </a:solidFill>
                <a:effectLst/>
                <a:latin typeface="Segoe UI Light" pitchFamily="34" charset="0"/>
                <a:ea typeface="+mn-ea"/>
                <a:cs typeface="+mn-cs"/>
              </a:rPr>
              <a:t>Middle East/West Asia: 2</a:t>
            </a:r>
          </a:p>
          <a:p>
            <a:pPr defTabSz="961191">
              <a:spcAft>
                <a:spcPts val="350"/>
              </a:spcAft>
              <a:defRPr/>
            </a:pPr>
            <a:r>
              <a:rPr lang="en-US" sz="900" b="0" i="0" kern="1200" dirty="0">
                <a:solidFill>
                  <a:schemeClr val="tx1"/>
                </a:solidFill>
                <a:effectLst/>
                <a:latin typeface="Segoe UI Light" pitchFamily="34" charset="0"/>
                <a:ea typeface="+mn-ea"/>
                <a:cs typeface="+mn-cs"/>
              </a:rPr>
              <a:t>Africa: </a:t>
            </a:r>
          </a:p>
          <a:p>
            <a:pPr defTabSz="961191">
              <a:spcAft>
                <a:spcPts val="350"/>
              </a:spcAft>
              <a:defRPr/>
            </a:pPr>
            <a:r>
              <a:rPr lang="en-US" sz="900" b="0" i="0" kern="1200" dirty="0">
                <a:solidFill>
                  <a:schemeClr val="tx1"/>
                </a:solidFill>
                <a:effectLst/>
                <a:latin typeface="Segoe UI Light" pitchFamily="34" charset="0"/>
                <a:ea typeface="+mn-ea"/>
                <a:cs typeface="+mn-cs"/>
              </a:rPr>
              <a:t>Australia and New Zealand: 2</a:t>
            </a:r>
            <a:br>
              <a:rPr lang="en-US" dirty="0"/>
            </a:br>
            <a:endParaRPr lang="en-US" sz="900" b="0" i="0" kern="1200" dirty="0">
              <a:solidFill>
                <a:schemeClr val="tx1"/>
              </a:solidFill>
              <a:effectLst/>
              <a:latin typeface="Segoe UI Light" pitchFamily="34" charset="0"/>
              <a:ea typeface="+mn-ea"/>
              <a:cs typeface="+mn-cs"/>
            </a:endParaRPr>
          </a:p>
          <a:p>
            <a:pPr defTabSz="961191">
              <a:spcAft>
                <a:spcPts val="350"/>
              </a:spcAft>
              <a:defRPr/>
            </a:pPr>
            <a:r>
              <a:rPr lang="en-US" sz="900" b="0" i="0" kern="1200" dirty="0">
                <a:solidFill>
                  <a:schemeClr val="tx1"/>
                </a:solidFill>
                <a:effectLst/>
                <a:latin typeface="Segoe UI Light" pitchFamily="34" charset="0"/>
                <a:ea typeface="+mn-ea"/>
                <a:cs typeface="+mn-cs"/>
              </a:rPr>
              <a:t>Total = 45</a:t>
            </a:r>
          </a:p>
          <a:p>
            <a:pPr defTabSz="961191">
              <a:spcAft>
                <a:spcPts val="350"/>
              </a:spcAft>
              <a:defRPr/>
            </a:pPr>
            <a:endParaRPr lang="en-US" dirty="0">
              <a:solidFill>
                <a:schemeClr val="bg1"/>
              </a:solidFill>
              <a:ea typeface="Segoe UI" pitchFamily="34" charset="0"/>
              <a:cs typeface="Segoe UI" pitchFamily="34" charset="0"/>
            </a:endParaRPr>
          </a:p>
          <a:p>
            <a:pPr defTabSz="961191">
              <a:spcAft>
                <a:spcPts val="350"/>
              </a:spcAft>
              <a:defRPr/>
            </a:pPr>
            <a:r>
              <a:rPr lang="en-US" dirty="0">
                <a:solidFill>
                  <a:schemeClr val="bg1"/>
                </a:solidFill>
                <a:ea typeface="Segoe UI" pitchFamily="34" charset="0"/>
                <a:cs typeface="Segoe UI" pitchFamily="34" charset="0"/>
              </a:rPr>
              <a:t>We selected these locations for a number of reasons – most significantly, they are key Internet exchange locations – where the majority of Internet traffic is exchanged from carrier network to carrier network. Locating POPs at these strategic locations enables us to tap into the peering opportunities available at these massive exchange points.</a:t>
            </a:r>
          </a:p>
          <a:p>
            <a:pPr defTabSz="961191">
              <a:spcAft>
                <a:spcPts val="350"/>
              </a:spcAft>
              <a:defRPr/>
            </a:pPr>
            <a:endParaRPr lang="en-US" dirty="0">
              <a:solidFill>
                <a:schemeClr val="bg1"/>
              </a:solidFill>
              <a:ea typeface="Segoe UI" pitchFamily="34" charset="0"/>
              <a:cs typeface="Segoe UI" pitchFamily="34" charset="0"/>
            </a:endParaRPr>
          </a:p>
          <a:p>
            <a:pPr defTabSz="961191">
              <a:spcAft>
                <a:spcPts val="350"/>
              </a:spcAft>
              <a:defRPr/>
            </a:pPr>
            <a:r>
              <a:rPr lang="en-US" dirty="0">
                <a:solidFill>
                  <a:schemeClr val="bg1"/>
                </a:solidFill>
                <a:ea typeface="Segoe UI" pitchFamily="34" charset="0"/>
                <a:cs typeface="Segoe UI" pitchFamily="34" charset="0"/>
              </a:rPr>
              <a:t>Our POPs are also highly secure, built inside robust data centers managed by industry leaders including </a:t>
            </a:r>
            <a:r>
              <a:rPr lang="en-US" dirty="0" err="1">
                <a:solidFill>
                  <a:schemeClr val="bg1"/>
                </a:solidFill>
                <a:ea typeface="Segoe UI" pitchFamily="34" charset="0"/>
                <a:cs typeface="Segoe UI" pitchFamily="34" charset="0"/>
              </a:rPr>
              <a:t>Equinix</a:t>
            </a:r>
            <a:r>
              <a:rPr lang="en-US" dirty="0">
                <a:solidFill>
                  <a:schemeClr val="bg1"/>
                </a:solidFill>
                <a:ea typeface="Segoe UI" pitchFamily="34" charset="0"/>
                <a:cs typeface="Segoe UI" pitchFamily="34" charset="0"/>
              </a:rPr>
              <a:t>.</a:t>
            </a:r>
          </a:p>
          <a:p>
            <a:pPr defTabSz="961191">
              <a:spcAft>
                <a:spcPts val="350"/>
              </a:spcAft>
              <a:defRPr/>
            </a:pPr>
            <a:endParaRPr lang="en-US" dirty="0">
              <a:solidFill>
                <a:schemeClr val="bg1"/>
              </a:solidFill>
              <a:ea typeface="Segoe UI" pitchFamily="34" charset="0"/>
              <a:cs typeface="Segoe UI" pitchFamily="34" charset="0"/>
            </a:endParaRPr>
          </a:p>
          <a:p>
            <a:pPr defTabSz="961191">
              <a:spcAft>
                <a:spcPts val="350"/>
              </a:spcAft>
              <a:defRPr/>
            </a:pPr>
            <a:r>
              <a:rPr lang="en-US" dirty="0">
                <a:solidFill>
                  <a:schemeClr val="bg1"/>
                </a:solidFill>
                <a:ea typeface="Segoe UI" pitchFamily="34" charset="0"/>
                <a:cs typeface="Segoe UI" pitchFamily="34" charset="0"/>
              </a:rPr>
              <a:t>Azure CDN POPs are numerous enough that we can place content on the edge near end users (especially large concentrations of users) around the world, but not so diverse that we are unable to effectively cache and serve objects for our customers. Thus, our clients get complete global coverage with very high cache ratios, resulting in extremely cost-effective content delivery.</a:t>
            </a:r>
          </a:p>
          <a:p>
            <a:endParaRPr lang="en-IN"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72051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how Azure CDN consider an origin</a:t>
            </a:r>
            <a:r>
              <a:rPr lang="en-US" baseline="0" dirty="0"/>
              <a:t> that is azure storage with a public container holding an asset like an image or video.</a:t>
            </a:r>
          </a:p>
          <a:p>
            <a:r>
              <a:rPr lang="en-US" baseline="0" dirty="0"/>
              <a:t>If user connects directly to download an asset from a remote location he will experience large network latency due to multiple network hops</a:t>
            </a:r>
          </a:p>
          <a:p>
            <a:endParaRPr lang="en-US" baseline="0" dirty="0"/>
          </a:p>
          <a:p>
            <a:r>
              <a:rPr lang="en-US" baseline="0" dirty="0"/>
              <a:t>However is Azure CDN is enabled to the storage account then user can access the asset using an alternative URL. In this case he is connecting</a:t>
            </a:r>
          </a:p>
          <a:p>
            <a:r>
              <a:rPr lang="en-US" baseline="0" dirty="0"/>
              <a:t>To the POP server closer to his geographic location meaning the asset will be downloaded faster.</a:t>
            </a:r>
          </a:p>
          <a:p>
            <a:endParaRPr lang="en-US" baseline="0" dirty="0"/>
          </a:p>
          <a:p>
            <a:r>
              <a:rPr lang="en-US" baseline="0" dirty="0"/>
              <a:t>Azure CDN is a “pull cache” meaning that if the asset that the user is requesting is not present on the POP server (either because it is being</a:t>
            </a:r>
          </a:p>
          <a:p>
            <a:r>
              <a:rPr lang="en-US" baseline="0" dirty="0"/>
              <a:t>Requested the first time or because is has expired) the POP server will transparently connect to Azure storage and download the asset from</a:t>
            </a:r>
          </a:p>
          <a:p>
            <a:r>
              <a:rPr lang="en-US" baseline="0" dirty="0"/>
              <a:t>Azure datacenter to POP server and then serve it to the user. Subsequent requests are satisfied from the POP node.</a:t>
            </a:r>
          </a:p>
          <a:p>
            <a:endParaRPr lang="en-US" baseline="0" dirty="0"/>
          </a:p>
          <a:p>
            <a:r>
              <a:rPr lang="en-US" baseline="0" dirty="0"/>
              <a:t>For illustration we show Azure CDN enabled for storage account. However you can enable Azure CDN for other origins such as web applications hosted in Azure web App service, Azure Cloud web role or virtual machine or even outside of azure, e.g. traditional </a:t>
            </a:r>
            <a:r>
              <a:rPr lang="en-US" baseline="0" dirty="0" err="1"/>
              <a:t>hosters</a:t>
            </a:r>
            <a:r>
              <a:rPr lang="en-US" baseline="0" dirty="0"/>
              <a:t>.</a:t>
            </a:r>
          </a:p>
          <a:p>
            <a:endParaRPr lang="en-US" baseline="0" dirty="0"/>
          </a:p>
          <a:p>
            <a:r>
              <a:rPr lang="en-US" baseline="0" dirty="0"/>
              <a:t>For understanding how Azure CDN works with web applications please review</a:t>
            </a:r>
          </a:p>
          <a:p>
            <a:r>
              <a:rPr lang="en-US" dirty="0"/>
              <a:t>https://azure.microsoft.com/en-us/documentation/articles/cdn-websites-with-cdn/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982747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https://customers.microsoft.com/Pages/CustomerStory.aspx?recid=20881</a:t>
            </a:r>
            <a:r>
              <a:rPr lang="en-US" sz="9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833662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and Services</a:t>
            </a:r>
            <a:r>
              <a:rPr lang="en-US" baseline="0" dirty="0"/>
              <a:t> </a:t>
            </a:r>
            <a:r>
              <a:rPr lang="en-US" i="1" baseline="0" dirty="0"/>
              <a:t>continued:</a:t>
            </a:r>
          </a:p>
          <a:p>
            <a:pPr marL="171450" indent="-171450">
              <a:buFont typeface="Arial" panose="020B0604020202020204" pitchFamily="34" charset="0"/>
              <a:buChar char="•"/>
            </a:pPr>
            <a:r>
              <a:rPr lang="en-US" sz="1200" dirty="0"/>
              <a:t>Azure Notification Hub</a:t>
            </a:r>
          </a:p>
          <a:p>
            <a:pPr marL="171450" indent="-171450">
              <a:buFont typeface="Arial" panose="020B0604020202020204" pitchFamily="34" charset="0"/>
              <a:buChar char="•"/>
            </a:pPr>
            <a:r>
              <a:rPr lang="en-US" sz="1200" dirty="0"/>
              <a:t>Azure Service Fabric</a:t>
            </a:r>
          </a:p>
          <a:p>
            <a:pPr marL="171450" indent="-171450">
              <a:buFont typeface="Arial" panose="020B0604020202020204" pitchFamily="34" charset="0"/>
              <a:buChar char="•"/>
            </a:pPr>
            <a:r>
              <a:rPr lang="en-US" sz="1200" dirty="0"/>
              <a:t>Azure Traffic Manager</a:t>
            </a:r>
          </a:p>
          <a:p>
            <a:pPr marL="171450" indent="-171450">
              <a:buFont typeface="Arial" panose="020B0604020202020204" pitchFamily="34" charset="0"/>
              <a:buChar char="•"/>
            </a:pPr>
            <a:r>
              <a:rPr lang="en-US" sz="1200" dirty="0"/>
              <a:t>Azure Web Apps</a:t>
            </a:r>
          </a:p>
          <a:p>
            <a:endParaRPr lang="en-US" dirty="0"/>
          </a:p>
          <a:p>
            <a:r>
              <a:rPr lang="en-US" sz="1200" kern="1200" dirty="0">
                <a:solidFill>
                  <a:schemeClr val="tx1"/>
                </a:solidFill>
                <a:effectLst/>
                <a:latin typeface="+mn-lt"/>
                <a:ea typeface="+mn-ea"/>
                <a:cs typeface="+mn-cs"/>
                <a:hlinkClick r:id="rId3"/>
              </a:rPr>
              <a:t>https://customers.microsoft.com/en-us/story/next-games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4"/>
              </a:rPr>
              <a:t>https://aka.ms/hegoxv</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54</a:t>
            </a:fld>
            <a:endParaRPr lang="en-US"/>
          </a:p>
        </p:txBody>
      </p:sp>
    </p:spTree>
    <p:extLst>
      <p:ext uri="{BB962C8B-B14F-4D97-AF65-F5344CB8AC3E}">
        <p14:creationId xmlns:p14="http://schemas.microsoft.com/office/powerpoint/2010/main" val="4285319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https://customers.microsoft.com/en-us/story/asos-retail-and-consumer-goods-azure</a:t>
            </a:r>
          </a:p>
        </p:txBody>
      </p:sp>
      <p:sp>
        <p:nvSpPr>
          <p:cNvPr id="4" name="Slide Number Placeholder 3"/>
          <p:cNvSpPr>
            <a:spLocks noGrp="1"/>
          </p:cNvSpPr>
          <p:nvPr>
            <p:ph type="sldNum" sz="quarter" idx="10"/>
          </p:nvPr>
        </p:nvSpPr>
        <p:spPr/>
        <p:txBody>
          <a:bodyPr/>
          <a:lstStyle/>
          <a:p>
            <a:fld id="{92B77466-98EE-664C-AEB4-58E98CC9B104}" type="slidenum">
              <a:rPr lang="en-US" smtClean="0"/>
              <a:t>55</a:t>
            </a:fld>
            <a:endParaRPr lang="en-US"/>
          </a:p>
        </p:txBody>
      </p:sp>
    </p:spTree>
    <p:extLst>
      <p:ext uri="{BB962C8B-B14F-4D97-AF65-F5344CB8AC3E}">
        <p14:creationId xmlns:p14="http://schemas.microsoft.com/office/powerpoint/2010/main" val="4073389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Products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Azure Active Directory</a:t>
            </a:r>
          </a:p>
          <a:p>
            <a:pPr lvl="0"/>
            <a:r>
              <a:rPr lang="en-US" sz="1200" kern="1200" dirty="0">
                <a:solidFill>
                  <a:schemeClr val="tx1"/>
                </a:solidFill>
                <a:effectLst/>
                <a:latin typeface="+mn-lt"/>
                <a:ea typeface="+mn-ea"/>
                <a:cs typeface="+mn-cs"/>
              </a:rPr>
              <a:t>Azure App Service</a:t>
            </a:r>
          </a:p>
          <a:p>
            <a:pPr lvl="0"/>
            <a:r>
              <a:rPr lang="en-US" sz="1200" kern="1200" dirty="0">
                <a:solidFill>
                  <a:schemeClr val="tx1"/>
                </a:solidFill>
                <a:effectLst/>
                <a:latin typeface="+mn-lt"/>
                <a:ea typeface="+mn-ea"/>
                <a:cs typeface="+mn-cs"/>
              </a:rPr>
              <a:t>Azure Application Insights</a:t>
            </a:r>
          </a:p>
          <a:p>
            <a:pPr lvl="0"/>
            <a:r>
              <a:rPr lang="en-US" sz="1200" kern="1200" dirty="0">
                <a:solidFill>
                  <a:schemeClr val="tx1"/>
                </a:solidFill>
                <a:effectLst/>
                <a:latin typeface="+mn-lt"/>
                <a:ea typeface="+mn-ea"/>
                <a:cs typeface="+mn-cs"/>
              </a:rPr>
              <a:t>Cloud Services</a:t>
            </a:r>
          </a:p>
          <a:p>
            <a:pPr lvl="0"/>
            <a:r>
              <a:rPr lang="en-US" sz="1200" kern="1200" dirty="0">
                <a:solidFill>
                  <a:schemeClr val="tx1"/>
                </a:solidFill>
                <a:effectLst/>
                <a:latin typeface="+mn-lt"/>
                <a:ea typeface="+mn-ea"/>
                <a:cs typeface="+mn-cs"/>
              </a:rPr>
              <a:t>Azure Cosmos DB</a:t>
            </a:r>
          </a:p>
          <a:p>
            <a:pPr lvl="0"/>
            <a:r>
              <a:rPr lang="en-US" sz="1200" kern="1200" dirty="0">
                <a:solidFill>
                  <a:schemeClr val="tx1"/>
                </a:solidFill>
                <a:effectLst/>
                <a:latin typeface="+mn-lt"/>
                <a:ea typeface="+mn-ea"/>
                <a:cs typeface="+mn-cs"/>
              </a:rPr>
              <a:t>Azure Data Factory</a:t>
            </a:r>
          </a:p>
          <a:p>
            <a:pPr lvl="0"/>
            <a:r>
              <a:rPr lang="en-US" sz="1200" kern="1200" dirty="0">
                <a:solidFill>
                  <a:schemeClr val="tx1"/>
                </a:solidFill>
                <a:effectLst/>
                <a:latin typeface="+mn-lt"/>
                <a:ea typeface="+mn-ea"/>
                <a:cs typeface="+mn-cs"/>
              </a:rPr>
              <a:t>Azure Media Services</a:t>
            </a:r>
          </a:p>
          <a:p>
            <a:pPr lvl="0"/>
            <a:r>
              <a:rPr lang="en-US" sz="1200" kern="1200" dirty="0">
                <a:solidFill>
                  <a:schemeClr val="tx1"/>
                </a:solidFill>
                <a:effectLst/>
                <a:latin typeface="+mn-lt"/>
                <a:ea typeface="+mn-ea"/>
                <a:cs typeface="+mn-cs"/>
              </a:rPr>
              <a:t>Azure Search</a:t>
            </a:r>
          </a:p>
          <a:p>
            <a:pPr lvl="0"/>
            <a:r>
              <a:rPr lang="en-US" sz="1200" kern="1200" dirty="0">
                <a:solidFill>
                  <a:schemeClr val="tx1"/>
                </a:solidFill>
                <a:effectLst/>
                <a:latin typeface="+mn-lt"/>
                <a:ea typeface="+mn-ea"/>
                <a:cs typeface="+mn-cs"/>
              </a:rPr>
              <a:t>Azure Storage</a:t>
            </a:r>
          </a:p>
          <a:p>
            <a:pPr lvl="0"/>
            <a:r>
              <a:rPr lang="en-US" sz="1200" kern="1200" dirty="0">
                <a:solidFill>
                  <a:schemeClr val="tx1"/>
                </a:solidFill>
                <a:effectLst/>
                <a:latin typeface="+mn-lt"/>
                <a:ea typeface="+mn-ea"/>
                <a:cs typeface="+mn-cs"/>
              </a:rPr>
              <a:t>Azure Stream Analytics</a:t>
            </a:r>
          </a:p>
          <a:p>
            <a:pPr lvl="0"/>
            <a:r>
              <a:rPr lang="en-US" sz="1200" kern="1200" dirty="0">
                <a:solidFill>
                  <a:schemeClr val="tx1"/>
                </a:solidFill>
                <a:effectLst/>
                <a:latin typeface="+mn-lt"/>
                <a:ea typeface="+mn-ea"/>
                <a:cs typeface="+mn-cs"/>
              </a:rPr>
              <a:t>Microsoft Dynamics 365 for Customer Service</a:t>
            </a:r>
          </a:p>
          <a:p>
            <a:pPr lvl="0"/>
            <a:r>
              <a:rPr lang="en-US" sz="1200" kern="1200" dirty="0">
                <a:solidFill>
                  <a:schemeClr val="tx1"/>
                </a:solidFill>
                <a:effectLst/>
                <a:latin typeface="+mn-lt"/>
                <a:ea typeface="+mn-ea"/>
                <a:cs typeface="+mn-cs"/>
              </a:rPr>
              <a:t>Microsoft Dynamics 365 for Marketing</a:t>
            </a:r>
          </a:p>
          <a:p>
            <a:pPr lvl="0"/>
            <a:r>
              <a:rPr lang="en-US" sz="1200" kern="1200" dirty="0">
                <a:solidFill>
                  <a:schemeClr val="tx1"/>
                </a:solidFill>
                <a:effectLst/>
                <a:latin typeface="+mn-lt"/>
                <a:ea typeface="+mn-ea"/>
                <a:cs typeface="+mn-cs"/>
              </a:rPr>
              <a:t>Microsoft Services</a:t>
            </a:r>
          </a:p>
          <a:p>
            <a:pPr lvl="0"/>
            <a:r>
              <a:rPr lang="en-US" sz="1200" kern="1200" dirty="0">
                <a:solidFill>
                  <a:schemeClr val="tx1"/>
                </a:solidFill>
                <a:effectLst/>
                <a:latin typeface="+mn-lt"/>
                <a:ea typeface="+mn-ea"/>
                <a:cs typeface="+mn-cs"/>
              </a:rPr>
              <a:t>Microsoft Office 365</a:t>
            </a:r>
          </a:p>
          <a:p>
            <a:pPr lvl="0"/>
            <a:r>
              <a:rPr lang="en-US" sz="1200" kern="1200" dirty="0">
                <a:solidFill>
                  <a:schemeClr val="tx1"/>
                </a:solidFill>
                <a:effectLst/>
                <a:latin typeface="+mn-lt"/>
                <a:ea typeface="+mn-ea"/>
                <a:cs typeface="+mn-cs"/>
              </a:rPr>
              <a:t>Power BI</a:t>
            </a:r>
          </a:p>
          <a:p>
            <a:pPr lvl="0"/>
            <a:r>
              <a:rPr lang="en-US" sz="1200" kern="1200" dirty="0">
                <a:solidFill>
                  <a:schemeClr val="tx1"/>
                </a:solidFill>
                <a:effectLst/>
                <a:latin typeface="+mn-lt"/>
                <a:ea typeface="+mn-ea"/>
                <a:cs typeface="+mn-cs"/>
              </a:rPr>
              <a:t>Visual Studio Application Insights Plug-in</a:t>
            </a:r>
          </a:p>
          <a:p>
            <a:r>
              <a:rPr lang="en-US" sz="1200" kern="1200" dirty="0">
                <a:solidFill>
                  <a:schemeClr val="tx1"/>
                </a:solidFill>
                <a:effectLst/>
                <a:latin typeface="+mn-lt"/>
                <a:ea typeface="+mn-ea"/>
                <a:cs typeface="+mn-cs"/>
              </a:rPr>
              <a:t>Visual Studio Team Services</a:t>
            </a:r>
            <a:r>
              <a:rPr lang="en-US" dirty="0">
                <a:effectLst/>
              </a:rPr>
              <a:t> </a:t>
            </a:r>
            <a:endParaRPr lang="en-US" dirty="0"/>
          </a:p>
          <a:p>
            <a:endParaRPr lang="en-US" dirty="0"/>
          </a:p>
          <a:p>
            <a:r>
              <a:rPr lang="en-US" dirty="0">
                <a:hlinkClick r:id="rId3"/>
              </a:rPr>
              <a:t>https://customers.microsoft.com/doclink/real-madrid </a:t>
            </a:r>
            <a:endParaRPr lang="en-US" dirty="0"/>
          </a:p>
          <a:p>
            <a:r>
              <a:rPr lang="en-US" dirty="0">
                <a:effectLst/>
                <a:hlinkClick r:id="rId4"/>
              </a:rPr>
              <a:t>https://aka.ms/Qvy945</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56</a:t>
            </a:fld>
            <a:endParaRPr lang="en-US"/>
          </a:p>
        </p:txBody>
      </p:sp>
    </p:spTree>
    <p:extLst>
      <p:ext uri="{BB962C8B-B14F-4D97-AF65-F5344CB8AC3E}">
        <p14:creationId xmlns:p14="http://schemas.microsoft.com/office/powerpoint/2010/main" val="1856379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2027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3137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98033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https://docs.microsoft.com/en-us/azure/architecture/guide/design-principles/scale-out</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Avoid instance stickiness</a:t>
            </a:r>
            <a:r>
              <a:rPr lang="en-US" sz="900" b="0" i="0" kern="1200" dirty="0">
                <a:solidFill>
                  <a:schemeClr val="tx1"/>
                </a:solidFill>
                <a:effectLst/>
                <a:latin typeface="Segoe UI Light" pitchFamily="34" charset="0"/>
                <a:ea typeface="+mn-ea"/>
                <a:cs typeface="+mn-cs"/>
              </a:rPr>
              <a:t>. Stickiness, or </a:t>
            </a:r>
            <a:r>
              <a:rPr lang="en-US" sz="900" b="0" i="1" kern="1200" dirty="0">
                <a:solidFill>
                  <a:schemeClr val="tx1"/>
                </a:solidFill>
                <a:effectLst/>
                <a:latin typeface="Segoe UI Light" pitchFamily="34" charset="0"/>
                <a:ea typeface="+mn-ea"/>
                <a:cs typeface="+mn-cs"/>
              </a:rPr>
              <a:t>session affinity</a:t>
            </a:r>
            <a:r>
              <a:rPr lang="en-US" sz="900" b="0" i="0" kern="1200" dirty="0">
                <a:solidFill>
                  <a:schemeClr val="tx1"/>
                </a:solidFill>
                <a:effectLst/>
                <a:latin typeface="Segoe UI Light" pitchFamily="34" charset="0"/>
                <a:ea typeface="+mn-ea"/>
                <a:cs typeface="+mn-cs"/>
              </a:rPr>
              <a:t>, is when requests from the same client are always routed to the same server. Stickiness limits the application's ability to scale out. For example, traffic from a high-volume user will not be distributed across instances. Causes of stickiness include storing session state in memory, and using machine-specific keys for encryption. Make sure that any instance can handle any request.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Identify bottlenecks</a:t>
            </a:r>
            <a:r>
              <a:rPr lang="en-US" sz="900" b="0" i="0" kern="1200" dirty="0">
                <a:solidFill>
                  <a:schemeClr val="tx1"/>
                </a:solidFill>
                <a:effectLst/>
                <a:latin typeface="Segoe UI Light" pitchFamily="34" charset="0"/>
                <a:ea typeface="+mn-ea"/>
                <a:cs typeface="+mn-cs"/>
              </a:rPr>
              <a:t>. Scaling out isn't a magic fix for every performance issue. For example, if your backend database is the bottleneck, it won't help to add more web servers. Identify and resolve the bottlenecks in the system first, before throwing more instances at the problem. </a:t>
            </a:r>
            <a:r>
              <a:rPr lang="en-US" sz="900" b="0" i="0" kern="1200" dirty="0" err="1">
                <a:solidFill>
                  <a:schemeClr val="tx1"/>
                </a:solidFill>
                <a:effectLst/>
                <a:latin typeface="Segoe UI Light" pitchFamily="34" charset="0"/>
                <a:ea typeface="+mn-ea"/>
                <a:cs typeface="+mn-cs"/>
              </a:rPr>
              <a:t>Stateful</a:t>
            </a:r>
            <a:r>
              <a:rPr lang="en-US" sz="900" b="0" i="0" kern="1200" dirty="0">
                <a:solidFill>
                  <a:schemeClr val="tx1"/>
                </a:solidFill>
                <a:effectLst/>
                <a:latin typeface="Segoe UI Light" pitchFamily="34" charset="0"/>
                <a:ea typeface="+mn-ea"/>
                <a:cs typeface="+mn-cs"/>
              </a:rPr>
              <a:t> parts of the system are the most likely cause of bottlenecks.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Decompose workloads by scalability requirements.</a:t>
            </a:r>
            <a:r>
              <a:rPr lang="en-US" sz="900" b="0" i="0" kern="1200" dirty="0">
                <a:solidFill>
                  <a:schemeClr val="tx1"/>
                </a:solidFill>
                <a:effectLst/>
                <a:latin typeface="Segoe UI Light" pitchFamily="34" charset="0"/>
                <a:ea typeface="+mn-ea"/>
                <a:cs typeface="+mn-cs"/>
              </a:rPr>
              <a:t> Applications often consist of multiple workloads, with different requirements for scaling. For example, an application might have a public-facing site and a separate administration site. The public site may experience sudden surges in traffic, while the administration site has a smaller, more predictable load.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Offload resource-intensive tasks.</a:t>
            </a:r>
            <a:r>
              <a:rPr lang="en-US" sz="900" b="0" i="0" kern="1200" dirty="0">
                <a:solidFill>
                  <a:schemeClr val="tx1"/>
                </a:solidFill>
                <a:effectLst/>
                <a:latin typeface="Segoe UI Light" pitchFamily="34" charset="0"/>
                <a:ea typeface="+mn-ea"/>
                <a:cs typeface="+mn-cs"/>
              </a:rPr>
              <a:t> Tasks that require a lot of CPU or I/O resources should be moved to </a:t>
            </a:r>
            <a:r>
              <a:rPr lang="en-US" sz="900" b="0" i="0" u="none" strike="noStrike" kern="1200" dirty="0">
                <a:solidFill>
                  <a:schemeClr val="tx1"/>
                </a:solidFill>
                <a:effectLst/>
                <a:latin typeface="Segoe UI Light" pitchFamily="34" charset="0"/>
                <a:ea typeface="+mn-ea"/>
                <a:cs typeface="+mn-cs"/>
                <a:hlinkClick r:id="rId3"/>
              </a:rPr>
              <a:t>background jobs</a:t>
            </a:r>
            <a:r>
              <a:rPr lang="en-US" sz="900" b="0" i="0" kern="1200" dirty="0">
                <a:solidFill>
                  <a:schemeClr val="tx1"/>
                </a:solidFill>
                <a:effectLst/>
                <a:latin typeface="Segoe UI Light" pitchFamily="34" charset="0"/>
                <a:ea typeface="+mn-ea"/>
                <a:cs typeface="+mn-cs"/>
              </a:rPr>
              <a:t> when possible, to minimize the load on the front end that is handling user requests.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Use built-in </a:t>
            </a:r>
            <a:r>
              <a:rPr lang="en-US" sz="900" b="1" i="0" kern="1200" dirty="0" err="1">
                <a:solidFill>
                  <a:schemeClr val="tx1"/>
                </a:solidFill>
                <a:effectLst/>
                <a:latin typeface="Segoe UI Light" pitchFamily="34" charset="0"/>
                <a:ea typeface="+mn-ea"/>
                <a:cs typeface="+mn-cs"/>
              </a:rPr>
              <a:t>autoscaling</a:t>
            </a:r>
            <a:r>
              <a:rPr lang="en-US" sz="900" b="1" i="0" kern="1200" dirty="0">
                <a:solidFill>
                  <a:schemeClr val="tx1"/>
                </a:solidFill>
                <a:effectLst/>
                <a:latin typeface="Segoe UI Light" pitchFamily="34" charset="0"/>
                <a:ea typeface="+mn-ea"/>
                <a:cs typeface="+mn-cs"/>
              </a:rPr>
              <a:t> features</a:t>
            </a:r>
            <a:r>
              <a:rPr lang="en-US" sz="900" b="0" i="0" kern="1200" dirty="0">
                <a:solidFill>
                  <a:schemeClr val="tx1"/>
                </a:solidFill>
                <a:effectLst/>
                <a:latin typeface="Segoe UI Light" pitchFamily="34" charset="0"/>
                <a:ea typeface="+mn-ea"/>
                <a:cs typeface="+mn-cs"/>
              </a:rPr>
              <a:t>. Many Azure compute services have built-in support for </a:t>
            </a:r>
            <a:r>
              <a:rPr lang="en-US" sz="900" b="0" i="0" kern="1200" dirty="0" err="1">
                <a:solidFill>
                  <a:schemeClr val="tx1"/>
                </a:solidFill>
                <a:effectLst/>
                <a:latin typeface="Segoe UI Light" pitchFamily="34" charset="0"/>
                <a:ea typeface="+mn-ea"/>
                <a:cs typeface="+mn-cs"/>
              </a:rPr>
              <a:t>autoscaling</a:t>
            </a:r>
            <a:r>
              <a:rPr lang="en-US" sz="900" b="0" i="0" kern="1200" dirty="0">
                <a:solidFill>
                  <a:schemeClr val="tx1"/>
                </a:solidFill>
                <a:effectLst/>
                <a:latin typeface="Segoe UI Light" pitchFamily="34" charset="0"/>
                <a:ea typeface="+mn-ea"/>
                <a:cs typeface="+mn-cs"/>
              </a:rPr>
              <a:t>. If the application has a predictable, regular workload, scale out on a schedule. For example, scale out during business hours. Otherwise, if the workload is not predictable, use performance metrics such as CPU or request queue length to trigger </a:t>
            </a:r>
            <a:r>
              <a:rPr lang="en-US" sz="900" b="0" i="0" kern="1200" dirty="0" err="1">
                <a:solidFill>
                  <a:schemeClr val="tx1"/>
                </a:solidFill>
                <a:effectLst/>
                <a:latin typeface="Segoe UI Light" pitchFamily="34" charset="0"/>
                <a:ea typeface="+mn-ea"/>
                <a:cs typeface="+mn-cs"/>
              </a:rPr>
              <a:t>autoscaling</a:t>
            </a:r>
            <a:r>
              <a:rPr lang="en-US" sz="900" b="0" i="0" kern="1200" dirty="0">
                <a:solidFill>
                  <a:schemeClr val="tx1"/>
                </a:solidFill>
                <a:effectLst/>
                <a:latin typeface="Segoe UI Light" pitchFamily="34" charset="0"/>
                <a:ea typeface="+mn-ea"/>
                <a:cs typeface="+mn-cs"/>
              </a:rPr>
              <a:t>. For </a:t>
            </a:r>
            <a:r>
              <a:rPr lang="en-US" sz="900" b="0" i="0" kern="1200" dirty="0" err="1">
                <a:solidFill>
                  <a:schemeClr val="tx1"/>
                </a:solidFill>
                <a:effectLst/>
                <a:latin typeface="Segoe UI Light" pitchFamily="34" charset="0"/>
                <a:ea typeface="+mn-ea"/>
                <a:cs typeface="+mn-cs"/>
              </a:rPr>
              <a:t>autoscaling</a:t>
            </a:r>
            <a:r>
              <a:rPr lang="en-US" sz="900" b="0" i="0" kern="1200" dirty="0">
                <a:solidFill>
                  <a:schemeClr val="tx1"/>
                </a:solidFill>
                <a:effectLst/>
                <a:latin typeface="Segoe UI Light" pitchFamily="34" charset="0"/>
                <a:ea typeface="+mn-ea"/>
                <a:cs typeface="+mn-cs"/>
              </a:rPr>
              <a:t> best practices, see </a:t>
            </a:r>
            <a:r>
              <a:rPr lang="en-US" sz="900" b="0" i="0" u="none" strike="noStrike" kern="1200" dirty="0" err="1">
                <a:solidFill>
                  <a:schemeClr val="tx1"/>
                </a:solidFill>
                <a:effectLst/>
                <a:latin typeface="Segoe UI Light" pitchFamily="34" charset="0"/>
                <a:ea typeface="+mn-ea"/>
                <a:cs typeface="+mn-cs"/>
                <a:hlinkClick r:id="rId4"/>
              </a:rPr>
              <a:t>Autoscaling</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Consider aggressive </a:t>
            </a:r>
            <a:r>
              <a:rPr lang="en-US" sz="900" b="1" i="0" kern="1200" dirty="0" err="1">
                <a:solidFill>
                  <a:schemeClr val="tx1"/>
                </a:solidFill>
                <a:effectLst/>
                <a:latin typeface="Segoe UI Light" pitchFamily="34" charset="0"/>
                <a:ea typeface="+mn-ea"/>
                <a:cs typeface="+mn-cs"/>
              </a:rPr>
              <a:t>autoscaling</a:t>
            </a:r>
            <a:r>
              <a:rPr lang="en-US" sz="900" b="1" i="0" kern="1200" dirty="0">
                <a:solidFill>
                  <a:schemeClr val="tx1"/>
                </a:solidFill>
                <a:effectLst/>
                <a:latin typeface="Segoe UI Light" pitchFamily="34" charset="0"/>
                <a:ea typeface="+mn-ea"/>
                <a:cs typeface="+mn-cs"/>
              </a:rPr>
              <a:t> for critical workloads</a:t>
            </a:r>
            <a:r>
              <a:rPr lang="en-US" sz="900" b="0" i="0" kern="1200" dirty="0">
                <a:solidFill>
                  <a:schemeClr val="tx1"/>
                </a:solidFill>
                <a:effectLst/>
                <a:latin typeface="Segoe UI Light" pitchFamily="34" charset="0"/>
                <a:ea typeface="+mn-ea"/>
                <a:cs typeface="+mn-cs"/>
              </a:rPr>
              <a:t>. For critical workloads, you want to keep ahead of demand. It's better to add new instances quickly under heavy load to handle the additional traffic, and then gradually scale back.</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Design for scale in</a:t>
            </a:r>
            <a:r>
              <a:rPr lang="en-US" sz="900" b="0" i="0" kern="1200" dirty="0">
                <a:solidFill>
                  <a:schemeClr val="tx1"/>
                </a:solidFill>
                <a:effectLst/>
                <a:latin typeface="Segoe UI Light" pitchFamily="34" charset="0"/>
                <a:ea typeface="+mn-ea"/>
                <a:cs typeface="+mn-cs"/>
              </a:rPr>
              <a:t>. Remember that with elastic scale, the application will have periods of scale in, when instances get removed. The application must gracefully handle instances being removed. Here are some ways to handle </a:t>
            </a:r>
            <a:r>
              <a:rPr lang="en-US" sz="900" b="0" i="0" kern="1200" dirty="0" err="1">
                <a:solidFill>
                  <a:schemeClr val="tx1"/>
                </a:solidFill>
                <a:effectLst/>
                <a:latin typeface="Segoe UI Light" pitchFamily="34" charset="0"/>
                <a:ea typeface="+mn-ea"/>
                <a:cs typeface="+mn-cs"/>
              </a:rPr>
              <a:t>scalein</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Listen for shutdown events (when available) and shut down cleanly.</a:t>
            </a:r>
          </a:p>
          <a:p>
            <a:r>
              <a:rPr lang="en-US" sz="900" b="0" i="0" kern="1200" dirty="0">
                <a:solidFill>
                  <a:schemeClr val="tx1"/>
                </a:solidFill>
                <a:effectLst/>
                <a:latin typeface="Segoe UI Light" pitchFamily="34" charset="0"/>
                <a:ea typeface="+mn-ea"/>
                <a:cs typeface="+mn-cs"/>
              </a:rPr>
              <a:t>Clients/consumers of a service should support transient fault handling and retry.</a:t>
            </a:r>
          </a:p>
          <a:p>
            <a:r>
              <a:rPr lang="en-US" sz="900" b="0" i="0" kern="1200" dirty="0">
                <a:solidFill>
                  <a:schemeClr val="tx1"/>
                </a:solidFill>
                <a:effectLst/>
                <a:latin typeface="Segoe UI Light" pitchFamily="34" charset="0"/>
                <a:ea typeface="+mn-ea"/>
                <a:cs typeface="+mn-cs"/>
              </a:rPr>
              <a:t>For long-running tasks, consider breaking up the work, using checkpoints or the </a:t>
            </a:r>
            <a:r>
              <a:rPr lang="en-US" sz="900" b="0" i="0" u="none" strike="noStrike" kern="1200" dirty="0">
                <a:solidFill>
                  <a:schemeClr val="tx1"/>
                </a:solidFill>
                <a:effectLst/>
                <a:latin typeface="Segoe UI Light" pitchFamily="34" charset="0"/>
                <a:ea typeface="+mn-ea"/>
                <a:cs typeface="+mn-cs"/>
                <a:hlinkClick r:id="rId5"/>
              </a:rPr>
              <a:t>Pipes and Filters</a:t>
            </a:r>
            <a:r>
              <a:rPr lang="en-US" sz="900" b="0" i="0" kern="1200" dirty="0">
                <a:solidFill>
                  <a:schemeClr val="tx1"/>
                </a:solidFill>
                <a:effectLst/>
                <a:latin typeface="Segoe UI Light" pitchFamily="34" charset="0"/>
                <a:ea typeface="+mn-ea"/>
                <a:cs typeface="+mn-cs"/>
              </a:rPr>
              <a:t> pattern.</a:t>
            </a:r>
          </a:p>
          <a:p>
            <a:r>
              <a:rPr lang="en-US" sz="900" b="0" i="0" kern="1200" dirty="0">
                <a:solidFill>
                  <a:schemeClr val="tx1"/>
                </a:solidFill>
                <a:effectLst/>
                <a:latin typeface="Segoe UI Light" pitchFamily="34" charset="0"/>
                <a:ea typeface="+mn-ea"/>
                <a:cs typeface="+mn-cs"/>
              </a:rPr>
              <a:t>Put work items on a queue so that another instance can pick up the work, if an instance is removed in the middle of processing.</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864097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11/9/2017 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 typical web application as the number of request increase the capacity of the web server will eventually be insufficient and the users will experience the application performance issues.</a:t>
            </a:r>
          </a:p>
          <a:p>
            <a:endParaRPr lang="en-US" baseline="0" dirty="0"/>
          </a:p>
          <a:p>
            <a:r>
              <a:rPr lang="en-US" baseline="0" dirty="0"/>
              <a:t>You can mitigate this problem by either scaling up the web server or adding additional web servers to your web farm. However, as you increase the capacity in the web front-end the load transfers to the database (or any storage subsystem you use). The database becomes a bottleneck.</a:t>
            </a:r>
          </a:p>
          <a:p>
            <a:endParaRPr lang="en-US" baseline="0" dirty="0"/>
          </a:p>
          <a:p>
            <a:r>
              <a:rPr lang="en-US" baseline="0" dirty="0"/>
              <a:t>As you can see in the picture, we now have sufficient web front end servers to cater the increased load but we still have one single database server which is potential performance bottleneck.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22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mitigate the database bottleneck you could scale up the database server (provide more CPU power more RAM) or you could use multiple databases (shards) and implement a data partitioning scheme. We will see later in the session, how you can easily implement </a:t>
            </a:r>
            <a:r>
              <a:rPr lang="en-US" baseline="0" dirty="0" err="1"/>
              <a:t>sharding</a:t>
            </a:r>
            <a:r>
              <a:rPr lang="en-US" baseline="0" dirty="0"/>
              <a:t> using elastic database client tools.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4503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the user load further increases we need to take additional design steps to prevent the database becoming a bottleneck.</a:t>
            </a:r>
          </a:p>
          <a:p>
            <a:endParaRPr lang="en-US" baseline="0" dirty="0"/>
          </a:p>
          <a:p>
            <a:r>
              <a:rPr lang="en-US" baseline="0" dirty="0"/>
              <a:t>We can introduce a cache such as </a:t>
            </a:r>
            <a:r>
              <a:rPr lang="en-US" baseline="0" dirty="0" err="1"/>
              <a:t>Redis</a:t>
            </a:r>
            <a:r>
              <a:rPr lang="en-US" baseline="0" dirty="0"/>
              <a:t> cache to store user session data and slowly changing reference/master data (such as zip codes, product catalogue, </a:t>
            </a:r>
            <a:r>
              <a:rPr lang="en-US" baseline="0" dirty="0" err="1"/>
              <a:t>etc</a:t>
            </a:r>
            <a:r>
              <a:rPr lang="en-US" baseline="0" dirty="0"/>
              <a:t>) so that the read workload is served from the cache reducing the load on the database.</a:t>
            </a:r>
          </a:p>
          <a:p>
            <a:endParaRPr lang="en-US" baseline="0" dirty="0"/>
          </a:p>
          <a:p>
            <a:r>
              <a:rPr lang="en-US" baseline="0" dirty="0"/>
              <a:t>Also as the session data is stored out of process we can disable the session affinity to ensure users can connect to any web server in the farm utilizing fully the compute capacity provided in the web farm.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11/9/2017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97566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5.xml"/><Relationship Id="rId5" Type="http://schemas.openxmlformats.org/officeDocument/2006/relationships/image" Target="../media/image15.png"/><Relationship Id="rId4" Type="http://schemas.microsoft.com/office/2007/relationships/hdphoto" Target="../media/hdphoto1.wdp"/></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09325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853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78177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8092742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7630598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21175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52524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7489640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872074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43520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333606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6237228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963268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4210295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586310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8175097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9470595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607755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4093780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072657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3813473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50752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1408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78729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9688842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40568357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Rectangle 2"/>
          <p:cNvSpPr/>
          <p:nvPr userDrawn="1"/>
        </p:nvSpPr>
        <p:spPr>
          <a:xfrm>
            <a:off x="8196408" y="95509"/>
            <a:ext cx="4083764" cy="307777"/>
          </a:xfrm>
          <a:prstGeom prst="rect">
            <a:avLst/>
          </a:prstGeom>
        </p:spPr>
        <p:txBody>
          <a:bodyPr wrap="square">
            <a:spAutoFit/>
          </a:bodyPr>
          <a:lstStyle/>
          <a:p>
            <a:pPr marL="0" marR="0" lvl="0" indent="0" algn="r" defTabSz="932597" rtl="0" eaLnBrk="1" fontAlgn="base" latinLnBrk="0" hangingPunct="1">
              <a:lnSpc>
                <a:spcPct val="100000"/>
              </a:lnSpc>
              <a:spcBef>
                <a:spcPts val="0"/>
              </a:spcBef>
              <a:spcAft>
                <a:spcPts val="1200"/>
              </a:spcAft>
              <a:buClrTx/>
              <a:buSzPts val="1400"/>
              <a:buFontTx/>
              <a:buNone/>
              <a:tabLst/>
              <a:defRPr/>
            </a:pPr>
            <a:r>
              <a:rPr kumimoji="0" lang="en-US" sz="1400"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n-ea"/>
                <a:cs typeface="Segoe UI Semilight" panose="020B0402040204020203" pitchFamily="34" charset="0"/>
              </a:rPr>
              <a:t>Developer and app platform</a:t>
            </a:r>
          </a:p>
        </p:txBody>
      </p:sp>
    </p:spTree>
    <p:extLst>
      <p:ext uri="{BB962C8B-B14F-4D97-AF65-F5344CB8AC3E}">
        <p14:creationId xmlns:p14="http://schemas.microsoft.com/office/powerpoint/2010/main" val="107873293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A96C389C-0192-4AE2-8ADE-E01FEE1F73B0}"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6388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175" y="4395788"/>
            <a:ext cx="12433300" cy="2601912"/>
          </a:xfrm>
          <a:prstGeom prst="rect">
            <a:avLst/>
          </a:prstGeom>
          <a:solidFill>
            <a:srgbClr val="4DA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7" name="Rectangle 7"/>
          <p:cNvSpPr>
            <a:spLocks noChangeArrowheads="1"/>
          </p:cNvSpPr>
          <p:nvPr userDrawn="1"/>
        </p:nvSpPr>
        <p:spPr bwMode="auto">
          <a:xfrm>
            <a:off x="0" y="5843588"/>
            <a:ext cx="12433300" cy="115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Rectangle 8"/>
          <p:cNvSpPr>
            <a:spLocks noChangeArrowheads="1"/>
          </p:cNvSpPr>
          <p:nvPr userDrawn="1"/>
        </p:nvSpPr>
        <p:spPr bwMode="auto">
          <a:xfrm>
            <a:off x="3175" y="3409950"/>
            <a:ext cx="12430125"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0" name="Rectangle 9"/>
          <p:cNvSpPr/>
          <p:nvPr userDrawn="1"/>
        </p:nvSpPr>
        <p:spPr bwMode="white">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58788" y="6181725"/>
            <a:ext cx="155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userDrawn="1"/>
        </p:nvSpPr>
        <p:spPr bwMode="auto">
          <a:xfrm>
            <a:off x="3175" y="4395788"/>
            <a:ext cx="12433300"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3"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
        <p:nvSpPr>
          <p:cNvPr id="15" name="Text Placeholder 16"/>
          <p:cNvSpPr>
            <a:spLocks noGrp="1"/>
          </p:cNvSpPr>
          <p:nvPr>
            <p:ph type="body" sz="quarter" idx="14"/>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Tree>
    <p:extLst>
      <p:ext uri="{BB962C8B-B14F-4D97-AF65-F5344CB8AC3E}">
        <p14:creationId xmlns:p14="http://schemas.microsoft.com/office/powerpoint/2010/main" val="29518884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8"/>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6"/>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7"/>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50"/>
                                        <p:tgtEl>
                                          <p:spTgt spid="11"/>
                                        </p:tgtEl>
                                      </p:cBhvr>
                                    </p:animEffect>
                                  </p:childTnLst>
                                </p:cTn>
                              </p:par>
                              <p:par>
                                <p:cTn id="16" presetID="63" presetClass="path" presetSubtype="0" decel="100000" fill="hold" nodeType="withEffect">
                                  <p:stCondLst>
                                    <p:cond delay="900"/>
                                  </p:stCondLst>
                                  <p:childTnLst>
                                    <p:animMotion origin="layout" path="M -0.01455 -1.34362E-6 L -3.90605E-7 -1.34362E-6 " pathEditMode="relative" rAng="0" ptsTypes="AA">
                                      <p:cBhvr>
                                        <p:cTn id="17" dur="950" fill="hold"/>
                                        <p:tgtEl>
                                          <p:spTgt spid="11"/>
                                        </p:tgtEl>
                                        <p:attrNameLst>
                                          <p:attrName>ppt_x</p:attrName>
                                          <p:attrName>ppt_y</p:attrName>
                                        </p:attrNameLst>
                                      </p:cBhvr>
                                      <p:rCtr x="728" y="0"/>
                                    </p:animMotion>
                                  </p:childTnLst>
                                </p:cTn>
                              </p:par>
                              <p:par>
                                <p:cTn id="18" presetID="6" presetClass="emph" presetSubtype="0" accel="100000" autoRev="1" fill="hold" nodeType="withEffect">
                                  <p:stCondLst>
                                    <p:cond delay="200"/>
                                  </p:stCondLst>
                                  <p:childTnLst>
                                    <p:animScale>
                                      <p:cBhvr>
                                        <p:cTn id="19" dur="500" fill="hold"/>
                                        <p:tgtEl>
                                          <p:spTgt spid="11"/>
                                        </p:tgtEl>
                                      </p:cBhvr>
                                      <p:by x="95000" y="95000"/>
                                    </p:animScale>
                                  </p:childTnLst>
                                </p:cTn>
                              </p:par>
                              <p:par>
                                <p:cTn id="20" presetID="10"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950"/>
                                        <p:tgtEl>
                                          <p:spTgt spid="13"/>
                                        </p:tgtEl>
                                      </p:cBhvr>
                                    </p:animEffect>
                                  </p:childTnLst>
                                </p:cTn>
                              </p:par>
                              <p:par>
                                <p:cTn id="23" presetID="63" presetClass="path" presetSubtype="0" decel="100000" fill="hold" nodeType="withEffect">
                                  <p:stCondLst>
                                    <p:cond delay="1000"/>
                                  </p:stCondLst>
                                  <p:childTnLst>
                                    <p:animMotion origin="layout" path="M -0.01455 -1.34362E-6 L -3.90605E-7 -1.34362E-6 " pathEditMode="relative" rAng="0" ptsTypes="AA">
                                      <p:cBhvr>
                                        <p:cTn id="24" dur="950" fill="hold"/>
                                        <p:tgtEl>
                                          <p:spTgt spid="13"/>
                                        </p:tgtEl>
                                        <p:attrNameLst>
                                          <p:attrName>ppt_x</p:attrName>
                                          <p:attrName>ppt_y</p:attrName>
                                        </p:attrNameLst>
                                      </p:cBhvr>
                                      <p:rCtr x="728" y="0"/>
                                    </p:animMotion>
                                  </p:childTnLst>
                                </p:cTn>
                              </p:par>
                              <p:par>
                                <p:cTn id="25" presetID="6" presetClass="emph" presetSubtype="0" accel="100000" autoRev="1" fill="hold" nodeType="withEffect">
                                  <p:stCondLst>
                                    <p:cond delay="300"/>
                                  </p:stCondLst>
                                  <p:childTnLst>
                                    <p:animScale>
                                      <p:cBhvr>
                                        <p:cTn id="26"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58788" y="6181725"/>
            <a:ext cx="155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a:off x="3175" y="4395788"/>
            <a:ext cx="12433300"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6000" spc="-100"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5" name="Text Placeholder 16"/>
          <p:cNvSpPr>
            <a:spLocks noGrp="1"/>
          </p:cNvSpPr>
          <p:nvPr>
            <p:ph type="body" sz="quarter" idx="13"/>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
        <p:nvSpPr>
          <p:cNvPr id="10" name="Text Placeholder 16"/>
          <p:cNvSpPr>
            <a:spLocks noGrp="1"/>
          </p:cNvSpPr>
          <p:nvPr>
            <p:ph type="body" sz="quarter" idx="14"/>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Click to edit Master text styles</a:t>
            </a:r>
          </a:p>
        </p:txBody>
      </p:sp>
    </p:spTree>
    <p:extLst>
      <p:ext uri="{BB962C8B-B14F-4D97-AF65-F5344CB8AC3E}">
        <p14:creationId xmlns:p14="http://schemas.microsoft.com/office/powerpoint/2010/main" val="50070772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67507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4" name="Text Placeholder 3"/>
          <p:cNvSpPr>
            <a:spLocks noGrp="1"/>
          </p:cNvSpPr>
          <p:nvPr>
            <p:ph type="body" sz="quarter" idx="10"/>
          </p:nvPr>
        </p:nvSpPr>
        <p:spPr>
          <a:xfrm>
            <a:off x="274638" y="1212850"/>
            <a:ext cx="11887200" cy="2228302"/>
          </a:xfrm>
        </p:spPr>
        <p:txBody>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748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54066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04927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7171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6021505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6971652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54934" y="6697627"/>
            <a:ext cx="3526606"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8765621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89038" y="1201806"/>
            <a:ext cx="10058399" cy="917575"/>
          </a:xfrm>
        </p:spPr>
        <p:txBody>
          <a:bodyPr/>
          <a:lstStyle>
            <a:lvl1pPr marL="233363" indent="-233363">
              <a:defRPr sz="6000"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761038" y="5126038"/>
            <a:ext cx="5486400" cy="1071062"/>
          </a:xfrm>
        </p:spPr>
        <p:txBody>
          <a:bodyPr/>
          <a:lstStyle>
            <a:lvl1pPr marL="0" indent="0">
              <a:spcBef>
                <a:spcPts val="0"/>
              </a:spcBef>
              <a:buNone/>
              <a:defRPr sz="3200"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73396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89038" y="2125663"/>
            <a:ext cx="10058399" cy="917575"/>
          </a:xfrm>
        </p:spPr>
        <p:txBody>
          <a:bodyPr/>
          <a:lstStyle>
            <a:lvl1pPr marL="282575" indent="-282575">
              <a:tabLst>
                <a:tab pos="282575" algn="l"/>
              </a:tabLst>
              <a:defRPr sz="6000"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761038" y="4868847"/>
            <a:ext cx="5486400" cy="1071062"/>
          </a:xfrm>
        </p:spPr>
        <p:txBody>
          <a:bodyPr/>
          <a:lstStyle>
            <a:lvl1pPr marL="0" indent="0">
              <a:spcBef>
                <a:spcPts val="0"/>
              </a:spcBef>
              <a:buNone/>
              <a:defRPr sz="3200"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36967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5" name="TextBox 7"/>
          <p:cNvSpPr txBox="1"/>
          <p:nvPr userDrawn="1"/>
        </p:nvSpPr>
        <p:spPr bwMode="white">
          <a:xfrm>
            <a:off x="4418866" y="6697627"/>
            <a:ext cx="3598742" cy="16158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358407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lvl="0"/>
            <a:r>
              <a:rPr lang="en-US" dirty="0"/>
              <a:t>Click to edit Master text styles</a:t>
            </a:r>
          </a:p>
        </p:txBody>
      </p:sp>
      <p:sp>
        <p:nvSpPr>
          <p:cNvPr id="15" name="Title 1"/>
          <p:cNvSpPr>
            <a:spLocks noGrp="1"/>
          </p:cNvSpPr>
          <p:nvPr>
            <p:ph type="ctrTitle"/>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lIns="182880" tIns="146304" rIns="182880" bIns="146304" numCol="1" anchor="ctr" anchorCtr="0" compatLnSpc="1">
            <a:prstTxWarp prst="textNoShape">
              <a:avLst/>
            </a:prstTxWarp>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lvl="0"/>
            <a:r>
              <a:rPr lang="en-US"/>
              <a:t>Click to edit Master title style</a:t>
            </a:r>
            <a:endParaRPr lang="en-US" dirty="0"/>
          </a:p>
        </p:txBody>
      </p:sp>
    </p:spTree>
    <p:extLst>
      <p:ext uri="{BB962C8B-B14F-4D97-AF65-F5344CB8AC3E}">
        <p14:creationId xmlns:p14="http://schemas.microsoft.com/office/powerpoint/2010/main" val="22335420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5450823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lvl="0"/>
            <a:r>
              <a:rPr lang="en-US" dirty="0"/>
              <a:t>Click to edit Master text styles</a:t>
            </a:r>
          </a:p>
        </p:txBody>
      </p:sp>
    </p:spTree>
    <p:extLst>
      <p:ext uri="{BB962C8B-B14F-4D97-AF65-F5344CB8AC3E}">
        <p14:creationId xmlns:p14="http://schemas.microsoft.com/office/powerpoint/2010/main" val="14345059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Rectangle 2"/>
          <p:cNvSpPr/>
          <p:nvPr userDrawn="1"/>
        </p:nvSpPr>
        <p:spPr>
          <a:xfrm>
            <a:off x="8196408" y="95509"/>
            <a:ext cx="4083764" cy="307777"/>
          </a:xfrm>
          <a:prstGeom prst="rect">
            <a:avLst/>
          </a:prstGeom>
        </p:spPr>
        <p:txBody>
          <a:bodyPr>
            <a:spAutoFit/>
          </a:bodyPr>
          <a:lstStyle/>
          <a:p>
            <a:pPr marL="0" marR="0" lvl="0" indent="0" algn="r" defTabSz="932597" rtl="0" eaLnBrk="1" fontAlgn="base" latinLnBrk="0" hangingPunct="1">
              <a:lnSpc>
                <a:spcPct val="100000"/>
              </a:lnSpc>
              <a:spcBef>
                <a:spcPts val="0"/>
              </a:spcBef>
              <a:spcAft>
                <a:spcPts val="1200"/>
              </a:spcAft>
              <a:buClrTx/>
              <a:buSzPts val="1400"/>
              <a:buFontTx/>
              <a:buNone/>
              <a:tabLst/>
              <a:defRPr/>
            </a:pPr>
            <a:r>
              <a:rPr kumimoji="0" lang="en-US" sz="1400"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S PGothic"/>
                <a:cs typeface="Segoe UI Semilight" panose="020B0402040204020203" pitchFamily="34" charset="0"/>
              </a:rPr>
              <a:t>Developer and app platform</a:t>
            </a:r>
          </a:p>
        </p:txBody>
      </p:sp>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66684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663" y="6483350"/>
            <a:ext cx="2797175"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ooter Placeholder 5"/>
          <p:cNvSpPr>
            <a:spLocks noGrp="1"/>
          </p:cNvSpPr>
          <p:nvPr>
            <p:ph type="ftr" sz="quarter" idx="11"/>
          </p:nvPr>
        </p:nvSpPr>
        <p:spPr>
          <a:xfrm>
            <a:off x="4119563" y="6483350"/>
            <a:ext cx="4197350"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783638" y="6483350"/>
            <a:ext cx="2797175" cy="371475"/>
          </a:xfrm>
          <a:prstGeom prst="rect">
            <a:avLst/>
          </a:prstGeom>
        </p:spPr>
        <p:txBody>
          <a:bodyPr/>
          <a:lstStyle>
            <a:lvl1pPr defTabSz="932742" eaLnBrk="1" fontAlgn="auto" hangingPunct="1">
              <a:spcBef>
                <a:spcPts val="0"/>
              </a:spcBef>
              <a:spcAft>
                <a:spcPts val="0"/>
              </a:spcAft>
              <a:defRPr>
                <a:solidFill>
                  <a:srgbClr val="FFFFFF"/>
                </a:solidFill>
                <a:latin typeface="Segoe UI"/>
                <a:ea typeface="+mn-ea"/>
                <a:cs typeface="+mn-cs"/>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fld id="{5586B516-D321-458B-AB19-D3A7112E8BB7}" type="slidenum">
              <a:rPr kumimoji="0" lang="en-US" sz="1800" b="0" i="0" u="none" strike="noStrike" kern="1200" cap="none" spc="0" normalizeH="0" baseline="0" noProof="0">
                <a:ln>
                  <a:noFill/>
                </a:ln>
                <a:solidFill>
                  <a:srgbClr val="FFFFFF"/>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3302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416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26342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2068648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 name="Title 1"/>
          <p:cNvSpPr>
            <a:spLocks noGrp="1"/>
          </p:cNvSpPr>
          <p:nvPr>
            <p:ph type="ctrTitle"/>
          </p:nvPr>
        </p:nvSpPr>
        <p:spPr>
          <a:xfrm>
            <a:off x="512760" y="3472661"/>
            <a:ext cx="3783477" cy="2106407"/>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dirty="0"/>
              <a:t>Click to edit Master text styles</a:t>
            </a:r>
          </a:p>
        </p:txBody>
      </p:sp>
      <p:sp>
        <p:nvSpPr>
          <p:cNvPr id="44" name="Text Placeholder 136"/>
          <p:cNvSpPr>
            <a:spLocks noGrp="1"/>
          </p:cNvSpPr>
          <p:nvPr>
            <p:ph type="body" sz="quarter" idx="28"/>
          </p:nvPr>
        </p:nvSpPr>
        <p:spPr>
          <a:xfrm>
            <a:off x="10317754" y="6462281"/>
            <a:ext cx="864517"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30" name="Text Placeholder 136"/>
          <p:cNvSpPr>
            <a:spLocks noGrp="1"/>
          </p:cNvSpPr>
          <p:nvPr>
            <p:ph type="body" sz="quarter" idx="35"/>
          </p:nvPr>
        </p:nvSpPr>
        <p:spPr>
          <a:xfrm>
            <a:off x="11242291" y="6452861"/>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cxnSp>
        <p:nvCxnSpPr>
          <p:cNvPr id="31" name="Straight Connector 30"/>
          <p:cNvCxnSpPr/>
          <p:nvPr userDrawn="1"/>
        </p:nvCxnSpPr>
        <p:spPr>
          <a:xfrm>
            <a:off x="1006459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23" name="Text Placeholder 136"/>
          <p:cNvSpPr>
            <a:spLocks noGrp="1"/>
          </p:cNvSpPr>
          <p:nvPr>
            <p:ph type="body" sz="quarter" idx="29"/>
          </p:nvPr>
        </p:nvSpPr>
        <p:spPr>
          <a:xfrm>
            <a:off x="8719305"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4" name="Text Placeholder 136"/>
          <p:cNvSpPr>
            <a:spLocks noGrp="1"/>
          </p:cNvSpPr>
          <p:nvPr>
            <p:ph type="body" sz="quarter" idx="31"/>
          </p:nvPr>
        </p:nvSpPr>
        <p:spPr>
          <a:xfrm>
            <a:off x="7390456"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5" name="Text Placeholder 136"/>
          <p:cNvSpPr>
            <a:spLocks noGrp="1"/>
          </p:cNvSpPr>
          <p:nvPr>
            <p:ph type="body" sz="quarter" idx="32"/>
          </p:nvPr>
        </p:nvSpPr>
        <p:spPr>
          <a:xfrm>
            <a:off x="6066439" y="6300818"/>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6" name="Text Placeholder 136"/>
          <p:cNvSpPr>
            <a:spLocks noGrp="1"/>
          </p:cNvSpPr>
          <p:nvPr>
            <p:ph type="body" sz="quarter" idx="33"/>
          </p:nvPr>
        </p:nvSpPr>
        <p:spPr>
          <a:xfrm>
            <a:off x="4514560"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7"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8" name="TextBox 27"/>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29" name="TextBox 28"/>
          <p:cNvSpPr txBox="1"/>
          <p:nvPr userDrawn="1"/>
        </p:nvSpPr>
        <p:spPr>
          <a:xfrm>
            <a:off x="4509647"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32" name="TextBox 31"/>
          <p:cNvSpPr txBox="1"/>
          <p:nvPr userDrawn="1"/>
        </p:nvSpPr>
        <p:spPr>
          <a:xfrm>
            <a:off x="6066439"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33" name="TextBox 32"/>
          <p:cNvSpPr txBox="1"/>
          <p:nvPr userDrawn="1"/>
        </p:nvSpPr>
        <p:spPr>
          <a:xfrm>
            <a:off x="737401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
        <p:nvSpPr>
          <p:cNvPr id="39" name="TextBox 38"/>
          <p:cNvSpPr txBox="1"/>
          <p:nvPr userDrawn="1"/>
        </p:nvSpPr>
        <p:spPr>
          <a:xfrm>
            <a:off x="8719305" y="604229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Business Need</a:t>
            </a:r>
          </a:p>
        </p:txBody>
      </p:sp>
    </p:spTree>
    <p:extLst>
      <p:ext uri="{BB962C8B-B14F-4D97-AF65-F5344CB8AC3E}">
        <p14:creationId xmlns:p14="http://schemas.microsoft.com/office/powerpoint/2010/main" val="3373804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 name="Title 1"/>
          <p:cNvSpPr>
            <a:spLocks noGrp="1"/>
          </p:cNvSpPr>
          <p:nvPr>
            <p:ph type="ctrTitle"/>
          </p:nvPr>
        </p:nvSpPr>
        <p:spPr>
          <a:xfrm>
            <a:off x="512760" y="3472661"/>
            <a:ext cx="3783477" cy="2106407"/>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dirty="0"/>
              <a:t>Click to edit Master text styles</a:t>
            </a:r>
          </a:p>
        </p:txBody>
      </p:sp>
      <p:sp>
        <p:nvSpPr>
          <p:cNvPr id="30"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cxnSp>
        <p:nvCxnSpPr>
          <p:cNvPr id="31" name="Straight Connector 30"/>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36" name="Text Placeholder 136"/>
          <p:cNvSpPr>
            <a:spLocks noGrp="1"/>
          </p:cNvSpPr>
          <p:nvPr>
            <p:ph type="body" sz="quarter" idx="29"/>
          </p:nvPr>
        </p:nvSpPr>
        <p:spPr>
          <a:xfrm>
            <a:off x="9340555" y="6304303"/>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37" name="Text Placeholder 136"/>
          <p:cNvSpPr>
            <a:spLocks noGrp="1"/>
          </p:cNvSpPr>
          <p:nvPr>
            <p:ph type="body" sz="quarter" idx="31"/>
          </p:nvPr>
        </p:nvSpPr>
        <p:spPr>
          <a:xfrm>
            <a:off x="7936028"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38" name="Text Placeholder 136"/>
          <p:cNvSpPr>
            <a:spLocks noGrp="1"/>
          </p:cNvSpPr>
          <p:nvPr>
            <p:ph type="body" sz="quarter" idx="32"/>
          </p:nvPr>
        </p:nvSpPr>
        <p:spPr>
          <a:xfrm>
            <a:off x="6473947" y="6300818"/>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2" name="Text Placeholder 136"/>
          <p:cNvSpPr>
            <a:spLocks noGrp="1"/>
          </p:cNvSpPr>
          <p:nvPr>
            <p:ph type="body" sz="quarter" idx="33"/>
          </p:nvPr>
        </p:nvSpPr>
        <p:spPr>
          <a:xfrm>
            <a:off x="4781278"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3" name="Text Placeholder 136"/>
          <p:cNvSpPr>
            <a:spLocks noGrp="1"/>
          </p:cNvSpPr>
          <p:nvPr>
            <p:ph type="body" sz="quarter" idx="34"/>
          </p:nvPr>
        </p:nvSpPr>
        <p:spPr>
          <a:xfrm>
            <a:off x="2558332" y="6304304"/>
            <a:ext cx="196455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5" name="TextBox 44"/>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46" name="TextBox 45"/>
          <p:cNvSpPr txBox="1"/>
          <p:nvPr userDrawn="1"/>
        </p:nvSpPr>
        <p:spPr>
          <a:xfrm>
            <a:off x="4776365"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47" name="TextBox 46"/>
          <p:cNvSpPr txBox="1"/>
          <p:nvPr userDrawn="1"/>
        </p:nvSpPr>
        <p:spPr>
          <a:xfrm>
            <a:off x="6473947"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48" name="TextBox 47"/>
          <p:cNvSpPr txBox="1"/>
          <p:nvPr userDrawn="1"/>
        </p:nvSpPr>
        <p:spPr>
          <a:xfrm>
            <a:off x="7919590"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
        <p:nvSpPr>
          <p:cNvPr id="49" name="TextBox 48"/>
          <p:cNvSpPr txBox="1"/>
          <p:nvPr userDrawn="1"/>
        </p:nvSpPr>
        <p:spPr>
          <a:xfrm>
            <a:off x="9340555" y="604229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Business Need</a:t>
            </a:r>
          </a:p>
        </p:txBody>
      </p:sp>
    </p:spTree>
    <p:extLst>
      <p:ext uri="{BB962C8B-B14F-4D97-AF65-F5344CB8AC3E}">
        <p14:creationId xmlns:p14="http://schemas.microsoft.com/office/powerpoint/2010/main" val="3444491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3202858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2339182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2846175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3193852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122222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0584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7815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4242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90666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42117393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30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539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860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95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2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142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568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785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538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102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1438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245943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3985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725438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709653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4257087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858744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32188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7959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7141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040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1162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4924977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62593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175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318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64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622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003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6443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3289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3184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8178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93244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9394979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0_Title Slide 2_Option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6583608"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97367" y="2308555"/>
            <a:ext cx="8837591" cy="4397754"/>
          </a:xfrm>
          <a:prstGeom prst="rect">
            <a:avLst/>
          </a:prstGeom>
        </p:spPr>
      </p:pic>
    </p:spTree>
    <p:extLst>
      <p:ext uri="{BB962C8B-B14F-4D97-AF65-F5344CB8AC3E}">
        <p14:creationId xmlns:p14="http://schemas.microsoft.com/office/powerpoint/2010/main" val="23194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 Light">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406422" y="280106"/>
            <a:ext cx="11623632" cy="1165754"/>
          </a:xfrm>
          <a:prstGeom prst="rect">
            <a:avLst/>
          </a:prstGeom>
        </p:spPr>
        <p:txBody>
          <a:bodyPr/>
          <a:lstStyle>
            <a:lvl1pPr>
              <a:defRPr b="1">
                <a:solidFill>
                  <a:srgbClr val="253746"/>
                </a:solidFill>
                <a:latin typeface="+mj-lt"/>
                <a:cs typeface="Core Sans NR 35 Light"/>
              </a:defRPr>
            </a:lvl1pPr>
          </a:lstStyle>
          <a:p>
            <a:r>
              <a:rPr lang="en-US"/>
              <a:t>Click to edit Master title style</a:t>
            </a:r>
            <a:endParaRPr lang="en-US" dirty="0"/>
          </a:p>
        </p:txBody>
      </p:sp>
    </p:spTree>
    <p:extLst>
      <p:ext uri="{BB962C8B-B14F-4D97-AF65-F5344CB8AC3E}">
        <p14:creationId xmlns:p14="http://schemas.microsoft.com/office/powerpoint/2010/main" val="3676708176"/>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1523889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199897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9028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1.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1.png"/><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image" Target="../media/image1.png"/><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image" Target="../media/image19.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67" r:id="rId24"/>
    <p:sldLayoutId id="2147484369" r:id="rId25"/>
    <p:sldLayoutId id="2147484370" r:id="rId26"/>
    <p:sldLayoutId id="2147484371" r:id="rId27"/>
    <p:sldLayoutId id="2147484372"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74085090"/>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7687309"/>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477634367"/>
      </p:ext>
    </p:extLst>
  </p:cSld>
  <p:clrMap bg1="dk1" tx1="lt1" bg2="dk2" tx2="lt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 id="2147484343" r:id="rId27"/>
    <p:sldLayoutId id="2147484344" r:id="rId28"/>
    <p:sldLayoutId id="2147484345" r:id="rId29"/>
    <p:sldLayoutId id="2147484346" r:id="rId30"/>
    <p:sldLayoutId id="2147484347" r:id="rId31"/>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2288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196" name="Picture 5"/>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253966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082245"/>
      </p:ext>
    </p:extLst>
  </p:cSld>
  <p:clrMap bg1="dk1" tx1="lt1" bg2="dk2" tx2="lt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Lst>
  <p:transition>
    <p:fade/>
  </p:transition>
  <p:hf sldNum="0" hdr="0" dt="0"/>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2pPr>
      <a:lvl3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3pPr>
      <a:lvl4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4pPr>
      <a:lvl5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5pPr>
      <a:lvl6pPr marL="4572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6pPr>
      <a:lvl7pPr marL="9144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7pPr>
      <a:lvl8pPr marL="13716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8pPr>
      <a:lvl9pPr marL="18288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9pPr>
    </p:titleStyle>
    <p:bodyStyle>
      <a:lvl1pPr marL="342900" indent="-3429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4000" kern="1200">
          <a:gradFill>
            <a:gsLst>
              <a:gs pos="1250">
                <a:schemeClr val="tx1"/>
              </a:gs>
              <a:gs pos="100000">
                <a:schemeClr val="tx1"/>
              </a:gs>
            </a:gsLst>
            <a:lin ang="5400000" scaled="0"/>
          </a:gradFill>
          <a:latin typeface="+mj-lt"/>
          <a:ea typeface="+mn-ea"/>
          <a:cs typeface="+mn-cs"/>
        </a:defRPr>
      </a:lvl1pPr>
      <a:lvl2pPr marL="584200" indent="-2413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2pPr>
      <a:lvl3pPr marL="8001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3pPr>
      <a:lvl4pPr marL="10287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4pPr>
      <a:lvl5pPr marL="12573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jpg"/><Relationship Id="rId5" Type="http://schemas.openxmlformats.org/officeDocument/2006/relationships/image" Target="../media/image42.pn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7.emf"/><Relationship Id="rId2" Type="http://schemas.openxmlformats.org/officeDocument/2006/relationships/notesSlide" Target="../notesSlides/notesSlide54.xml"/><Relationship Id="rId1" Type="http://schemas.openxmlformats.org/officeDocument/2006/relationships/slideLayout" Target="../slideLayouts/slideLayout27.xml"/><Relationship Id="rId6" Type="http://schemas.openxmlformats.org/officeDocument/2006/relationships/image" Target="../media/image76.emf"/><Relationship Id="rId5" Type="http://schemas.openxmlformats.org/officeDocument/2006/relationships/hyperlink" Target="https://aka.ms/hegoxv" TargetMode="Externa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28.xml"/><Relationship Id="rId6" Type="http://schemas.openxmlformats.org/officeDocument/2006/relationships/image" Target="../media/image79.jpg"/><Relationship Id="rId5" Type="http://schemas.openxmlformats.org/officeDocument/2006/relationships/image" Target="../media/image76.emf"/><Relationship Id="rId4" Type="http://schemas.openxmlformats.org/officeDocument/2006/relationships/hyperlink" Target="https://customers.microsoft.com/en-us/story/asos-retail-and-consumer-goods-azure"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81.jpeg"/><Relationship Id="rId7" Type="http://schemas.openxmlformats.org/officeDocument/2006/relationships/hyperlink" Target="https://customers.microsoft.com/doclink/real-madrid" TargetMode="External"/><Relationship Id="rId2" Type="http://schemas.openxmlformats.org/officeDocument/2006/relationships/notesSlide" Target="../notesSlides/notesSlide56.xml"/><Relationship Id="rId1" Type="http://schemas.openxmlformats.org/officeDocument/2006/relationships/slideLayout" Target="../slideLayouts/slideLayout27.xml"/><Relationship Id="rId6" Type="http://schemas.openxmlformats.org/officeDocument/2006/relationships/image" Target="../media/image75.png"/><Relationship Id="rId5" Type="http://schemas.microsoft.com/office/2007/relationships/hdphoto" Target="../media/hdphoto4.wdp"/><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hyperlink" Target="https://mva.microsoft.com/en-us/training-courses/building-microservices-applications-on-azure-service-fabric-16747?l=tbuZM46yC_5206218965" TargetMode="External"/><Relationship Id="rId7" Type="http://schemas.openxmlformats.org/officeDocument/2006/relationships/hyperlink" Target="https://channel9.msdn.com/Events/Build/2014/3-633"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channel9.msdn.com/Events/Build/2015/2-642" TargetMode="External"/><Relationship Id="rId5" Type="http://schemas.openxmlformats.org/officeDocument/2006/relationships/hyperlink" Target="https://channel9.msdn.com/Series/FailSafe/Episode-7-Design-for-Scalability" TargetMode="External"/><Relationship Id="rId4" Type="http://schemas.openxmlformats.org/officeDocument/2006/relationships/hyperlink" Target="https://channel9.msdn.com/Series/FailSafe/Episode-3-Scalability-and-Deployment?wt.mc_id=EntriesInArea"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spnp/azure-guidance/blob/master/Scalability-checklist.md" TargetMode="External"/><Relationship Id="rId7" Type="http://schemas.openxmlformats.org/officeDocument/2006/relationships/hyperlink" Target="https://github.com/mspnp/azure-guidance/blob/master/CDN.md"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github.com/mspnp/azure-guidance/blob/master/Caching.md" TargetMode="External"/><Relationship Id="rId5" Type="http://schemas.openxmlformats.org/officeDocument/2006/relationships/hyperlink" Target="https://github.com/mspnp/azure-guidance/blob/master/Data-partitioning.md" TargetMode="External"/><Relationship Id="rId4" Type="http://schemas.openxmlformats.org/officeDocument/2006/relationships/hyperlink" Target="https://github.com/mspnp/azure-guidance/blob/master/Auto-scaling.md"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0.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19178"/>
            <a:ext cx="6402388" cy="2292474"/>
          </a:xfrm>
        </p:spPr>
        <p:txBody>
          <a:bodyPr/>
          <a:lstStyle/>
          <a:p>
            <a:r>
              <a:rPr lang="en-US" sz="4000" dirty="0"/>
              <a:t>Technical Deep Dive: Creating Apps for the Intelligent Cloud </a:t>
            </a:r>
            <a:br>
              <a:rPr lang="en-US" sz="4000" dirty="0"/>
            </a:br>
            <a:r>
              <a:rPr lang="en-US" sz="4000" dirty="0"/>
              <a:t>– Architecting for Scale</a:t>
            </a:r>
          </a:p>
        </p:txBody>
      </p:sp>
      <p:sp>
        <p:nvSpPr>
          <p:cNvPr id="5" name="Text Placeholder 4"/>
          <p:cNvSpPr>
            <a:spLocks noGrp="1"/>
          </p:cNvSpPr>
          <p:nvPr>
            <p:ph type="body" sz="quarter" idx="14"/>
          </p:nvPr>
        </p:nvSpPr>
        <p:spPr>
          <a:xfrm>
            <a:off x="274702" y="3954457"/>
            <a:ext cx="6402388" cy="1828780"/>
          </a:xfrm>
        </p:spPr>
        <p:txBody>
          <a:bodyPr vert="horz" wrap="square" lIns="146304" tIns="109728" rIns="146304" bIns="109728" rtlCol="0" anchor="t">
            <a:noAutofit/>
          </a:bodyPr>
          <a:lstStyle/>
          <a:p>
            <a:endParaRPr lang="en-US" dirty="0"/>
          </a:p>
          <a:p>
            <a:endParaRPr lang="en-US" dirty="0"/>
          </a:p>
          <a:p>
            <a:r>
              <a:rPr lang="en-US" sz="2400" dirty="0"/>
              <a:t>&lt;Name &amp; Alias of the presenters&gt;</a:t>
            </a:r>
          </a:p>
        </p:txBody>
      </p:sp>
    </p:spTree>
    <p:extLst>
      <p:ext uri="{BB962C8B-B14F-4D97-AF65-F5344CB8AC3E}">
        <p14:creationId xmlns:p14="http://schemas.microsoft.com/office/powerpoint/2010/main" val="84027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processing decoupling</a:t>
            </a:r>
          </a:p>
        </p:txBody>
      </p:sp>
      <p:grpSp>
        <p:nvGrpSpPr>
          <p:cNvPr id="4" name="Group 3"/>
          <p:cNvGrpSpPr/>
          <p:nvPr/>
        </p:nvGrpSpPr>
        <p:grpSpPr>
          <a:xfrm>
            <a:off x="4815053" y="3136477"/>
            <a:ext cx="1541791" cy="1039753"/>
            <a:chOff x="5936247" y="1565661"/>
            <a:chExt cx="1541791" cy="1039753"/>
          </a:xfrm>
        </p:grpSpPr>
        <p:sp>
          <p:nvSpPr>
            <p:cNvPr id="5" name="Rectangle 4"/>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984011" y="1618316"/>
              <a:ext cx="618547" cy="223455"/>
            </a:xfrm>
            <a:prstGeom prst="rect">
              <a:avLst/>
            </a:prstGeom>
          </p:spPr>
        </p:pic>
        <p:sp>
          <p:nvSpPr>
            <p:cNvPr id="7" name="TextBox 6"/>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8" name="Picture 7"/>
            <p:cNvPicPr>
              <a:picLocks noChangeAspect="1"/>
            </p:cNvPicPr>
            <p:nvPr/>
          </p:nvPicPr>
          <p:blipFill>
            <a:blip r:embed="rId4"/>
            <a:stretch>
              <a:fillRect/>
            </a:stretch>
          </p:blipFill>
          <p:spPr>
            <a:xfrm>
              <a:off x="6814725" y="1596166"/>
              <a:ext cx="271402" cy="269628"/>
            </a:xfrm>
            <a:prstGeom prst="rect">
              <a:avLst/>
            </a:prstGeom>
          </p:spPr>
        </p:pic>
        <p:sp>
          <p:nvSpPr>
            <p:cNvPr id="9" name="Flowchart: Process 8"/>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6" name="Group 15"/>
          <p:cNvGrpSpPr/>
          <p:nvPr/>
        </p:nvGrpSpPr>
        <p:grpSpPr>
          <a:xfrm>
            <a:off x="10600555" y="3142411"/>
            <a:ext cx="1575916" cy="998617"/>
            <a:chOff x="8945948" y="1949969"/>
            <a:chExt cx="1575916" cy="998617"/>
          </a:xfrm>
        </p:grpSpPr>
        <p:sp>
          <p:nvSpPr>
            <p:cNvPr id="17" name="Rectangle 16"/>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3"/>
            <a:stretch>
              <a:fillRect/>
            </a:stretch>
          </p:blipFill>
          <p:spPr>
            <a:xfrm>
              <a:off x="8982842" y="2002625"/>
              <a:ext cx="618547" cy="223455"/>
            </a:xfrm>
            <a:prstGeom prst="rect">
              <a:avLst/>
            </a:prstGeom>
          </p:spPr>
        </p:pic>
        <p:sp>
          <p:nvSpPr>
            <p:cNvPr id="19" name="TextBox 18"/>
            <p:cNvSpPr txBox="1"/>
            <p:nvPr/>
          </p:nvSpPr>
          <p:spPr>
            <a:xfrm>
              <a:off x="8982842" y="2677316"/>
              <a:ext cx="1442402"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a:t>
              </a:r>
            </a:p>
          </p:txBody>
        </p:sp>
        <p:sp>
          <p:nvSpPr>
            <p:cNvPr id="20" name="Flowchart: Magnetic Disk 19"/>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1" name="Group 20"/>
          <p:cNvGrpSpPr/>
          <p:nvPr/>
        </p:nvGrpSpPr>
        <p:grpSpPr>
          <a:xfrm>
            <a:off x="1830066" y="3398813"/>
            <a:ext cx="954836" cy="717372"/>
            <a:chOff x="1207714" y="2472755"/>
            <a:chExt cx="954836" cy="717372"/>
          </a:xfrm>
        </p:grpSpPr>
        <p:pic>
          <p:nvPicPr>
            <p:cNvPr id="22" name="Picture 21"/>
            <p:cNvPicPr>
              <a:picLocks noChangeAspect="1"/>
            </p:cNvPicPr>
            <p:nvPr/>
          </p:nvPicPr>
          <p:blipFill>
            <a:blip r:embed="rId5"/>
            <a:stretch>
              <a:fillRect/>
            </a:stretch>
          </p:blipFill>
          <p:spPr>
            <a:xfrm>
              <a:off x="1298541" y="2472755"/>
              <a:ext cx="773183" cy="516741"/>
            </a:xfrm>
            <a:prstGeom prst="rect">
              <a:avLst/>
            </a:prstGeom>
          </p:spPr>
        </p:pic>
        <p:sp>
          <p:nvSpPr>
            <p:cNvPr id="23" name="TextBox 22"/>
            <p:cNvSpPr txBox="1"/>
            <p:nvPr/>
          </p:nvSpPr>
          <p:spPr>
            <a:xfrm>
              <a:off x="1207714" y="3023928"/>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Load Balancer </a:t>
              </a:r>
            </a:p>
          </p:txBody>
        </p:sp>
      </p:grpSp>
      <p:cxnSp>
        <p:nvCxnSpPr>
          <p:cNvPr id="24" name="Elbow Connector 23"/>
          <p:cNvCxnSpPr>
            <a:stCxn id="22" idx="3"/>
            <a:endCxn id="5" idx="1"/>
          </p:cNvCxnSpPr>
          <p:nvPr/>
        </p:nvCxnSpPr>
        <p:spPr>
          <a:xfrm flipV="1">
            <a:off x="2694076" y="3656354"/>
            <a:ext cx="2120977" cy="830"/>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3"/>
            <a:endCxn id="17" idx="1"/>
          </p:cNvCxnSpPr>
          <p:nvPr/>
        </p:nvCxnSpPr>
        <p:spPr>
          <a:xfrm flipV="1">
            <a:off x="6356844" y="3641720"/>
            <a:ext cx="4243711" cy="14634"/>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0" idx="3"/>
            <a:endCxn id="17" idx="0"/>
          </p:cNvCxnSpPr>
          <p:nvPr/>
        </p:nvCxnSpPr>
        <p:spPr>
          <a:xfrm>
            <a:off x="10802180" y="1973606"/>
            <a:ext cx="586333" cy="1168805"/>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856448" y="2393615"/>
            <a:ext cx="1509901" cy="814266"/>
            <a:chOff x="6856448" y="2393615"/>
            <a:chExt cx="1509901" cy="814266"/>
          </a:xfrm>
        </p:grpSpPr>
        <p:sp>
          <p:nvSpPr>
            <p:cNvPr id="45" name="Flowchart: Direct Access Storage 44"/>
            <p:cNvSpPr/>
            <p:nvPr/>
          </p:nvSpPr>
          <p:spPr bwMode="auto">
            <a:xfrm>
              <a:off x="6983241" y="2812676"/>
              <a:ext cx="1298570" cy="395205"/>
            </a:xfrm>
            <a:prstGeom prst="flowChartMagneticDrum">
              <a:avLst/>
            </a:prstGeom>
            <a:solidFill>
              <a:schemeClr val="bg2">
                <a:lumMod val="60000"/>
                <a:lumOff val="4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6856448" y="2393615"/>
              <a:ext cx="150990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request queue</a:t>
              </a:r>
            </a:p>
          </p:txBody>
        </p:sp>
        <p:grpSp>
          <p:nvGrpSpPr>
            <p:cNvPr id="92" name="Group 91"/>
            <p:cNvGrpSpPr/>
            <p:nvPr/>
          </p:nvGrpSpPr>
          <p:grpSpPr>
            <a:xfrm>
              <a:off x="7304586" y="2858316"/>
              <a:ext cx="421237" cy="274317"/>
              <a:chOff x="2694075" y="5234603"/>
              <a:chExt cx="421237" cy="274317"/>
            </a:xfrm>
          </p:grpSpPr>
          <p:sp>
            <p:nvSpPr>
              <p:cNvPr id="87" name="Rectangle 86"/>
              <p:cNvSpPr/>
              <p:nvPr/>
            </p:nvSpPr>
            <p:spPr bwMode="auto">
              <a:xfrm>
                <a:off x="2694075" y="5234603"/>
                <a:ext cx="421237" cy="274317"/>
              </a:xfrm>
              <a:prstGeom prst="rect">
                <a:avLst/>
              </a:prstGeom>
              <a:solidFill>
                <a:schemeClr val="accent5">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p:cNvCxnSpPr/>
              <p:nvPr/>
            </p:nvCxnSpPr>
            <p:spPr>
              <a:xfrm flipH="1">
                <a:off x="2694075" y="5234603"/>
                <a:ext cx="421237" cy="274317"/>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694075" y="5234603"/>
                <a:ext cx="421237" cy="25837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p:cNvGrpSpPr/>
          <p:nvPr/>
        </p:nvGrpSpPr>
        <p:grpSpPr>
          <a:xfrm>
            <a:off x="6893526" y="4038644"/>
            <a:ext cx="1631729" cy="895734"/>
            <a:chOff x="6893526" y="4038644"/>
            <a:chExt cx="1631729" cy="895734"/>
          </a:xfrm>
        </p:grpSpPr>
        <p:sp>
          <p:nvSpPr>
            <p:cNvPr id="70" name="Flowchart: Direct Access Storage 69"/>
            <p:cNvSpPr/>
            <p:nvPr/>
          </p:nvSpPr>
          <p:spPr bwMode="auto">
            <a:xfrm>
              <a:off x="7011556" y="4038644"/>
              <a:ext cx="1298570" cy="395205"/>
            </a:xfrm>
            <a:prstGeom prst="flowChartMagneticDrum">
              <a:avLst/>
            </a:prstGeom>
            <a:solidFill>
              <a:schemeClr val="bg2">
                <a:lumMod val="60000"/>
                <a:lumOff val="4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p:cNvSpPr txBox="1"/>
            <p:nvPr/>
          </p:nvSpPr>
          <p:spPr>
            <a:xfrm>
              <a:off x="6893526" y="4445013"/>
              <a:ext cx="163172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response queue</a:t>
              </a:r>
            </a:p>
          </p:txBody>
        </p:sp>
        <p:grpSp>
          <p:nvGrpSpPr>
            <p:cNvPr id="97" name="Group 96"/>
            <p:cNvGrpSpPr/>
            <p:nvPr/>
          </p:nvGrpSpPr>
          <p:grpSpPr>
            <a:xfrm>
              <a:off x="7387999" y="4082532"/>
              <a:ext cx="421237" cy="274317"/>
              <a:chOff x="2694075" y="5234603"/>
              <a:chExt cx="421237" cy="274317"/>
            </a:xfrm>
          </p:grpSpPr>
          <p:sp>
            <p:nvSpPr>
              <p:cNvPr id="98" name="Rectangle 97"/>
              <p:cNvSpPr/>
              <p:nvPr/>
            </p:nvSpPr>
            <p:spPr bwMode="auto">
              <a:xfrm>
                <a:off x="2694075" y="5234603"/>
                <a:ext cx="421237" cy="274317"/>
              </a:xfrm>
              <a:prstGeom prst="rect">
                <a:avLst/>
              </a:prstGeom>
              <a:solidFill>
                <a:schemeClr val="accent5">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9" name="Straight Connector 98"/>
              <p:cNvCxnSpPr/>
              <p:nvPr/>
            </p:nvCxnSpPr>
            <p:spPr>
              <a:xfrm flipH="1">
                <a:off x="2694075" y="5234603"/>
                <a:ext cx="421237" cy="274317"/>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694075" y="5234603"/>
                <a:ext cx="421237" cy="25837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p:cNvGrpSpPr/>
          <p:nvPr/>
        </p:nvGrpSpPr>
        <p:grpSpPr>
          <a:xfrm>
            <a:off x="9260389" y="1392543"/>
            <a:ext cx="1556180" cy="1100939"/>
            <a:chOff x="8922338" y="1387363"/>
            <a:chExt cx="1556180" cy="1100939"/>
          </a:xfrm>
        </p:grpSpPr>
        <p:grpSp>
          <p:nvGrpSpPr>
            <p:cNvPr id="39" name="Group 38"/>
            <p:cNvGrpSpPr/>
            <p:nvPr/>
          </p:nvGrpSpPr>
          <p:grpSpPr>
            <a:xfrm>
              <a:off x="8922338" y="1448549"/>
              <a:ext cx="1541791" cy="1039753"/>
              <a:chOff x="5969622" y="1572860"/>
              <a:chExt cx="1541791" cy="1039753"/>
            </a:xfrm>
          </p:grpSpPr>
          <p:sp>
            <p:nvSpPr>
              <p:cNvPr id="40" name="Rectangle 39"/>
              <p:cNvSpPr/>
              <p:nvPr/>
            </p:nvSpPr>
            <p:spPr bwMode="auto">
              <a:xfrm>
                <a:off x="5969622" y="1572860"/>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stretch>
                <a:fillRect/>
              </a:stretch>
            </p:blipFill>
            <p:spPr>
              <a:xfrm>
                <a:off x="5984011" y="1618316"/>
                <a:ext cx="618547" cy="223455"/>
              </a:xfrm>
              <a:prstGeom prst="rect">
                <a:avLst/>
              </a:prstGeom>
            </p:spPr>
          </p:pic>
          <p:sp>
            <p:nvSpPr>
              <p:cNvPr id="42" name="TextBox 41"/>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Worker</a:t>
                </a:r>
              </a:p>
            </p:txBody>
          </p:sp>
          <p:sp>
            <p:nvSpPr>
              <p:cNvPr id="44" name="Flowchart: Process 43"/>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Worker process</a:t>
                </a:r>
              </a:p>
            </p:txBody>
          </p:sp>
        </p:grpSp>
        <p:pic>
          <p:nvPicPr>
            <p:cNvPr id="106" name="Picture 1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912" y="1387363"/>
              <a:ext cx="634606" cy="634606"/>
            </a:xfrm>
            <a:prstGeom prst="rect">
              <a:avLst/>
            </a:prstGeom>
          </p:spPr>
        </p:pic>
      </p:grpSp>
      <p:cxnSp>
        <p:nvCxnSpPr>
          <p:cNvPr id="28" name="Straight Arrow Connector 27"/>
          <p:cNvCxnSpPr>
            <a:stCxn id="40" idx="1"/>
            <a:endCxn id="70" idx="4"/>
          </p:cNvCxnSpPr>
          <p:nvPr/>
        </p:nvCxnSpPr>
        <p:spPr>
          <a:xfrm flipH="1">
            <a:off x="8310126" y="1973606"/>
            <a:ext cx="950263" cy="226264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5" idx="4"/>
            <a:endCxn id="40" idx="1"/>
          </p:cNvCxnSpPr>
          <p:nvPr/>
        </p:nvCxnSpPr>
        <p:spPr>
          <a:xfrm flipV="1">
            <a:off x="8281811" y="1973606"/>
            <a:ext cx="978578" cy="1036673"/>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 idx="3"/>
            <a:endCxn id="45" idx="1"/>
          </p:cNvCxnSpPr>
          <p:nvPr/>
        </p:nvCxnSpPr>
        <p:spPr>
          <a:xfrm flipV="1">
            <a:off x="6356844" y="3010279"/>
            <a:ext cx="626397" cy="646075"/>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70" idx="1"/>
            <a:endCxn id="5" idx="3"/>
          </p:cNvCxnSpPr>
          <p:nvPr/>
        </p:nvCxnSpPr>
        <p:spPr>
          <a:xfrm flipH="1" flipV="1">
            <a:off x="6356844" y="3656354"/>
            <a:ext cx="654712" cy="579893"/>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bwMode="auto">
          <a:xfrm>
            <a:off x="4815053" y="3128698"/>
            <a:ext cx="1528661" cy="1009248"/>
          </a:xfrm>
          <a:prstGeom prst="rect">
            <a:avLst/>
          </a:prstGeom>
          <a:solidFill>
            <a:srgbClr val="FF0000">
              <a:alpha val="2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70582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processing decoupling &amp; scaling </a:t>
            </a:r>
          </a:p>
        </p:txBody>
      </p:sp>
      <p:grpSp>
        <p:nvGrpSpPr>
          <p:cNvPr id="4" name="Group 3"/>
          <p:cNvGrpSpPr/>
          <p:nvPr/>
        </p:nvGrpSpPr>
        <p:grpSpPr>
          <a:xfrm>
            <a:off x="4815053" y="3136477"/>
            <a:ext cx="1541791" cy="1039753"/>
            <a:chOff x="5936247" y="1565661"/>
            <a:chExt cx="1541791" cy="1039753"/>
          </a:xfrm>
        </p:grpSpPr>
        <p:sp>
          <p:nvSpPr>
            <p:cNvPr id="5" name="Rectangle 4"/>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984011" y="1618316"/>
              <a:ext cx="618547" cy="223455"/>
            </a:xfrm>
            <a:prstGeom prst="rect">
              <a:avLst/>
            </a:prstGeom>
          </p:spPr>
        </p:pic>
        <p:sp>
          <p:nvSpPr>
            <p:cNvPr id="7" name="TextBox 6"/>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8" name="Picture 7"/>
            <p:cNvPicPr>
              <a:picLocks noChangeAspect="1"/>
            </p:cNvPicPr>
            <p:nvPr/>
          </p:nvPicPr>
          <p:blipFill>
            <a:blip r:embed="rId4"/>
            <a:stretch>
              <a:fillRect/>
            </a:stretch>
          </p:blipFill>
          <p:spPr>
            <a:xfrm>
              <a:off x="6814725" y="1596166"/>
              <a:ext cx="271402" cy="269628"/>
            </a:xfrm>
            <a:prstGeom prst="rect">
              <a:avLst/>
            </a:prstGeom>
          </p:spPr>
        </p:pic>
        <p:sp>
          <p:nvSpPr>
            <p:cNvPr id="9" name="Flowchart: Process 8"/>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6" name="Group 15"/>
          <p:cNvGrpSpPr/>
          <p:nvPr/>
        </p:nvGrpSpPr>
        <p:grpSpPr>
          <a:xfrm>
            <a:off x="10600555" y="3142411"/>
            <a:ext cx="1575916" cy="998617"/>
            <a:chOff x="8945948" y="1949969"/>
            <a:chExt cx="1575916" cy="998617"/>
          </a:xfrm>
        </p:grpSpPr>
        <p:sp>
          <p:nvSpPr>
            <p:cNvPr id="17" name="Rectangle 16"/>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3"/>
            <a:stretch>
              <a:fillRect/>
            </a:stretch>
          </p:blipFill>
          <p:spPr>
            <a:xfrm>
              <a:off x="8982842" y="2002625"/>
              <a:ext cx="618547" cy="223455"/>
            </a:xfrm>
            <a:prstGeom prst="rect">
              <a:avLst/>
            </a:prstGeom>
          </p:spPr>
        </p:pic>
        <p:sp>
          <p:nvSpPr>
            <p:cNvPr id="19" name="TextBox 18"/>
            <p:cNvSpPr txBox="1"/>
            <p:nvPr/>
          </p:nvSpPr>
          <p:spPr>
            <a:xfrm>
              <a:off x="8982842" y="2677316"/>
              <a:ext cx="1442402"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a:t>
              </a:r>
            </a:p>
          </p:txBody>
        </p:sp>
        <p:sp>
          <p:nvSpPr>
            <p:cNvPr id="20" name="Flowchart: Magnetic Disk 19"/>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1" name="Group 20"/>
          <p:cNvGrpSpPr/>
          <p:nvPr/>
        </p:nvGrpSpPr>
        <p:grpSpPr>
          <a:xfrm>
            <a:off x="1830066" y="3398813"/>
            <a:ext cx="954836" cy="717372"/>
            <a:chOff x="1207714" y="2472755"/>
            <a:chExt cx="954836" cy="717372"/>
          </a:xfrm>
        </p:grpSpPr>
        <p:pic>
          <p:nvPicPr>
            <p:cNvPr id="22" name="Picture 21"/>
            <p:cNvPicPr>
              <a:picLocks noChangeAspect="1"/>
            </p:cNvPicPr>
            <p:nvPr/>
          </p:nvPicPr>
          <p:blipFill>
            <a:blip r:embed="rId5"/>
            <a:stretch>
              <a:fillRect/>
            </a:stretch>
          </p:blipFill>
          <p:spPr>
            <a:xfrm>
              <a:off x="1298541" y="2472755"/>
              <a:ext cx="773183" cy="516741"/>
            </a:xfrm>
            <a:prstGeom prst="rect">
              <a:avLst/>
            </a:prstGeom>
          </p:spPr>
        </p:pic>
        <p:sp>
          <p:nvSpPr>
            <p:cNvPr id="23" name="TextBox 22"/>
            <p:cNvSpPr txBox="1"/>
            <p:nvPr/>
          </p:nvSpPr>
          <p:spPr>
            <a:xfrm>
              <a:off x="1207714" y="3023928"/>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Load Balancer </a:t>
              </a:r>
            </a:p>
          </p:txBody>
        </p:sp>
      </p:grpSp>
      <p:cxnSp>
        <p:nvCxnSpPr>
          <p:cNvPr id="24" name="Elbow Connector 23"/>
          <p:cNvCxnSpPr>
            <a:stCxn id="22" idx="3"/>
            <a:endCxn id="5" idx="1"/>
          </p:cNvCxnSpPr>
          <p:nvPr/>
        </p:nvCxnSpPr>
        <p:spPr>
          <a:xfrm flipV="1">
            <a:off x="2694076" y="3656354"/>
            <a:ext cx="2120977" cy="830"/>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3"/>
            <a:endCxn id="17" idx="1"/>
          </p:cNvCxnSpPr>
          <p:nvPr/>
        </p:nvCxnSpPr>
        <p:spPr>
          <a:xfrm flipV="1">
            <a:off x="6356844" y="3641720"/>
            <a:ext cx="4243711" cy="14634"/>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0" idx="3"/>
            <a:endCxn id="17" idx="0"/>
          </p:cNvCxnSpPr>
          <p:nvPr/>
        </p:nvCxnSpPr>
        <p:spPr>
          <a:xfrm>
            <a:off x="10802180" y="1973606"/>
            <a:ext cx="586333" cy="1168805"/>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856448" y="2393615"/>
            <a:ext cx="1509901" cy="814266"/>
            <a:chOff x="6856448" y="2393615"/>
            <a:chExt cx="1509901" cy="814266"/>
          </a:xfrm>
        </p:grpSpPr>
        <p:sp>
          <p:nvSpPr>
            <p:cNvPr id="45" name="Flowchart: Direct Access Storage 44"/>
            <p:cNvSpPr/>
            <p:nvPr/>
          </p:nvSpPr>
          <p:spPr bwMode="auto">
            <a:xfrm>
              <a:off x="6983241" y="2812676"/>
              <a:ext cx="1298570" cy="395205"/>
            </a:xfrm>
            <a:prstGeom prst="flowChartMagneticDrum">
              <a:avLst/>
            </a:prstGeom>
            <a:solidFill>
              <a:schemeClr val="bg2">
                <a:lumMod val="60000"/>
                <a:lumOff val="4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6856448" y="2393615"/>
              <a:ext cx="150990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request queue</a:t>
              </a:r>
            </a:p>
          </p:txBody>
        </p:sp>
        <p:grpSp>
          <p:nvGrpSpPr>
            <p:cNvPr id="92" name="Group 91"/>
            <p:cNvGrpSpPr/>
            <p:nvPr/>
          </p:nvGrpSpPr>
          <p:grpSpPr>
            <a:xfrm>
              <a:off x="7304586" y="2858316"/>
              <a:ext cx="421237" cy="274317"/>
              <a:chOff x="2694075" y="5234603"/>
              <a:chExt cx="421237" cy="274317"/>
            </a:xfrm>
          </p:grpSpPr>
          <p:sp>
            <p:nvSpPr>
              <p:cNvPr id="87" name="Rectangle 86"/>
              <p:cNvSpPr/>
              <p:nvPr/>
            </p:nvSpPr>
            <p:spPr bwMode="auto">
              <a:xfrm>
                <a:off x="2694075" y="5234603"/>
                <a:ext cx="421237" cy="274317"/>
              </a:xfrm>
              <a:prstGeom prst="rect">
                <a:avLst/>
              </a:prstGeom>
              <a:solidFill>
                <a:schemeClr val="accent5">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Connector 88"/>
              <p:cNvCxnSpPr/>
              <p:nvPr/>
            </p:nvCxnSpPr>
            <p:spPr>
              <a:xfrm flipH="1">
                <a:off x="2694075" y="5234603"/>
                <a:ext cx="421237" cy="274317"/>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694075" y="5234603"/>
                <a:ext cx="421237" cy="25837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p:cNvGrpSpPr/>
          <p:nvPr/>
        </p:nvGrpSpPr>
        <p:grpSpPr>
          <a:xfrm>
            <a:off x="6893526" y="4038644"/>
            <a:ext cx="1631729" cy="895734"/>
            <a:chOff x="6893526" y="4038644"/>
            <a:chExt cx="1631729" cy="895734"/>
          </a:xfrm>
        </p:grpSpPr>
        <p:sp>
          <p:nvSpPr>
            <p:cNvPr id="70" name="Flowchart: Direct Access Storage 69"/>
            <p:cNvSpPr/>
            <p:nvPr/>
          </p:nvSpPr>
          <p:spPr bwMode="auto">
            <a:xfrm>
              <a:off x="7011556" y="4038644"/>
              <a:ext cx="1298570" cy="395205"/>
            </a:xfrm>
            <a:prstGeom prst="flowChartMagneticDrum">
              <a:avLst/>
            </a:prstGeom>
            <a:solidFill>
              <a:schemeClr val="bg2">
                <a:lumMod val="60000"/>
                <a:lumOff val="4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p:cNvSpPr txBox="1"/>
            <p:nvPr/>
          </p:nvSpPr>
          <p:spPr>
            <a:xfrm>
              <a:off x="6893526" y="4445013"/>
              <a:ext cx="163172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response queue</a:t>
              </a:r>
            </a:p>
          </p:txBody>
        </p:sp>
        <p:grpSp>
          <p:nvGrpSpPr>
            <p:cNvPr id="97" name="Group 96"/>
            <p:cNvGrpSpPr/>
            <p:nvPr/>
          </p:nvGrpSpPr>
          <p:grpSpPr>
            <a:xfrm>
              <a:off x="7387999" y="4082532"/>
              <a:ext cx="421237" cy="274317"/>
              <a:chOff x="2694075" y="5234603"/>
              <a:chExt cx="421237" cy="274317"/>
            </a:xfrm>
          </p:grpSpPr>
          <p:sp>
            <p:nvSpPr>
              <p:cNvPr id="98" name="Rectangle 97"/>
              <p:cNvSpPr/>
              <p:nvPr/>
            </p:nvSpPr>
            <p:spPr bwMode="auto">
              <a:xfrm>
                <a:off x="2694075" y="5234603"/>
                <a:ext cx="421237" cy="274317"/>
              </a:xfrm>
              <a:prstGeom prst="rect">
                <a:avLst/>
              </a:prstGeom>
              <a:solidFill>
                <a:schemeClr val="accent5">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9" name="Straight Connector 98"/>
              <p:cNvCxnSpPr/>
              <p:nvPr/>
            </p:nvCxnSpPr>
            <p:spPr>
              <a:xfrm flipH="1">
                <a:off x="2694075" y="5234603"/>
                <a:ext cx="421237" cy="274317"/>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694075" y="5234603"/>
                <a:ext cx="421237" cy="25837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p:cNvGrpSpPr/>
          <p:nvPr/>
        </p:nvGrpSpPr>
        <p:grpSpPr>
          <a:xfrm>
            <a:off x="9260389" y="1392543"/>
            <a:ext cx="1556180" cy="1100939"/>
            <a:chOff x="8922338" y="1387363"/>
            <a:chExt cx="1556180" cy="1100939"/>
          </a:xfrm>
        </p:grpSpPr>
        <p:grpSp>
          <p:nvGrpSpPr>
            <p:cNvPr id="39" name="Group 38"/>
            <p:cNvGrpSpPr/>
            <p:nvPr/>
          </p:nvGrpSpPr>
          <p:grpSpPr>
            <a:xfrm>
              <a:off x="8922338" y="1448549"/>
              <a:ext cx="1541791" cy="1039753"/>
              <a:chOff x="5969622" y="1572860"/>
              <a:chExt cx="1541791" cy="1039753"/>
            </a:xfrm>
          </p:grpSpPr>
          <p:sp>
            <p:nvSpPr>
              <p:cNvPr id="40" name="Rectangle 39"/>
              <p:cNvSpPr/>
              <p:nvPr/>
            </p:nvSpPr>
            <p:spPr bwMode="auto">
              <a:xfrm>
                <a:off x="5969622" y="1572860"/>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stretch>
                <a:fillRect/>
              </a:stretch>
            </p:blipFill>
            <p:spPr>
              <a:xfrm>
                <a:off x="5984011" y="1618316"/>
                <a:ext cx="618547" cy="223455"/>
              </a:xfrm>
              <a:prstGeom prst="rect">
                <a:avLst/>
              </a:prstGeom>
            </p:spPr>
          </p:pic>
          <p:sp>
            <p:nvSpPr>
              <p:cNvPr id="42" name="TextBox 41"/>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Worker</a:t>
                </a:r>
              </a:p>
            </p:txBody>
          </p:sp>
          <p:sp>
            <p:nvSpPr>
              <p:cNvPr id="44" name="Flowchart: Process 43"/>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Worker process</a:t>
                </a:r>
              </a:p>
            </p:txBody>
          </p:sp>
        </p:grpSp>
        <p:pic>
          <p:nvPicPr>
            <p:cNvPr id="106" name="Picture 1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912" y="1387363"/>
              <a:ext cx="634606" cy="634606"/>
            </a:xfrm>
            <a:prstGeom prst="rect">
              <a:avLst/>
            </a:prstGeom>
          </p:spPr>
        </p:pic>
      </p:grpSp>
      <p:grpSp>
        <p:nvGrpSpPr>
          <p:cNvPr id="58" name="Group 57"/>
          <p:cNvGrpSpPr/>
          <p:nvPr/>
        </p:nvGrpSpPr>
        <p:grpSpPr>
          <a:xfrm>
            <a:off x="4822584" y="4696107"/>
            <a:ext cx="1541791" cy="1039753"/>
            <a:chOff x="5936247" y="1565661"/>
            <a:chExt cx="1541791" cy="1039753"/>
          </a:xfrm>
        </p:grpSpPr>
        <p:sp>
          <p:nvSpPr>
            <p:cNvPr id="59" name="Rectangle 58"/>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3"/>
            <a:stretch>
              <a:fillRect/>
            </a:stretch>
          </p:blipFill>
          <p:spPr>
            <a:xfrm>
              <a:off x="5984011" y="1618316"/>
              <a:ext cx="618547" cy="223455"/>
            </a:xfrm>
            <a:prstGeom prst="rect">
              <a:avLst/>
            </a:prstGeom>
          </p:spPr>
        </p:pic>
        <p:sp>
          <p:nvSpPr>
            <p:cNvPr id="62" name="TextBox 61"/>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63" name="Picture 62"/>
            <p:cNvPicPr>
              <a:picLocks noChangeAspect="1"/>
            </p:cNvPicPr>
            <p:nvPr/>
          </p:nvPicPr>
          <p:blipFill>
            <a:blip r:embed="rId4"/>
            <a:stretch>
              <a:fillRect/>
            </a:stretch>
          </p:blipFill>
          <p:spPr>
            <a:xfrm>
              <a:off x="6814725" y="1596166"/>
              <a:ext cx="271402" cy="269628"/>
            </a:xfrm>
            <a:prstGeom prst="rect">
              <a:avLst/>
            </a:prstGeom>
          </p:spPr>
        </p:pic>
        <p:sp>
          <p:nvSpPr>
            <p:cNvPr id="64" name="Flowchart: Process 63"/>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65" name="Group 64"/>
          <p:cNvGrpSpPr/>
          <p:nvPr/>
        </p:nvGrpSpPr>
        <p:grpSpPr>
          <a:xfrm>
            <a:off x="4820665" y="1779682"/>
            <a:ext cx="1541791" cy="1039753"/>
            <a:chOff x="5936247" y="1565661"/>
            <a:chExt cx="1541791" cy="1039753"/>
          </a:xfrm>
        </p:grpSpPr>
        <p:sp>
          <p:nvSpPr>
            <p:cNvPr id="67" name="Rectangle 66"/>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8" name="Picture 67"/>
            <p:cNvPicPr>
              <a:picLocks noChangeAspect="1"/>
            </p:cNvPicPr>
            <p:nvPr/>
          </p:nvPicPr>
          <p:blipFill>
            <a:blip r:embed="rId3"/>
            <a:stretch>
              <a:fillRect/>
            </a:stretch>
          </p:blipFill>
          <p:spPr>
            <a:xfrm>
              <a:off x="5984011" y="1618316"/>
              <a:ext cx="618547" cy="223455"/>
            </a:xfrm>
            <a:prstGeom prst="rect">
              <a:avLst/>
            </a:prstGeom>
          </p:spPr>
        </p:pic>
        <p:sp>
          <p:nvSpPr>
            <p:cNvPr id="69" name="TextBox 68"/>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71" name="Picture 70"/>
            <p:cNvPicPr>
              <a:picLocks noChangeAspect="1"/>
            </p:cNvPicPr>
            <p:nvPr/>
          </p:nvPicPr>
          <p:blipFill>
            <a:blip r:embed="rId4"/>
            <a:stretch>
              <a:fillRect/>
            </a:stretch>
          </p:blipFill>
          <p:spPr>
            <a:xfrm>
              <a:off x="6814725" y="1596166"/>
              <a:ext cx="271402" cy="269628"/>
            </a:xfrm>
            <a:prstGeom prst="rect">
              <a:avLst/>
            </a:prstGeom>
          </p:spPr>
        </p:pic>
        <p:sp>
          <p:nvSpPr>
            <p:cNvPr id="75" name="Flowchart: Process 74"/>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77" name="Group 76"/>
          <p:cNvGrpSpPr/>
          <p:nvPr/>
        </p:nvGrpSpPr>
        <p:grpSpPr>
          <a:xfrm>
            <a:off x="9403873" y="4574867"/>
            <a:ext cx="1556180" cy="1100939"/>
            <a:chOff x="8922338" y="1387363"/>
            <a:chExt cx="1556180" cy="1100939"/>
          </a:xfrm>
        </p:grpSpPr>
        <p:grpSp>
          <p:nvGrpSpPr>
            <p:cNvPr id="78" name="Group 77"/>
            <p:cNvGrpSpPr/>
            <p:nvPr/>
          </p:nvGrpSpPr>
          <p:grpSpPr>
            <a:xfrm>
              <a:off x="8922338" y="1448549"/>
              <a:ext cx="1541791" cy="1039753"/>
              <a:chOff x="5969622" y="1572860"/>
              <a:chExt cx="1541791" cy="1039753"/>
            </a:xfrm>
          </p:grpSpPr>
          <p:sp>
            <p:nvSpPr>
              <p:cNvPr id="81" name="Rectangle 80"/>
              <p:cNvSpPr/>
              <p:nvPr/>
            </p:nvSpPr>
            <p:spPr bwMode="auto">
              <a:xfrm>
                <a:off x="5969622" y="1572860"/>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a:stretch>
                <a:fillRect/>
              </a:stretch>
            </p:blipFill>
            <p:spPr>
              <a:xfrm>
                <a:off x="5984011" y="1618316"/>
                <a:ext cx="618547" cy="223455"/>
              </a:xfrm>
              <a:prstGeom prst="rect">
                <a:avLst/>
              </a:prstGeom>
            </p:spPr>
          </p:pic>
          <p:sp>
            <p:nvSpPr>
              <p:cNvPr id="83" name="TextBox 82"/>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Worker</a:t>
                </a:r>
              </a:p>
            </p:txBody>
          </p:sp>
          <p:sp>
            <p:nvSpPr>
              <p:cNvPr id="84" name="Flowchart: Process 83"/>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Worker process</a:t>
                </a:r>
              </a:p>
            </p:txBody>
          </p:sp>
        </p:grpSp>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912" y="1387363"/>
              <a:ext cx="634606" cy="634606"/>
            </a:xfrm>
            <a:prstGeom prst="rect">
              <a:avLst/>
            </a:prstGeom>
          </p:spPr>
        </p:pic>
      </p:grpSp>
      <p:cxnSp>
        <p:nvCxnSpPr>
          <p:cNvPr id="28" name="Straight Arrow Connector 27"/>
          <p:cNvCxnSpPr>
            <a:stCxn id="81" idx="1"/>
            <a:endCxn id="70" idx="4"/>
          </p:cNvCxnSpPr>
          <p:nvPr/>
        </p:nvCxnSpPr>
        <p:spPr>
          <a:xfrm flipH="1" flipV="1">
            <a:off x="8310126" y="4236247"/>
            <a:ext cx="1093747" cy="919683"/>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9" idx="3"/>
            <a:endCxn id="45" idx="1"/>
          </p:cNvCxnSpPr>
          <p:nvPr/>
        </p:nvCxnSpPr>
        <p:spPr>
          <a:xfrm flipV="1">
            <a:off x="6364375" y="3010279"/>
            <a:ext cx="618866" cy="2205705"/>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7" idx="3"/>
            <a:endCxn id="45" idx="1"/>
          </p:cNvCxnSpPr>
          <p:nvPr/>
        </p:nvCxnSpPr>
        <p:spPr>
          <a:xfrm>
            <a:off x="6362456" y="2299559"/>
            <a:ext cx="620785" cy="71072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5" idx="4"/>
            <a:endCxn id="40" idx="1"/>
          </p:cNvCxnSpPr>
          <p:nvPr/>
        </p:nvCxnSpPr>
        <p:spPr>
          <a:xfrm flipV="1">
            <a:off x="8281811" y="1973606"/>
            <a:ext cx="978578" cy="1036673"/>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40" idx="1"/>
            <a:endCxn id="70" idx="4"/>
          </p:cNvCxnSpPr>
          <p:nvPr/>
        </p:nvCxnSpPr>
        <p:spPr>
          <a:xfrm flipH="1">
            <a:off x="8310126" y="1973606"/>
            <a:ext cx="950263" cy="226264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5" idx="4"/>
            <a:endCxn id="81" idx="1"/>
          </p:cNvCxnSpPr>
          <p:nvPr/>
        </p:nvCxnSpPr>
        <p:spPr>
          <a:xfrm>
            <a:off x="8281811" y="3010279"/>
            <a:ext cx="1122062" cy="2145651"/>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 idx="3"/>
            <a:endCxn id="45" idx="1"/>
          </p:cNvCxnSpPr>
          <p:nvPr/>
        </p:nvCxnSpPr>
        <p:spPr>
          <a:xfrm flipV="1">
            <a:off x="6356844" y="3010279"/>
            <a:ext cx="626397" cy="646075"/>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70" idx="1"/>
            <a:endCxn id="59" idx="3"/>
          </p:cNvCxnSpPr>
          <p:nvPr/>
        </p:nvCxnSpPr>
        <p:spPr>
          <a:xfrm flipH="1">
            <a:off x="6364375" y="4236247"/>
            <a:ext cx="647181" cy="979737"/>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70" idx="1"/>
            <a:endCxn id="67" idx="3"/>
          </p:cNvCxnSpPr>
          <p:nvPr/>
        </p:nvCxnSpPr>
        <p:spPr>
          <a:xfrm flipH="1" flipV="1">
            <a:off x="6362456" y="2299559"/>
            <a:ext cx="649100" cy="1936688"/>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70" idx="1"/>
            <a:endCxn id="5" idx="3"/>
          </p:cNvCxnSpPr>
          <p:nvPr/>
        </p:nvCxnSpPr>
        <p:spPr>
          <a:xfrm flipH="1" flipV="1">
            <a:off x="6356844" y="3656354"/>
            <a:ext cx="654712" cy="579893"/>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81" idx="3"/>
            <a:endCxn id="17" idx="2"/>
          </p:cNvCxnSpPr>
          <p:nvPr/>
        </p:nvCxnSpPr>
        <p:spPr>
          <a:xfrm flipV="1">
            <a:off x="10945664" y="4141028"/>
            <a:ext cx="442849" cy="1014902"/>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8200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Enablers</a:t>
            </a:r>
          </a:p>
        </p:txBody>
      </p:sp>
      <p:sp>
        <p:nvSpPr>
          <p:cNvPr id="3" name="Text Placeholder 2"/>
          <p:cNvSpPr>
            <a:spLocks noGrp="1"/>
          </p:cNvSpPr>
          <p:nvPr>
            <p:ph type="body" sz="quarter" idx="10"/>
          </p:nvPr>
        </p:nvSpPr>
        <p:spPr>
          <a:xfrm>
            <a:off x="274638" y="1212850"/>
            <a:ext cx="11887200" cy="4878259"/>
          </a:xfrm>
        </p:spPr>
        <p:txBody>
          <a:bodyPr/>
          <a:lstStyle/>
          <a:p>
            <a:pPr marL="571500" lvl="0" indent="-571500" defTabSz="1208380">
              <a:spcBef>
                <a:spcPts val="600"/>
              </a:spcBef>
              <a:spcAft>
                <a:spcPts val="600"/>
              </a:spcAft>
              <a:buSzTx/>
              <a:buFont typeface="Wingdings" panose="05000000000000000000" pitchFamily="2" charset="2"/>
              <a:buChar char="Ø"/>
            </a:pPr>
            <a:r>
              <a:rPr lang="en-US" dirty="0">
                <a:solidFill>
                  <a:srgbClr val="505050"/>
                </a:solidFill>
                <a:cs typeface="Segoe UI" panose="020B0502040204020203" pitchFamily="34" charset="0"/>
              </a:rPr>
              <a:t>Increasing Compute On-Demand (</a:t>
            </a:r>
            <a:r>
              <a:rPr lang="en-US" dirty="0" err="1">
                <a:solidFill>
                  <a:srgbClr val="505050"/>
                </a:solidFill>
                <a:cs typeface="Segoe UI" panose="020B0502040204020203" pitchFamily="34" charset="0"/>
              </a:rPr>
              <a:t>AutoScale</a:t>
            </a:r>
            <a:r>
              <a:rPr lang="en-US" dirty="0">
                <a:solidFill>
                  <a:srgbClr val="505050"/>
                </a:solidFill>
                <a:cs typeface="Segoe UI" panose="020B0502040204020203" pitchFamily="34" charset="0"/>
              </a:rPr>
              <a:t>)</a:t>
            </a:r>
          </a:p>
          <a:p>
            <a:pPr marL="571500" lvl="0" indent="-571500" defTabSz="1208380">
              <a:spcBef>
                <a:spcPts val="600"/>
              </a:spcBef>
              <a:spcAft>
                <a:spcPts val="600"/>
              </a:spcAft>
              <a:buSzTx/>
              <a:buFont typeface="Wingdings" panose="05000000000000000000" pitchFamily="2" charset="2"/>
              <a:buChar char="Ø"/>
            </a:pPr>
            <a:r>
              <a:rPr lang="en-US" dirty="0" err="1">
                <a:solidFill>
                  <a:srgbClr val="505050"/>
                </a:solidFill>
                <a:cs typeface="Segoe UI" panose="020B0502040204020203" pitchFamily="34" charset="0"/>
              </a:rPr>
              <a:t>Microservices</a:t>
            </a:r>
            <a:r>
              <a:rPr lang="en-US" dirty="0">
                <a:solidFill>
                  <a:srgbClr val="505050"/>
                </a:solidFill>
                <a:cs typeface="Segoe UI" panose="020B0502040204020203" pitchFamily="34" charset="0"/>
              </a:rPr>
              <a:t> approach</a:t>
            </a:r>
          </a:p>
          <a:p>
            <a:pPr marL="571500" lvl="0" indent="-571500" defTabSz="1208380">
              <a:spcBef>
                <a:spcPts val="600"/>
              </a:spcBef>
              <a:spcAft>
                <a:spcPts val="600"/>
              </a:spcAft>
              <a:buSzTx/>
              <a:buFont typeface="Wingdings" panose="05000000000000000000" pitchFamily="2" charset="2"/>
              <a:buChar char="Ø"/>
            </a:pPr>
            <a:r>
              <a:rPr lang="en-US" dirty="0">
                <a:solidFill>
                  <a:srgbClr val="505050"/>
                </a:solidFill>
                <a:cs typeface="Segoe UI" panose="020B0502040204020203" pitchFamily="34" charset="0"/>
              </a:rPr>
              <a:t>Caching Data (</a:t>
            </a:r>
            <a:r>
              <a:rPr lang="en-US" dirty="0" err="1">
                <a:solidFill>
                  <a:srgbClr val="505050"/>
                </a:solidFill>
                <a:cs typeface="Segoe UI" panose="020B0502040204020203" pitchFamily="34" charset="0"/>
              </a:rPr>
              <a:t>Redis</a:t>
            </a:r>
            <a:r>
              <a:rPr lang="en-US" dirty="0">
                <a:solidFill>
                  <a:srgbClr val="505050"/>
                </a:solidFill>
                <a:cs typeface="Segoe UI" panose="020B0502040204020203" pitchFamily="34" charset="0"/>
              </a:rPr>
              <a:t> Cache)</a:t>
            </a:r>
          </a:p>
          <a:p>
            <a:pPr marL="571500" lvl="0" indent="-571500" defTabSz="1208380">
              <a:spcBef>
                <a:spcPts val="600"/>
              </a:spcBef>
              <a:spcAft>
                <a:spcPts val="600"/>
              </a:spcAft>
              <a:buSzTx/>
              <a:buFont typeface="Wingdings" panose="05000000000000000000" pitchFamily="2" charset="2"/>
              <a:buChar char="Ø"/>
            </a:pPr>
            <a:r>
              <a:rPr lang="en-US" dirty="0">
                <a:solidFill>
                  <a:srgbClr val="505050"/>
                </a:solidFill>
                <a:cs typeface="Segoe UI" panose="020B0502040204020203" pitchFamily="34" charset="0"/>
              </a:rPr>
              <a:t>Routing Users to Closest Datacenter (Traffic Manager)</a:t>
            </a:r>
          </a:p>
          <a:p>
            <a:pPr marL="571500" lvl="0" indent="-571500" defTabSz="1208380">
              <a:spcBef>
                <a:spcPts val="600"/>
              </a:spcBef>
              <a:spcAft>
                <a:spcPts val="600"/>
              </a:spcAft>
              <a:buSzTx/>
              <a:buFont typeface="Wingdings" panose="05000000000000000000" pitchFamily="2" charset="2"/>
              <a:buChar char="Ø"/>
            </a:pPr>
            <a:r>
              <a:rPr lang="en-US" dirty="0">
                <a:solidFill>
                  <a:srgbClr val="505050"/>
                </a:solidFill>
                <a:cs typeface="Segoe UI" panose="020B0502040204020203" pitchFamily="34" charset="0"/>
              </a:rPr>
              <a:t>Leveraging Asynchronous APIs</a:t>
            </a:r>
          </a:p>
          <a:p>
            <a:endParaRPr lang="en-US" dirty="0"/>
          </a:p>
        </p:txBody>
      </p:sp>
    </p:spTree>
    <p:extLst>
      <p:ext uri="{BB962C8B-B14F-4D97-AF65-F5344CB8AC3E}">
        <p14:creationId xmlns:p14="http://schemas.microsoft.com/office/powerpoint/2010/main" val="6751734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Scaling Compute</a:t>
            </a:r>
          </a:p>
        </p:txBody>
      </p:sp>
    </p:spTree>
    <p:extLst>
      <p:ext uri="{BB962C8B-B14F-4D97-AF65-F5344CB8AC3E}">
        <p14:creationId xmlns:p14="http://schemas.microsoft.com/office/powerpoint/2010/main" val="16751009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Scaling Options (Azure App Service)</a:t>
            </a:r>
          </a:p>
        </p:txBody>
      </p:sp>
      <p:sp>
        <p:nvSpPr>
          <p:cNvPr id="5" name="hyperV2"/>
          <p:cNvSpPr>
            <a:spLocks noChangeAspect="1" noEditPoints="1"/>
          </p:cNvSpPr>
          <p:nvPr/>
        </p:nvSpPr>
        <p:spPr bwMode="auto">
          <a:xfrm>
            <a:off x="2834994" y="4503091"/>
            <a:ext cx="1292768" cy="2155196"/>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6" name="hyperV2"/>
          <p:cNvSpPr>
            <a:spLocks noChangeAspect="1" noEditPoints="1"/>
          </p:cNvSpPr>
          <p:nvPr/>
        </p:nvSpPr>
        <p:spPr bwMode="auto">
          <a:xfrm>
            <a:off x="3228507" y="5417481"/>
            <a:ext cx="779288" cy="1299164"/>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7" name="hyperV2"/>
          <p:cNvSpPr>
            <a:spLocks noChangeAspect="1" noEditPoints="1"/>
          </p:cNvSpPr>
          <p:nvPr/>
        </p:nvSpPr>
        <p:spPr bwMode="auto">
          <a:xfrm>
            <a:off x="2652116" y="3831681"/>
            <a:ext cx="1828800" cy="3048824"/>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8" name="hyperV2"/>
          <p:cNvSpPr>
            <a:spLocks noChangeAspect="1" noEditPoints="1"/>
          </p:cNvSpPr>
          <p:nvPr/>
        </p:nvSpPr>
        <p:spPr bwMode="auto">
          <a:xfrm>
            <a:off x="6270553" y="4278495"/>
            <a:ext cx="1292768" cy="2155196"/>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9" name="hyperV2"/>
          <p:cNvSpPr>
            <a:spLocks noChangeAspect="1" noEditPoints="1"/>
          </p:cNvSpPr>
          <p:nvPr/>
        </p:nvSpPr>
        <p:spPr bwMode="auto">
          <a:xfrm>
            <a:off x="7654565" y="4157344"/>
            <a:ext cx="1292768" cy="2155196"/>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10" name="hyperV2"/>
          <p:cNvSpPr>
            <a:spLocks noChangeAspect="1" noEditPoints="1"/>
          </p:cNvSpPr>
          <p:nvPr/>
        </p:nvSpPr>
        <p:spPr bwMode="auto">
          <a:xfrm>
            <a:off x="9038577" y="4157344"/>
            <a:ext cx="1292768" cy="2155196"/>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11" name="hyperV2"/>
          <p:cNvSpPr>
            <a:spLocks noChangeAspect="1" noEditPoints="1"/>
          </p:cNvSpPr>
          <p:nvPr/>
        </p:nvSpPr>
        <p:spPr bwMode="auto">
          <a:xfrm>
            <a:off x="10422589" y="4095062"/>
            <a:ext cx="1292768" cy="2155196"/>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ndParaRPr>
          </a:p>
        </p:txBody>
      </p:sp>
      <p:sp>
        <p:nvSpPr>
          <p:cNvPr id="12" name="TextBox 11"/>
          <p:cNvSpPr txBox="1"/>
          <p:nvPr/>
        </p:nvSpPr>
        <p:spPr>
          <a:xfrm>
            <a:off x="851288" y="4788214"/>
            <a:ext cx="2285975" cy="1292662"/>
          </a:xfrm>
          <a:prstGeom prst="rect">
            <a:avLst/>
          </a:prstGeom>
          <a:noFill/>
        </p:spPr>
        <p:txBody>
          <a:bodyPr wrap="square" rtlCol="0">
            <a:spAutoFit/>
          </a:bodyPr>
          <a:lstStyle/>
          <a:p>
            <a:r>
              <a:rPr lang="en-US" dirty="0">
                <a:solidFill>
                  <a:srgbClr val="505050"/>
                </a:solidFill>
                <a:latin typeface="Segoe UI Light" panose="020B0502040204020203" pitchFamily="34" charset="0"/>
                <a:cs typeface="Segoe UI Light" panose="020B0502040204020203" pitchFamily="34" charset="0"/>
              </a:rPr>
              <a:t>SMALL</a:t>
            </a:r>
          </a:p>
          <a:p>
            <a:r>
              <a:rPr lang="en-US" sz="1800" dirty="0">
                <a:solidFill>
                  <a:srgbClr val="505050"/>
                </a:solidFill>
                <a:latin typeface="Segoe UI Light" panose="020B0502040204020203" pitchFamily="34" charset="0"/>
                <a:cs typeface="Segoe UI Light" panose="020B0502040204020203" pitchFamily="34" charset="0"/>
              </a:rPr>
              <a:t>1 CORE</a:t>
            </a:r>
          </a:p>
          <a:p>
            <a:r>
              <a:rPr lang="en-US" sz="1800" dirty="0">
                <a:solidFill>
                  <a:srgbClr val="505050"/>
                </a:solidFill>
                <a:latin typeface="Segoe UI Light" panose="020B0502040204020203" pitchFamily="34" charset="0"/>
                <a:cs typeface="Segoe UI Light" panose="020B0502040204020203" pitchFamily="34" charset="0"/>
              </a:rPr>
              <a:t>1.75 GB MEMORY</a:t>
            </a:r>
          </a:p>
          <a:p>
            <a:r>
              <a:rPr lang="en-US" sz="1800" dirty="0">
                <a:solidFill>
                  <a:srgbClr val="505050"/>
                </a:solidFill>
                <a:latin typeface="Segoe UI Light" panose="020B0502040204020203" pitchFamily="34" charset="0"/>
                <a:cs typeface="Segoe UI Light" panose="020B0502040204020203" pitchFamily="34" charset="0"/>
              </a:rPr>
              <a:t>1 GB STORAGE</a:t>
            </a:r>
          </a:p>
        </p:txBody>
      </p:sp>
      <p:sp>
        <p:nvSpPr>
          <p:cNvPr id="13" name="TextBox 12"/>
          <p:cNvSpPr txBox="1"/>
          <p:nvPr/>
        </p:nvSpPr>
        <p:spPr>
          <a:xfrm>
            <a:off x="848128" y="4788214"/>
            <a:ext cx="2285975" cy="1292662"/>
          </a:xfrm>
          <a:prstGeom prst="rect">
            <a:avLst/>
          </a:prstGeom>
          <a:noFill/>
        </p:spPr>
        <p:txBody>
          <a:bodyPr wrap="square" rtlCol="0">
            <a:spAutoFit/>
          </a:bodyPr>
          <a:lstStyle/>
          <a:p>
            <a:r>
              <a:rPr lang="en-US" dirty="0">
                <a:solidFill>
                  <a:srgbClr val="505050"/>
                </a:solidFill>
                <a:latin typeface="Segoe UI Light" panose="020B0502040204020203" pitchFamily="34" charset="0"/>
                <a:cs typeface="Segoe UI Light" panose="020B0502040204020203" pitchFamily="34" charset="0"/>
              </a:rPr>
              <a:t>MEDIUM</a:t>
            </a:r>
          </a:p>
          <a:p>
            <a:r>
              <a:rPr lang="en-US" sz="1800" dirty="0">
                <a:solidFill>
                  <a:srgbClr val="505050"/>
                </a:solidFill>
                <a:latin typeface="Segoe UI Light" panose="020B0502040204020203" pitchFamily="34" charset="0"/>
                <a:cs typeface="Segoe UI Light" panose="020B0502040204020203" pitchFamily="34" charset="0"/>
              </a:rPr>
              <a:t>2 CORES</a:t>
            </a:r>
          </a:p>
          <a:p>
            <a:r>
              <a:rPr lang="en-US" sz="1800" dirty="0">
                <a:solidFill>
                  <a:srgbClr val="505050"/>
                </a:solidFill>
                <a:latin typeface="Segoe UI Light" panose="020B0502040204020203" pitchFamily="34" charset="0"/>
                <a:cs typeface="Segoe UI Light" panose="020B0502040204020203" pitchFamily="34" charset="0"/>
              </a:rPr>
              <a:t>3.5 GB MEMORY</a:t>
            </a:r>
          </a:p>
          <a:p>
            <a:r>
              <a:rPr lang="en-US" sz="1800" dirty="0">
                <a:solidFill>
                  <a:srgbClr val="505050"/>
                </a:solidFill>
                <a:latin typeface="Segoe UI Light" panose="020B0502040204020203" pitchFamily="34" charset="0"/>
                <a:cs typeface="Segoe UI Light" panose="020B0502040204020203" pitchFamily="34" charset="0"/>
              </a:rPr>
              <a:t>10 GB STORAGE</a:t>
            </a:r>
          </a:p>
        </p:txBody>
      </p:sp>
      <p:sp>
        <p:nvSpPr>
          <p:cNvPr id="14" name="TextBox 13"/>
          <p:cNvSpPr txBox="1"/>
          <p:nvPr/>
        </p:nvSpPr>
        <p:spPr>
          <a:xfrm>
            <a:off x="833420" y="4788214"/>
            <a:ext cx="2285975" cy="1292662"/>
          </a:xfrm>
          <a:prstGeom prst="rect">
            <a:avLst/>
          </a:prstGeom>
          <a:noFill/>
        </p:spPr>
        <p:txBody>
          <a:bodyPr wrap="square" rtlCol="0">
            <a:spAutoFit/>
          </a:bodyPr>
          <a:lstStyle/>
          <a:p>
            <a:r>
              <a:rPr lang="en-US" dirty="0">
                <a:solidFill>
                  <a:srgbClr val="505050"/>
                </a:solidFill>
                <a:latin typeface="Segoe UI Light" panose="020B0502040204020203" pitchFamily="34" charset="0"/>
                <a:cs typeface="Segoe UI Light" panose="020B0502040204020203" pitchFamily="34" charset="0"/>
              </a:rPr>
              <a:t>LARGE</a:t>
            </a:r>
          </a:p>
          <a:p>
            <a:r>
              <a:rPr lang="en-US" sz="1800" dirty="0">
                <a:solidFill>
                  <a:srgbClr val="505050"/>
                </a:solidFill>
                <a:latin typeface="Segoe UI Light" panose="020B0502040204020203" pitchFamily="34" charset="0"/>
                <a:cs typeface="Segoe UI Light" panose="020B0502040204020203" pitchFamily="34" charset="0"/>
              </a:rPr>
              <a:t>4 CORES</a:t>
            </a:r>
          </a:p>
          <a:p>
            <a:r>
              <a:rPr lang="en-US" sz="1800" dirty="0">
                <a:solidFill>
                  <a:srgbClr val="505050"/>
                </a:solidFill>
                <a:latin typeface="Segoe UI Light" panose="020B0502040204020203" pitchFamily="34" charset="0"/>
                <a:cs typeface="Segoe UI Light" panose="020B0502040204020203" pitchFamily="34" charset="0"/>
              </a:rPr>
              <a:t>7 GB MEMORY</a:t>
            </a:r>
          </a:p>
          <a:p>
            <a:r>
              <a:rPr lang="en-US" sz="1800" dirty="0">
                <a:solidFill>
                  <a:srgbClr val="505050"/>
                </a:solidFill>
                <a:latin typeface="Segoe UI Light" panose="020B0502040204020203" pitchFamily="34" charset="0"/>
                <a:cs typeface="Segoe UI Light" panose="020B0502040204020203" pitchFamily="34" charset="0"/>
              </a:rPr>
              <a:t>50 GB STORAGE</a:t>
            </a:r>
          </a:p>
        </p:txBody>
      </p:sp>
      <p:sp>
        <p:nvSpPr>
          <p:cNvPr id="15" name="Content Placeholder 3"/>
          <p:cNvSpPr txBox="1">
            <a:spLocks/>
          </p:cNvSpPr>
          <p:nvPr/>
        </p:nvSpPr>
        <p:spPr>
          <a:xfrm>
            <a:off x="274640" y="1398836"/>
            <a:ext cx="5995914" cy="2526843"/>
          </a:xfrm>
          <a:prstGeom prst="rect">
            <a:avLst/>
          </a:prstGeom>
        </p:spPr>
        <p:txBody>
          <a:bodyPr vert="horz" lIns="120838" tIns="60419" rIns="120838" bIns="60419" rtlCol="0">
            <a:normAutofit/>
          </a:bodyPr>
          <a:lstStyle>
            <a:lvl1pPr marL="346727" indent="-346727" algn="l" defTabSz="1208380" rtl="0" eaLnBrk="1" latinLnBrk="0" hangingPunct="1">
              <a:lnSpc>
                <a:spcPct val="90000"/>
              </a:lnSpc>
              <a:spcBef>
                <a:spcPts val="600"/>
              </a:spcBef>
              <a:spcAft>
                <a:spcPts val="600"/>
              </a:spcAft>
              <a:buFontTx/>
              <a:buNone/>
              <a:defRPr sz="2856"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686709" indent="-331887" algn="l" defTabSz="1208380" rtl="0" eaLnBrk="1" latinLnBrk="0" hangingPunct="1">
              <a:lnSpc>
                <a:spcPct val="90000"/>
              </a:lnSpc>
              <a:spcBef>
                <a:spcPts val="600"/>
              </a:spcBef>
              <a:spcAft>
                <a:spcPts val="600"/>
              </a:spcAft>
              <a:buFontTx/>
              <a:buNone/>
              <a:defRPr sz="244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972725" indent="-294111" algn="l" defTabSz="1208380" rtl="0" eaLnBrk="1" latinLnBrk="0" hangingPunct="1">
              <a:lnSpc>
                <a:spcPct val="90000"/>
              </a:lnSpc>
              <a:spcBef>
                <a:spcPts val="600"/>
              </a:spcBef>
              <a:spcAft>
                <a:spcPts val="600"/>
              </a:spcAft>
              <a:buFontTx/>
              <a:buNone/>
              <a:defRPr sz="204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251995" indent="-279270" algn="l" defTabSz="1208380" rtl="0" eaLnBrk="1" latinLnBrk="0" hangingPunct="1">
              <a:lnSpc>
                <a:spcPct val="90000"/>
              </a:lnSpc>
              <a:spcBef>
                <a:spcPts val="600"/>
              </a:spcBef>
              <a:spcAft>
                <a:spcPts val="600"/>
              </a:spcAft>
              <a:buFontTx/>
              <a:buNone/>
              <a:defRPr sz="193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1546106" indent="-286016" algn="l" defTabSz="1208380" rtl="0" eaLnBrk="1" latinLnBrk="0" hangingPunct="1">
              <a:lnSpc>
                <a:spcPct val="90000"/>
              </a:lnSpc>
              <a:spcBef>
                <a:spcPts val="600"/>
              </a:spcBef>
              <a:spcAft>
                <a:spcPts val="600"/>
              </a:spcAft>
              <a:buFontTx/>
              <a:buNone/>
              <a:defRPr sz="193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9pPr>
          </a:lstStyle>
          <a:p>
            <a:pPr marL="0" marR="0" lvl="0" indent="0" algn="l" defTabSz="1208380" rtl="0" eaLnBrk="1" fontAlgn="auto" latinLnBrk="0" hangingPunct="1">
              <a:lnSpc>
                <a:spcPct val="90000"/>
              </a:lnSpc>
              <a:spcBef>
                <a:spcPts val="600"/>
              </a:spcBef>
              <a:spcAft>
                <a:spcPts val="600"/>
              </a:spcAft>
              <a:buClrTx/>
              <a:buSzTx/>
              <a:buFontTx/>
              <a:buNone/>
              <a:tabLst/>
              <a:defRPr/>
            </a:pPr>
            <a:r>
              <a:rPr kumimoji="0" lang="en-US" sz="2856" b="0" i="0" u="none" strike="noStrike" kern="1200" cap="none" spc="0" normalizeH="0" baseline="0" noProof="0" dirty="0">
                <a:ln>
                  <a:noFill/>
                </a:ln>
                <a:solidFill>
                  <a:srgbClr val="00BCF2"/>
                </a:solidFill>
                <a:effectLst/>
                <a:uLnTx/>
                <a:uFillTx/>
                <a:latin typeface="Segoe UI Light" panose="020B0502040204020203" pitchFamily="34" charset="0"/>
                <a:cs typeface="Segoe UI Light" panose="020B0502040204020203" pitchFamily="34" charset="0"/>
              </a:rPr>
              <a:t>Scale Up (vertical)</a:t>
            </a:r>
          </a:p>
          <a:p>
            <a:pPr marL="0" marR="0" lvl="0" indent="0" algn="l" defTabSz="1208380" rtl="0" eaLnBrk="1" fontAlgn="auto" latinLnBrk="0" hangingPunct="1">
              <a:lnSpc>
                <a:spcPct val="90000"/>
              </a:lnSpc>
              <a:spcBef>
                <a:spcPts val="600"/>
              </a:spcBef>
              <a:spcAft>
                <a:spcPts val="600"/>
              </a:spcAft>
              <a:buClrTx/>
              <a:buSzTx/>
              <a:buFontTx/>
              <a:buNone/>
              <a:tabLst/>
              <a:defRPr/>
            </a:pPr>
            <a:r>
              <a:rPr kumimoji="0" lang="en-US" sz="2856"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rPr>
              <a:t>Small to Large Instance Sizes</a:t>
            </a:r>
          </a:p>
          <a:p>
            <a:pPr marL="0" marR="0" lvl="0" indent="0" algn="l" defTabSz="1208380" rtl="0" eaLnBrk="1" fontAlgn="auto" latinLnBrk="0" hangingPunct="1">
              <a:lnSpc>
                <a:spcPct val="90000"/>
              </a:lnSpc>
              <a:spcBef>
                <a:spcPts val="600"/>
              </a:spcBef>
              <a:spcAft>
                <a:spcPts val="600"/>
              </a:spcAft>
              <a:buClrTx/>
              <a:buSzTx/>
              <a:buFontTx/>
              <a:buNone/>
              <a:tabLst/>
              <a:defRPr/>
            </a:pPr>
            <a:r>
              <a:rPr lang="en-US" sz="2400" dirty="0">
                <a:latin typeface="Segoe UI Light" panose="020B0502040204020203" pitchFamily="34" charset="0"/>
                <a:cs typeface="Segoe UI Light" panose="020B0502040204020203" pitchFamily="34" charset="0"/>
              </a:rPr>
              <a:t>*) max 8 cores/14GB P4 Plan, 250GB storage </a:t>
            </a:r>
          </a:p>
          <a:p>
            <a:pPr marL="0" lvl="0" indent="0">
              <a:defRPr/>
            </a:pPr>
            <a:r>
              <a:rPr kumimoji="0" lang="en-US" sz="2400"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rPr>
              <a:t>New Isolated</a:t>
            </a:r>
            <a:r>
              <a:rPr kumimoji="0" lang="en-US" sz="2400" b="0" i="0" u="none" strike="noStrike" kern="1200" cap="none" spc="0" normalizeH="0" noProof="0" dirty="0">
                <a:ln>
                  <a:noFill/>
                </a:ln>
                <a:solidFill>
                  <a:srgbClr val="58595B"/>
                </a:solidFill>
                <a:effectLst/>
                <a:uLnTx/>
                <a:uFillTx/>
                <a:latin typeface="Segoe UI Light" panose="020B0502040204020203" pitchFamily="34" charset="0"/>
                <a:cs typeface="Segoe UI Light" panose="020B0502040204020203" pitchFamily="34" charset="0"/>
              </a:rPr>
              <a:t> Plan: </a:t>
            </a:r>
            <a:r>
              <a:rPr lang="en-US" dirty="0"/>
              <a:t> </a:t>
            </a:r>
            <a:r>
              <a:rPr lang="en-US" sz="2400" dirty="0">
                <a:latin typeface="Segoe UI Light" panose="020B0502040204020203" pitchFamily="34" charset="0"/>
                <a:cs typeface="Segoe UI Light" panose="020B0502040204020203" pitchFamily="34" charset="0"/>
              </a:rPr>
              <a:t>Dv2-series VMs</a:t>
            </a:r>
          </a:p>
        </p:txBody>
      </p:sp>
      <p:sp>
        <p:nvSpPr>
          <p:cNvPr id="16" name="Content Placeholder 4"/>
          <p:cNvSpPr txBox="1">
            <a:spLocks/>
          </p:cNvSpPr>
          <p:nvPr/>
        </p:nvSpPr>
        <p:spPr>
          <a:xfrm>
            <a:off x="6307323" y="1398836"/>
            <a:ext cx="5854513" cy="2758508"/>
          </a:xfrm>
          <a:prstGeom prst="rect">
            <a:avLst/>
          </a:prstGeom>
        </p:spPr>
        <p:txBody>
          <a:bodyPr vert="horz" lIns="120838" tIns="60419" rIns="120838" bIns="60419" rtlCol="0">
            <a:normAutofit fontScale="92500" lnSpcReduction="10000"/>
          </a:bodyPr>
          <a:lstStyle>
            <a:lvl1pPr marL="354822" indent="-354822" algn="l" defTabSz="1208380" rtl="0" eaLnBrk="1" latinLnBrk="0" hangingPunct="1">
              <a:lnSpc>
                <a:spcPct val="90000"/>
              </a:lnSpc>
              <a:spcBef>
                <a:spcPts val="600"/>
              </a:spcBef>
              <a:spcAft>
                <a:spcPts val="600"/>
              </a:spcAft>
              <a:buFontTx/>
              <a:buNone/>
              <a:defRPr sz="2856"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686709" indent="-346727" algn="l" defTabSz="1208380" rtl="0" eaLnBrk="1" latinLnBrk="0" hangingPunct="1">
              <a:lnSpc>
                <a:spcPct val="90000"/>
              </a:lnSpc>
              <a:spcBef>
                <a:spcPts val="600"/>
              </a:spcBef>
              <a:spcAft>
                <a:spcPts val="600"/>
              </a:spcAft>
              <a:buFontTx/>
              <a:buNone/>
              <a:defRPr sz="244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980819" indent="-308951" algn="l" defTabSz="1208380" rtl="0" eaLnBrk="1" latinLnBrk="0" hangingPunct="1">
              <a:lnSpc>
                <a:spcPct val="90000"/>
              </a:lnSpc>
              <a:spcBef>
                <a:spcPts val="600"/>
              </a:spcBef>
              <a:spcAft>
                <a:spcPts val="600"/>
              </a:spcAft>
              <a:buFontTx/>
              <a:buNone/>
              <a:defRPr sz="204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251995" indent="-271176" algn="l" defTabSz="1208380" rtl="0" eaLnBrk="1" latinLnBrk="0" hangingPunct="1">
              <a:lnSpc>
                <a:spcPct val="90000"/>
              </a:lnSpc>
              <a:spcBef>
                <a:spcPts val="600"/>
              </a:spcBef>
              <a:spcAft>
                <a:spcPts val="600"/>
              </a:spcAft>
              <a:buFontTx/>
              <a:buNone/>
              <a:defRPr sz="193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1546106" indent="-279270" algn="l" defTabSz="1208380" rtl="0" eaLnBrk="1" latinLnBrk="0" hangingPunct="1">
              <a:lnSpc>
                <a:spcPct val="90000"/>
              </a:lnSpc>
              <a:spcBef>
                <a:spcPts val="600"/>
              </a:spcBef>
              <a:spcAft>
                <a:spcPts val="600"/>
              </a:spcAft>
              <a:buFontTx/>
              <a:buNone/>
              <a:defRPr sz="1938"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1938" kern="1200">
                <a:solidFill>
                  <a:schemeClr val="tx1"/>
                </a:solidFill>
                <a:latin typeface="+mn-lt"/>
                <a:ea typeface="+mn-ea"/>
                <a:cs typeface="+mn-cs"/>
              </a:defRPr>
            </a:lvl9pPr>
          </a:lstStyle>
          <a:p>
            <a:pPr marL="0" marR="0" lvl="0" indent="0" algn="l" defTabSz="1208380" rtl="0" eaLnBrk="1" fontAlgn="auto" latinLnBrk="0" hangingPunct="1">
              <a:lnSpc>
                <a:spcPct val="90000"/>
              </a:lnSpc>
              <a:spcBef>
                <a:spcPts val="600"/>
              </a:spcBef>
              <a:spcAft>
                <a:spcPts val="600"/>
              </a:spcAft>
              <a:buClrTx/>
              <a:buSzTx/>
              <a:buFontTx/>
              <a:buNone/>
              <a:tabLst/>
              <a:defRPr/>
            </a:pPr>
            <a:r>
              <a:rPr kumimoji="0" lang="en-US" sz="2856" b="0" i="0" u="none" strike="noStrike" kern="1200" cap="none" spc="0" normalizeH="0" baseline="0" noProof="0" dirty="0">
                <a:ln>
                  <a:noFill/>
                </a:ln>
                <a:solidFill>
                  <a:srgbClr val="00BCF2"/>
                </a:solidFill>
                <a:effectLst/>
                <a:uLnTx/>
                <a:uFillTx/>
                <a:latin typeface="Segoe UI Light" panose="020B0502040204020203" pitchFamily="34" charset="0"/>
                <a:cs typeface="Segoe UI Light" panose="020B0502040204020203" pitchFamily="34" charset="0"/>
              </a:rPr>
              <a:t>Scale Out (horizontal)</a:t>
            </a:r>
          </a:p>
          <a:p>
            <a:pPr marL="354822" marR="0" lvl="0" indent="-354822" algn="l" defTabSz="1208380" rtl="0" eaLnBrk="1" fontAlgn="auto" latinLnBrk="0" hangingPunct="1">
              <a:lnSpc>
                <a:spcPct val="90000"/>
              </a:lnSpc>
              <a:spcBef>
                <a:spcPts val="600"/>
              </a:spcBef>
              <a:spcAft>
                <a:spcPts val="600"/>
              </a:spcAft>
              <a:buClrTx/>
              <a:buSzTx/>
              <a:buFontTx/>
              <a:buNone/>
              <a:tabLst/>
              <a:defRPr/>
            </a:pPr>
            <a:r>
              <a:rPr kumimoji="0" lang="en-US" sz="2856"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rPr>
              <a:t>Add Additional Instances</a:t>
            </a:r>
          </a:p>
          <a:p>
            <a:pPr marL="354822" marR="0" lvl="0" indent="-354822" algn="l" defTabSz="1208380" rtl="0" eaLnBrk="1" fontAlgn="auto"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rPr>
              <a:t>Basic Plan: Up to 3 Dedicated Instances</a:t>
            </a:r>
          </a:p>
          <a:p>
            <a:pPr marL="354822" marR="0" lvl="0" indent="-354822" algn="l" defTabSz="1208380" rtl="0" eaLnBrk="1" fontAlgn="auto"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rPr>
              <a:t>Standard Plan: Up to 10 Dedicated Instances</a:t>
            </a:r>
          </a:p>
          <a:p>
            <a:pPr lvl="0">
              <a:defRPr/>
            </a:pPr>
            <a:r>
              <a:rPr lang="en-US" sz="2000" dirty="0">
                <a:latin typeface="Segoe UI Light" panose="020B0502040204020203" pitchFamily="34" charset="0"/>
                <a:cs typeface="Segoe UI Light" panose="020B0502040204020203" pitchFamily="34" charset="0"/>
              </a:rPr>
              <a:t>Premium Plan: Up to 20 or 50 (ASE) Dedicated Instances</a:t>
            </a:r>
          </a:p>
          <a:p>
            <a:pPr lvl="0">
              <a:defRPr/>
            </a:pPr>
            <a:r>
              <a:rPr lang="en-US" sz="2000" dirty="0">
                <a:latin typeface="Segoe UI Light" panose="020B0502040204020203" pitchFamily="34" charset="0"/>
                <a:cs typeface="Segoe UI Light" panose="020B0502040204020203" pitchFamily="34" charset="0"/>
              </a:rPr>
              <a:t>Isolated Plan: Up to 100 Dedicated Instances</a:t>
            </a:r>
          </a:p>
          <a:p>
            <a:pPr marL="354822" marR="0" lvl="0" indent="-354822" algn="l" defTabSz="1208380" rtl="0" eaLnBrk="1" fontAlgn="auto" latinLnBrk="0" hangingPunct="1">
              <a:lnSpc>
                <a:spcPct val="90000"/>
              </a:lnSpc>
              <a:spcBef>
                <a:spcPts val="600"/>
              </a:spcBef>
              <a:spcAft>
                <a:spcPts val="600"/>
              </a:spcAft>
              <a:buClrTx/>
              <a:buSzTx/>
              <a:buFontTx/>
              <a:buNone/>
              <a:tabLst/>
              <a:defRPr/>
            </a:pPr>
            <a:endParaRPr kumimoji="0" lang="en-US" sz="2856" b="0" i="0" u="none" strike="noStrike" kern="1200" cap="none" spc="0" normalizeH="0" baseline="0" noProof="0" dirty="0">
              <a:ln>
                <a:noFill/>
              </a:ln>
              <a:solidFill>
                <a:srgbClr val="58595B"/>
              </a:solidFill>
              <a:effectLst/>
              <a:uLnTx/>
              <a:uFillTx/>
              <a:latin typeface="Segoe UI Light" panose="020B0502040204020203" pitchFamily="34" charset="0"/>
              <a:cs typeface="Segoe UI Light" panose="020B0502040204020203" pitchFamily="34" charset="0"/>
            </a:endParaRPr>
          </a:p>
        </p:txBody>
      </p:sp>
      <p:sp>
        <p:nvSpPr>
          <p:cNvPr id="17" name="Rectangle 16"/>
          <p:cNvSpPr/>
          <p:nvPr/>
        </p:nvSpPr>
        <p:spPr>
          <a:xfrm>
            <a:off x="5618607" y="6417175"/>
            <a:ext cx="6543229" cy="369332"/>
          </a:xfrm>
          <a:prstGeom prst="rect">
            <a:avLst/>
          </a:prstGeom>
        </p:spPr>
        <p:txBody>
          <a:bodyPr wrap="square">
            <a:spAutoFit/>
          </a:bodyPr>
          <a:lstStyle/>
          <a:p>
            <a:r>
              <a:rPr lang="en-US" dirty="0"/>
              <a:t>https://azure.microsoft.com/en-in/pricing/details/app-service/</a:t>
            </a:r>
          </a:p>
        </p:txBody>
      </p:sp>
    </p:spTree>
    <p:extLst>
      <p:ext uri="{BB962C8B-B14F-4D97-AF65-F5344CB8AC3E}">
        <p14:creationId xmlns:p14="http://schemas.microsoft.com/office/powerpoint/2010/main" val="2961311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fltVal val="0"/>
                                          </p:val>
                                        </p:tav>
                                        <p:tav tm="100000">
                                          <p:val>
                                            <p:strVal val="#ppt_w"/>
                                          </p:val>
                                        </p:tav>
                                      </p:tavLst>
                                    </p:anim>
                                    <p:anim calcmode="lin" valueType="num">
                                      <p:cBhvr>
                                        <p:cTn id="33" dur="1000" fill="hold"/>
                                        <p:tgtEl>
                                          <p:spTgt spid="7"/>
                                        </p:tgtEl>
                                        <p:attrNameLst>
                                          <p:attrName>ppt_h</p:attrName>
                                        </p:attrNameLst>
                                      </p:cBhvr>
                                      <p:tavLst>
                                        <p:tav tm="0">
                                          <p:val>
                                            <p:fltVal val="0"/>
                                          </p:val>
                                        </p:tav>
                                        <p:tav tm="100000">
                                          <p:val>
                                            <p:strVal val="#ppt_h"/>
                                          </p:val>
                                        </p:tav>
                                      </p:tavLst>
                                    </p:anim>
                                    <p:anim calcmode="lin" valueType="num">
                                      <p:cBhvr>
                                        <p:cTn id="34" dur="1000" fill="hold"/>
                                        <p:tgtEl>
                                          <p:spTgt spid="7"/>
                                        </p:tgtEl>
                                        <p:attrNameLst>
                                          <p:attrName>style.rotation</p:attrName>
                                        </p:attrNameLst>
                                      </p:cBhvr>
                                      <p:tavLst>
                                        <p:tav tm="0">
                                          <p:val>
                                            <p:fltVal val="90"/>
                                          </p:val>
                                        </p:tav>
                                        <p:tav tm="100000">
                                          <p:val>
                                            <p:fltVal val="0"/>
                                          </p:val>
                                        </p:tav>
                                      </p:tavLst>
                                    </p:anim>
                                    <p:animEffect transition="in" filter="fade">
                                      <p:cBhvr>
                                        <p:cTn id="35" dur="1000"/>
                                        <p:tgtEl>
                                          <p:spTgt spid="7"/>
                                        </p:tgtEl>
                                      </p:cBhvr>
                                    </p:animEffect>
                                  </p:childTnLst>
                                </p:cTn>
                              </p:par>
                              <p:par>
                                <p:cTn id="36" presetID="10" presetClass="exit" presetSubtype="0"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xEl>
                                              <p:pRg st="0" end="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xEl>
                                              <p:pRg st="0" end="0"/>
                                            </p:txEl>
                                          </p:spTgt>
                                        </p:tgtEl>
                                        <p:attrNameLst>
                                          <p:attrName>style.visibility</p:attrName>
                                        </p:attrNameLst>
                                      </p:cBhvr>
                                      <p:to>
                                        <p:strVal val="visible"/>
                                      </p:to>
                                    </p:set>
                                    <p:animEffect transition="in" filter="fade">
                                      <p:cBhvr>
                                        <p:cTn id="71" dur="500"/>
                                        <p:tgtEl>
                                          <p:spTgt spid="16">
                                            <p:txEl>
                                              <p:pRg st="0" end="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6">
                                            <p:txEl>
                                              <p:pRg st="1" end="1"/>
                                            </p:txEl>
                                          </p:spTgt>
                                        </p:tgtEl>
                                        <p:attrNameLst>
                                          <p:attrName>style.visibility</p:attrName>
                                        </p:attrNameLst>
                                      </p:cBhvr>
                                      <p:to>
                                        <p:strVal val="visible"/>
                                      </p:to>
                                    </p:set>
                                    <p:animEffect transition="in" filter="fade">
                                      <p:cBhvr>
                                        <p:cTn id="74" dur="500"/>
                                        <p:tgtEl>
                                          <p:spTgt spid="16">
                                            <p:txEl>
                                              <p:pRg st="1" end="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xEl>
                                              <p:pRg st="2" end="2"/>
                                            </p:txEl>
                                          </p:spTgt>
                                        </p:tgtEl>
                                        <p:attrNameLst>
                                          <p:attrName>style.visibility</p:attrName>
                                        </p:attrNameLst>
                                      </p:cBhvr>
                                      <p:to>
                                        <p:strVal val="visible"/>
                                      </p:to>
                                    </p:set>
                                    <p:animEffect transition="in" filter="fade">
                                      <p:cBhvr>
                                        <p:cTn id="77" dur="500"/>
                                        <p:tgtEl>
                                          <p:spTgt spid="16">
                                            <p:txEl>
                                              <p:pRg st="2" end="2"/>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16">
                                            <p:txEl>
                                              <p:pRg st="3" end="3"/>
                                            </p:txEl>
                                          </p:spTgt>
                                        </p:tgtEl>
                                        <p:attrNameLst>
                                          <p:attrName>style.visibility</p:attrName>
                                        </p:attrNameLst>
                                      </p:cBhvr>
                                      <p:to>
                                        <p:strVal val="visible"/>
                                      </p:to>
                                    </p:set>
                                    <p:animEffect transition="in" filter="fade">
                                      <p:cBhvr>
                                        <p:cTn id="80" dur="500"/>
                                        <p:tgtEl>
                                          <p:spTgt spid="16">
                                            <p:txEl>
                                              <p:pRg st="3" end="3"/>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6">
                                            <p:txEl>
                                              <p:pRg st="4" end="4"/>
                                            </p:txEl>
                                          </p:spTgt>
                                        </p:tgtEl>
                                        <p:attrNameLst>
                                          <p:attrName>style.visibility</p:attrName>
                                        </p:attrNameLst>
                                      </p:cBhvr>
                                      <p:to>
                                        <p:strVal val="visible"/>
                                      </p:to>
                                    </p:set>
                                    <p:animEffect transition="in" filter="fade">
                                      <p:cBhvr>
                                        <p:cTn id="83" dur="500"/>
                                        <p:tgtEl>
                                          <p:spTgt spid="16">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6">
                                            <p:txEl>
                                              <p:pRg st="5" end="5"/>
                                            </p:txEl>
                                          </p:spTgt>
                                        </p:tgtEl>
                                        <p:attrNameLst>
                                          <p:attrName>style.visibility</p:attrName>
                                        </p:attrNameLst>
                                      </p:cBhvr>
                                      <p:to>
                                        <p:strVal val="visible"/>
                                      </p:to>
                                    </p:set>
                                    <p:animEffect transition="in" filter="fade">
                                      <p:cBhvr>
                                        <p:cTn id="86"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9" grpId="0" animBg="1"/>
      <p:bldP spid="10" grpId="0" animBg="1"/>
      <p:bldP spid="11" grpId="0" animBg="1"/>
      <p:bldP spid="12" grpId="0"/>
      <p:bldP spid="12" grpId="1"/>
      <p:bldP spid="13" grpId="0"/>
      <p:bldP spid="13" grpId="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Auto-scaling Compute</a:t>
            </a:r>
          </a:p>
        </p:txBody>
      </p:sp>
      <p:sp>
        <p:nvSpPr>
          <p:cNvPr id="5" name="Text Placeholder 4"/>
          <p:cNvSpPr>
            <a:spLocks noGrp="1"/>
          </p:cNvSpPr>
          <p:nvPr>
            <p:ph type="body" sz="quarter" idx="10"/>
          </p:nvPr>
        </p:nvSpPr>
        <p:spPr>
          <a:xfrm>
            <a:off x="274638" y="1212850"/>
            <a:ext cx="5880041" cy="5276189"/>
          </a:xfrm>
        </p:spPr>
        <p:txBody>
          <a:bodyPr/>
          <a:lstStyle/>
          <a:p>
            <a:r>
              <a:rPr lang="en-US" dirty="0"/>
              <a:t>Metric based</a:t>
            </a:r>
          </a:p>
          <a:p>
            <a:r>
              <a:rPr lang="en-US" dirty="0"/>
              <a:t>Time based</a:t>
            </a:r>
          </a:p>
          <a:p>
            <a:r>
              <a:rPr lang="en-US" dirty="0"/>
              <a:t>Storage Queue based</a:t>
            </a:r>
          </a:p>
          <a:p>
            <a:pPr lvl="1"/>
            <a:r>
              <a:rPr lang="en-US" dirty="0"/>
              <a:t>( Web/Worker Roles)</a:t>
            </a:r>
          </a:p>
          <a:p>
            <a:r>
              <a:rPr lang="en-US" dirty="0"/>
              <a:t>Multiple rules allowed</a:t>
            </a:r>
          </a:p>
          <a:p>
            <a:r>
              <a:rPr lang="en-US" dirty="0"/>
              <a:t>System must be designed for horizontal scalability</a:t>
            </a:r>
          </a:p>
          <a:p>
            <a:pPr lvl="1"/>
            <a:r>
              <a:rPr lang="en-US" dirty="0"/>
              <a:t>No process affinity</a:t>
            </a:r>
          </a:p>
          <a:p>
            <a:pPr lvl="1"/>
            <a:r>
              <a:rPr lang="en-US" dirty="0"/>
              <a:t>Must be stateless</a:t>
            </a:r>
          </a:p>
          <a:p>
            <a:pPr lvl="1"/>
            <a:endParaRPr lang="en-US" dirty="0"/>
          </a:p>
          <a:p>
            <a:r>
              <a:rPr lang="en-US"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032" y="1028409"/>
            <a:ext cx="6009524" cy="5276190"/>
          </a:xfrm>
          <a:prstGeom prst="rect">
            <a:avLst/>
          </a:prstGeom>
        </p:spPr>
      </p:pic>
    </p:spTree>
    <p:extLst>
      <p:ext uri="{BB962C8B-B14F-4D97-AF65-F5344CB8AC3E}">
        <p14:creationId xmlns:p14="http://schemas.microsoft.com/office/powerpoint/2010/main" val="6898604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Content Placeholder 2"/>
          <p:cNvSpPr txBox="1">
            <a:spLocks/>
          </p:cNvSpPr>
          <p:nvPr/>
        </p:nvSpPr>
        <p:spPr>
          <a:xfrm>
            <a:off x="288626" y="3014032"/>
            <a:ext cx="7549566" cy="2911566"/>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Semibold" panose="020B0702040204020203" pitchFamily="34" charset="0"/>
              </a:rPr>
              <a:t>High performance provisioning of 1000+ VMs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Semibold" panose="020B0702040204020203" pitchFamily="34" charset="0"/>
              </a:rPr>
              <a:t>Auto-scale based on schedule and resource metrics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Semibold" panose="020B0702040204020203" pitchFamily="34" charset="0"/>
              </a:rPr>
              <a:t>Simple Portal Integration</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248399" cy="5666167"/>
          </a:xfrm>
        </p:spPr>
        <p:txBody>
          <a:bodyPr/>
          <a:lstStyle/>
          <a:p>
            <a:pPr marL="0" indent="0">
              <a:buNone/>
            </a:pPr>
            <a:r>
              <a:rPr lang="en-US" sz="2400" dirty="0"/>
              <a:t>Modern cloud applications need:</a:t>
            </a:r>
            <a:br>
              <a:rPr lang="en-US" sz="2400" dirty="0"/>
            </a:br>
            <a:endParaRPr lang="en-US" sz="2400" dirty="0"/>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Customization</a:t>
            </a:r>
            <a:r>
              <a:rPr lang="en-US" sz="2400" dirty="0"/>
              <a:t> – PaaS-like ease of use with custom infrastructure requirements</a:t>
            </a:r>
          </a:p>
          <a:p>
            <a:r>
              <a:rPr lang="en-US" sz="2400" b="1" dirty="0"/>
              <a:t>Availability</a:t>
            </a:r>
            <a:r>
              <a:rPr lang="en-US" sz="2400" dirty="0"/>
              <a:t> - Roll out updates without service interruption</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endParaRPr lang="en-US" sz="2000" dirty="0"/>
          </a:p>
          <a:p>
            <a:pPr lvl="1"/>
            <a:endParaRPr lang="en-US" sz="1200" dirty="0"/>
          </a:p>
        </p:txBody>
      </p:sp>
      <p:sp>
        <p:nvSpPr>
          <p:cNvPr id="3" name="Title 2"/>
          <p:cNvSpPr>
            <a:spLocks noGrp="1"/>
          </p:cNvSpPr>
          <p:nvPr>
            <p:ph type="title"/>
          </p:nvPr>
        </p:nvSpPr>
        <p:spPr/>
        <p:txBody>
          <a:bodyPr/>
          <a:lstStyle/>
          <a:p>
            <a:r>
              <a:rPr lang="en-US" dirty="0"/>
              <a:t>Why VM Scale Sets?</a:t>
            </a:r>
          </a:p>
        </p:txBody>
      </p:sp>
      <p:pic>
        <p:nvPicPr>
          <p:cNvPr id="4" name="Picture 3"/>
          <p:cNvPicPr>
            <a:picLocks noChangeAspect="1"/>
          </p:cNvPicPr>
          <p:nvPr/>
        </p:nvPicPr>
        <p:blipFill>
          <a:blip r:embed="rId3"/>
          <a:stretch>
            <a:fillRect/>
          </a:stretch>
        </p:blipFill>
        <p:spPr>
          <a:xfrm>
            <a:off x="6665842" y="1081929"/>
            <a:ext cx="5138743" cy="3024934"/>
          </a:xfrm>
          <a:prstGeom prst="rect">
            <a:avLst/>
          </a:prstGeom>
        </p:spPr>
      </p:pic>
      <p:pic>
        <p:nvPicPr>
          <p:cNvPr id="5" name="Picture 4"/>
          <p:cNvPicPr>
            <a:picLocks noChangeAspect="1"/>
          </p:cNvPicPr>
          <p:nvPr/>
        </p:nvPicPr>
        <p:blipFill>
          <a:blip r:embed="rId4"/>
          <a:stretch>
            <a:fillRect/>
          </a:stretch>
        </p:blipFill>
        <p:spPr>
          <a:xfrm>
            <a:off x="6635537" y="4259262"/>
            <a:ext cx="5169048" cy="2114610"/>
          </a:xfrm>
          <a:prstGeom prst="rect">
            <a:avLst/>
          </a:prstGeom>
        </p:spPr>
      </p:pic>
    </p:spTree>
    <p:extLst>
      <p:ext uri="{BB962C8B-B14F-4D97-AF65-F5344CB8AC3E}">
        <p14:creationId xmlns:p14="http://schemas.microsoft.com/office/powerpoint/2010/main" val="11769646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6378" y="2373776"/>
            <a:ext cx="7162108" cy="631385"/>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768" indent="-342768" defTabSz="932384">
              <a:defRPr/>
            </a:pPr>
            <a:r>
              <a:rPr lang="en-US" sz="3199" dirty="0">
                <a:solidFill>
                  <a:schemeClr val="tx1"/>
                </a:solidFill>
                <a:latin typeface="Segoe UI Light"/>
              </a:rPr>
              <a:t>Define trigger and action rules</a:t>
            </a:r>
          </a:p>
        </p:txBody>
      </p:sp>
      <p:sp>
        <p:nvSpPr>
          <p:cNvPr id="7" name="Text Placeholder 1"/>
          <p:cNvSpPr txBox="1">
            <a:spLocks/>
          </p:cNvSpPr>
          <p:nvPr/>
        </p:nvSpPr>
        <p:spPr>
          <a:xfrm>
            <a:off x="226378" y="1699622"/>
            <a:ext cx="7162108" cy="640206"/>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768" indent="-342768" defTabSz="932384">
              <a:defRPr/>
            </a:pPr>
            <a:r>
              <a:rPr lang="en-US" sz="3199" dirty="0">
                <a:solidFill>
                  <a:schemeClr val="tx1"/>
                </a:solidFill>
                <a:latin typeface="Segoe UI Light"/>
              </a:rPr>
              <a:t>Define Max – Min VMs</a:t>
            </a:r>
          </a:p>
        </p:txBody>
      </p:sp>
      <p:sp>
        <p:nvSpPr>
          <p:cNvPr id="8" name="Text Placeholder 1"/>
          <p:cNvSpPr txBox="1">
            <a:spLocks/>
          </p:cNvSpPr>
          <p:nvPr/>
        </p:nvSpPr>
        <p:spPr>
          <a:xfrm>
            <a:off x="226378" y="3039109"/>
            <a:ext cx="7418637" cy="1616014"/>
          </a:xfrm>
          <a:prstGeom prst="rect">
            <a:avLst/>
          </a:prstGeom>
        </p:spPr>
        <p:txBody>
          <a:bodyPr vert="horz" wrap="square" lIns="149196" tIns="93247" rIns="149196" bIns="9324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768" indent="-342768" defTabSz="932384">
              <a:defRPr/>
            </a:pPr>
            <a:r>
              <a:rPr lang="en-US" sz="3199" dirty="0">
                <a:solidFill>
                  <a:schemeClr val="tx1"/>
                </a:solidFill>
                <a:latin typeface="Segoe UI Light"/>
              </a:rPr>
              <a:t>Standard audit / email notifications</a:t>
            </a:r>
          </a:p>
          <a:p>
            <a:pPr marL="342768" indent="-342768" defTabSz="932384">
              <a:defRPr/>
            </a:pPr>
            <a:r>
              <a:rPr lang="en-US" sz="3199" dirty="0">
                <a:solidFill>
                  <a:schemeClr val="tx1"/>
                </a:solidFill>
                <a:latin typeface="Segoe UI Light"/>
              </a:rPr>
              <a:t>Define </a:t>
            </a:r>
            <a:r>
              <a:rPr lang="en-US" sz="3199" dirty="0" err="1">
                <a:solidFill>
                  <a:schemeClr val="tx1"/>
                </a:solidFill>
                <a:latin typeface="Segoe UI Light"/>
              </a:rPr>
              <a:t>webhooks</a:t>
            </a:r>
            <a:r>
              <a:rPr lang="en-US" sz="3199" dirty="0">
                <a:solidFill>
                  <a:schemeClr val="tx1"/>
                </a:solidFill>
                <a:latin typeface="Segoe UI Light"/>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483" y="1699622"/>
            <a:ext cx="3634961" cy="4955702"/>
          </a:xfrm>
          <a:prstGeom prst="rect">
            <a:avLst/>
          </a:prstGeom>
        </p:spPr>
      </p:pic>
    </p:spTree>
    <p:extLst>
      <p:ext uri="{BB962C8B-B14F-4D97-AF65-F5344CB8AC3E}">
        <p14:creationId xmlns:p14="http://schemas.microsoft.com/office/powerpoint/2010/main" val="76428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descr="2073251155_0451f31674.jpg"/>
          <p:cNvPicPr>
            <a:picLocks noChangeAspect="1"/>
          </p:cNvPicPr>
          <p:nvPr/>
        </p:nvPicPr>
        <p:blipFill>
          <a:blip r:embed="rId3"/>
          <a:stretch>
            <a:fillRect/>
          </a:stretch>
        </p:blipFill>
        <p:spPr>
          <a:xfrm>
            <a:off x="1241840" y="4872565"/>
            <a:ext cx="1263950" cy="1019334"/>
          </a:xfrm>
          <a:prstGeom prst="rect">
            <a:avLst/>
          </a:prstGeom>
          <a:noFill/>
        </p:spPr>
      </p:pic>
      <p:sp>
        <p:nvSpPr>
          <p:cNvPr id="83" name="Pentagon 82"/>
          <p:cNvSpPr/>
          <p:nvPr/>
        </p:nvSpPr>
        <p:spPr bwMode="auto">
          <a:xfrm rot="5400000">
            <a:off x="10158920" y="3341613"/>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550169"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663290"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735837"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837206"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938574"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7020844"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8105252"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9203242"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10271678" y="2659042"/>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235802" y="3363086"/>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7131765" y="3363086"/>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205372" y="3363086"/>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1008198" y="2934129"/>
            <a:ext cx="10481561" cy="93141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1008197" y="1397130"/>
            <a:ext cx="10481573" cy="148096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4166313" y="5795196"/>
            <a:ext cx="1166934"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ysClr val="windowText" lastClr="000000"/>
                </a:solidFill>
                <a:latin typeface="Segoe UI Semilight"/>
                <a:ea typeface="MS PGothic" panose="020B0600070205080204" pitchFamily="34" charset="-128"/>
              </a:rPr>
              <a:t>Azure</a:t>
            </a:r>
          </a:p>
        </p:txBody>
      </p:sp>
      <p:sp>
        <p:nvSpPr>
          <p:cNvPr id="137" name="Freeform 136"/>
          <p:cNvSpPr>
            <a:spLocks/>
          </p:cNvSpPr>
          <p:nvPr/>
        </p:nvSpPr>
        <p:spPr bwMode="auto">
          <a:xfrm>
            <a:off x="3926896" y="4800184"/>
            <a:ext cx="1755374" cy="971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15" tIns="44757" rIns="89515" bIns="44757" numCol="1" anchor="t" anchorCtr="0" compatLnSpc="1">
            <a:prstTxWarp prst="textNoShape">
              <a:avLst/>
            </a:prstTxWarp>
          </a:bodyPr>
          <a:lstStyle/>
          <a:p>
            <a:pPr defTabSz="913030">
              <a:defRPr/>
            </a:pPr>
            <a:endParaRPr lang="en-US" sz="1762" kern="0" dirty="0">
              <a:solidFill>
                <a:srgbClr val="505050"/>
              </a:solidFill>
              <a:latin typeface="Segoe UI Semilight"/>
              <a:ea typeface="MS PGothic" panose="020B0600070205080204" pitchFamily="34" charset="-128"/>
            </a:endParaRPr>
          </a:p>
        </p:txBody>
      </p:sp>
      <p:sp>
        <p:nvSpPr>
          <p:cNvPr id="138" name="TextBox 137"/>
          <p:cNvSpPr txBox="1"/>
          <p:nvPr/>
        </p:nvSpPr>
        <p:spPr>
          <a:xfrm>
            <a:off x="9615723" y="5757669"/>
            <a:ext cx="2840738" cy="62078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dirty="0">
                <a:solidFill>
                  <a:sysClr val="windowText" lastClr="000000"/>
                </a:solidFill>
                <a:latin typeface="Segoe UI Semilight"/>
                <a:ea typeface="MS PGothic" panose="020B0600070205080204" pitchFamily="34" charset="-128"/>
              </a:rPr>
              <a:t>Other Clouds</a:t>
            </a:r>
          </a:p>
        </p:txBody>
      </p:sp>
      <p:sp>
        <p:nvSpPr>
          <p:cNvPr id="139" name="Freeform 138"/>
          <p:cNvSpPr>
            <a:spLocks/>
          </p:cNvSpPr>
          <p:nvPr/>
        </p:nvSpPr>
        <p:spPr bwMode="auto">
          <a:xfrm>
            <a:off x="9802150" y="4779706"/>
            <a:ext cx="1755374" cy="971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15" tIns="44757" rIns="89515" bIns="44757" numCol="1" anchor="t" anchorCtr="0" compatLnSpc="1">
            <a:prstTxWarp prst="textNoShape">
              <a:avLst/>
            </a:prstTxWarp>
          </a:bodyPr>
          <a:lstStyle/>
          <a:p>
            <a:pPr defTabSz="913030">
              <a:defRPr/>
            </a:pPr>
            <a:endParaRPr lang="en-US" sz="1762" kern="0" dirty="0">
              <a:solidFill>
                <a:srgbClr val="505050"/>
              </a:solidFill>
              <a:latin typeface="Segoe UI Semilight"/>
              <a:ea typeface="MS PGothic" panose="020B0600070205080204" pitchFamily="34" charset="-128"/>
            </a:endParaRPr>
          </a:p>
        </p:txBody>
      </p:sp>
      <p:sp>
        <p:nvSpPr>
          <p:cNvPr id="140" name="TextBox 139"/>
          <p:cNvSpPr txBox="1"/>
          <p:nvPr/>
        </p:nvSpPr>
        <p:spPr>
          <a:xfrm>
            <a:off x="6577303" y="5745874"/>
            <a:ext cx="2510841" cy="1031628"/>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2350" kern="0" dirty="0">
                <a:solidFill>
                  <a:sysClr val="windowText" lastClr="000000"/>
                </a:solidFill>
                <a:latin typeface="Segoe UI Semilight"/>
                <a:ea typeface="MS PGothic" panose="020B0600070205080204" pitchFamily="34" charset="-128"/>
              </a:rPr>
              <a:t>On Premise</a:t>
            </a:r>
          </a:p>
          <a:p>
            <a:pPr algn="ctr" defTabSz="913030">
              <a:lnSpc>
                <a:spcPct val="90000"/>
              </a:lnSpc>
              <a:spcAft>
                <a:spcPts val="586"/>
              </a:spcAft>
              <a:defRPr/>
            </a:pPr>
            <a:r>
              <a:rPr lang="en-US" sz="2350" kern="0" dirty="0">
                <a:solidFill>
                  <a:sysClr val="windowText" lastClr="000000"/>
                </a:solidFill>
                <a:latin typeface="Segoe UI Semilight"/>
                <a:ea typeface="MS PGothic" panose="020B0600070205080204" pitchFamily="34" charset="-128"/>
              </a:rPr>
              <a:t>Infrastructure</a:t>
            </a:r>
          </a:p>
        </p:txBody>
      </p:sp>
      <p:grpSp>
        <p:nvGrpSpPr>
          <p:cNvPr id="141" name="Group 8"/>
          <p:cNvGrpSpPr>
            <a:grpSpLocks noChangeAspect="1"/>
          </p:cNvGrpSpPr>
          <p:nvPr/>
        </p:nvGrpSpPr>
        <p:grpSpPr bwMode="auto">
          <a:xfrm>
            <a:off x="6835656" y="4393651"/>
            <a:ext cx="1771331" cy="1770234"/>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dirty="0">
                <a:solidFill>
                  <a:srgbClr val="505050"/>
                </a:solidFill>
                <a:latin typeface="Segoe UI Semilight"/>
                <a:ea typeface="MS PGothic" panose="020B0600070205080204" pitchFamily="34" charset="-128"/>
              </a:endParaRPr>
            </a:p>
          </p:txBody>
        </p:sp>
      </p:grpSp>
      <p:sp>
        <p:nvSpPr>
          <p:cNvPr id="156" name="TextBox 155"/>
          <p:cNvSpPr txBox="1"/>
          <p:nvPr/>
        </p:nvSpPr>
        <p:spPr>
          <a:xfrm>
            <a:off x="898934" y="2945362"/>
            <a:ext cx="1881207" cy="921501"/>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157" name="TextBox 156"/>
          <p:cNvSpPr txBox="1"/>
          <p:nvPr/>
        </p:nvSpPr>
        <p:spPr>
          <a:xfrm>
            <a:off x="4003209" y="3110015"/>
            <a:ext cx="1915663" cy="560757"/>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158" name="TextBox 157"/>
          <p:cNvSpPr txBox="1"/>
          <p:nvPr/>
        </p:nvSpPr>
        <p:spPr>
          <a:xfrm>
            <a:off x="9903864" y="2953434"/>
            <a:ext cx="1915663" cy="921501"/>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159" name="TextBox 158"/>
          <p:cNvSpPr txBox="1"/>
          <p:nvPr/>
        </p:nvSpPr>
        <p:spPr>
          <a:xfrm>
            <a:off x="2546827" y="2969104"/>
            <a:ext cx="1623363" cy="842583"/>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b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160" name="TextBox 159"/>
          <p:cNvSpPr txBox="1"/>
          <p:nvPr/>
        </p:nvSpPr>
        <p:spPr>
          <a:xfrm>
            <a:off x="8639430" y="2966516"/>
            <a:ext cx="2035771"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161" name="TextBox 160"/>
          <p:cNvSpPr txBox="1"/>
          <p:nvPr/>
        </p:nvSpPr>
        <p:spPr>
          <a:xfrm>
            <a:off x="5625583" y="2963632"/>
            <a:ext cx="1886318"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164" name="TextBox 163"/>
          <p:cNvSpPr txBox="1"/>
          <p:nvPr/>
        </p:nvSpPr>
        <p:spPr>
          <a:xfrm>
            <a:off x="912519" y="5833593"/>
            <a:ext cx="2125887" cy="609039"/>
          </a:xfrm>
          <a:prstGeom prst="rect">
            <a:avLst/>
          </a:prstGeom>
          <a:noFill/>
        </p:spPr>
        <p:txBody>
          <a:bodyPr wrap="square" lIns="175512" tIns="140409" rIns="175512" bIns="140409" rtlCol="0">
            <a:spAutoFit/>
          </a:bodyPr>
          <a:lstStyle/>
          <a:p>
            <a:pPr defTabSz="895043">
              <a:lnSpc>
                <a:spcPct val="90000"/>
              </a:lnSpc>
              <a:spcAft>
                <a:spcPts val="575"/>
              </a:spcAft>
              <a:defRPr/>
            </a:pPr>
            <a:r>
              <a:rPr lang="en-US" sz="2304" kern="0" dirty="0">
                <a:solidFill>
                  <a:sysClr val="windowText" lastClr="000000"/>
                </a:solidFill>
                <a:latin typeface="Segoe UI Semilight"/>
                <a:ea typeface="MS PGothic" panose="020B0600070205080204" pitchFamily="34" charset="-128"/>
              </a:rPr>
              <a:t>Dev Machine</a:t>
            </a:r>
          </a:p>
        </p:txBody>
      </p:sp>
      <p:sp>
        <p:nvSpPr>
          <p:cNvPr id="228" name="TextBox 227"/>
          <p:cNvSpPr txBox="1"/>
          <p:nvPr/>
        </p:nvSpPr>
        <p:spPr>
          <a:xfrm>
            <a:off x="7172482" y="2981056"/>
            <a:ext cx="1915663"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dirty="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172" name="Title 2"/>
          <p:cNvSpPr txBox="1">
            <a:spLocks/>
          </p:cNvSpPr>
          <p:nvPr/>
        </p:nvSpPr>
        <p:spPr>
          <a:xfrm>
            <a:off x="4084254" y="2031882"/>
            <a:ext cx="4329267" cy="502764"/>
          </a:xfrm>
          <a:prstGeom prst="rect">
            <a:avLst/>
          </a:prstGeom>
          <a:gradFill flip="none" rotWithShape="1">
            <a:gsLst>
              <a:gs pos="0">
                <a:schemeClr val="accent2">
                  <a:lumMod val="40000"/>
                  <a:lumOff val="60000"/>
                  <a:tint val="66000"/>
                  <a:satMod val="160000"/>
                </a:schemeClr>
              </a:gs>
              <a:gs pos="24000">
                <a:schemeClr val="accent2">
                  <a:lumMod val="40000"/>
                  <a:lumOff val="60000"/>
                  <a:tint val="44500"/>
                  <a:satMod val="160000"/>
                  <a:alpha val="99000"/>
                </a:schemeClr>
              </a:gs>
              <a:gs pos="100000">
                <a:schemeClr val="accent2">
                  <a:lumMod val="40000"/>
                  <a:lumOff val="60000"/>
                  <a:tint val="23500"/>
                  <a:satMod val="160000"/>
                </a:schemeClr>
              </a:gs>
            </a:gsLst>
            <a:lin ang="13500000" scaled="1"/>
            <a:tileRect/>
          </a:gradFill>
        </p:spPr>
        <p:txBody>
          <a:bodyPr vert="horz" wrap="square" lIns="143408" tIns="89629" rIns="143408" bIns="8962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2800" dirty="0">
                <a:solidFill>
                  <a:srgbClr val="505050"/>
                </a:solidFill>
                <a:latin typeface="Segoe UI Light"/>
              </a:rPr>
              <a:t>c</a:t>
            </a:r>
            <a:r>
              <a:rPr lang="en-US" sz="2800" dirty="0" err="1">
                <a:solidFill>
                  <a:srgbClr val="505050"/>
                </a:solidFill>
                <a:latin typeface="Segoe UI Light"/>
              </a:rPr>
              <a:t>ontainers</a:t>
            </a:r>
            <a:r>
              <a:rPr lang="en-US" sz="2800" dirty="0">
                <a:solidFill>
                  <a:srgbClr val="505050"/>
                </a:solidFill>
                <a:latin typeface="Segoe UI Light"/>
              </a:rPr>
              <a:t> and microservices</a:t>
            </a:r>
            <a:endParaRPr lang="en-US" sz="1399" dirty="0">
              <a:solidFill>
                <a:srgbClr val="505050"/>
              </a:solidFill>
              <a:latin typeface="Segoe UI Light"/>
            </a:endParaRPr>
          </a:p>
          <a:p>
            <a:pPr defTabSz="932563">
              <a:defRPr/>
            </a:pPr>
            <a:endParaRPr lang="en-US" sz="2800" dirty="0">
              <a:solidFill>
                <a:srgbClr val="353535"/>
              </a:solidFill>
              <a:latin typeface="Segoe UI Light"/>
            </a:endParaRPr>
          </a:p>
        </p:txBody>
      </p:sp>
      <p:sp>
        <p:nvSpPr>
          <p:cNvPr id="165" name="Title 2"/>
          <p:cNvSpPr txBox="1">
            <a:spLocks/>
          </p:cNvSpPr>
          <p:nvPr/>
        </p:nvSpPr>
        <p:spPr>
          <a:xfrm>
            <a:off x="342893" y="275829"/>
            <a:ext cx="11654187" cy="899409"/>
          </a:xfrm>
          <a:prstGeom prst="rect">
            <a:avLst/>
          </a:prstGeom>
        </p:spPr>
        <p:txBody>
          <a:bodyPr vert="horz" wrap="square" lIns="143408" tIns="89629" rIns="143408" bIns="8962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04" dirty="0">
                <a:solidFill>
                  <a:srgbClr val="505050"/>
                </a:solidFill>
                <a:latin typeface="Segoe UI Light"/>
              </a:rPr>
              <a:t>Azure Service Fabric</a:t>
            </a:r>
          </a:p>
          <a:p>
            <a:pPr defTabSz="932563">
              <a:defRPr/>
            </a:pPr>
            <a:r>
              <a:rPr lang="en-US" sz="2800" dirty="0">
                <a:solidFill>
                  <a:srgbClr val="505050"/>
                </a:solidFill>
                <a:latin typeface="Segoe UI Light"/>
              </a:rPr>
              <a:t>Any OS, Any Cloud</a:t>
            </a:r>
          </a:p>
          <a:p>
            <a:pPr defTabSz="932563">
              <a:defRPr/>
            </a:pPr>
            <a:endParaRPr lang="en-US" sz="4704" dirty="0">
              <a:solidFill>
                <a:srgbClr val="353535"/>
              </a:solidFill>
              <a:latin typeface="Segoe UI Light"/>
            </a:endParaRPr>
          </a:p>
        </p:txBody>
      </p:sp>
      <p:pic>
        <p:nvPicPr>
          <p:cNvPr id="166" name="Picture 165"/>
          <p:cNvPicPr>
            <a:picLocks noChangeAspect="1"/>
          </p:cNvPicPr>
          <p:nvPr/>
        </p:nvPicPr>
        <p:blipFill>
          <a:blip r:embed="rId4"/>
          <a:stretch>
            <a:fillRect/>
          </a:stretch>
        </p:blipFill>
        <p:spPr>
          <a:xfrm>
            <a:off x="9798919" y="381649"/>
            <a:ext cx="643450" cy="709871"/>
          </a:xfrm>
          <a:prstGeom prst="rect">
            <a:avLst/>
          </a:prstGeom>
        </p:spPr>
      </p:pic>
      <p:pic>
        <p:nvPicPr>
          <p:cNvPr id="167" name="Picture 166"/>
          <p:cNvPicPr>
            <a:picLocks noChangeAspect="1"/>
          </p:cNvPicPr>
          <p:nvPr/>
        </p:nvPicPr>
        <p:blipFill>
          <a:blip r:embed="rId5"/>
          <a:stretch>
            <a:fillRect/>
          </a:stretch>
        </p:blipFill>
        <p:spPr>
          <a:xfrm>
            <a:off x="11021505" y="283989"/>
            <a:ext cx="758544" cy="905194"/>
          </a:xfrm>
          <a:prstGeom prst="rect">
            <a:avLst/>
          </a:prstGeom>
        </p:spPr>
      </p:pic>
      <p:pic>
        <p:nvPicPr>
          <p:cNvPr id="168" name="Picture 167"/>
          <p:cNvPicPr>
            <a:picLocks noChangeAspect="1"/>
          </p:cNvPicPr>
          <p:nvPr/>
        </p:nvPicPr>
        <p:blipFill>
          <a:blip r:embed="rId6"/>
          <a:stretch>
            <a:fillRect/>
          </a:stretch>
        </p:blipFill>
        <p:spPr>
          <a:xfrm>
            <a:off x="5496603" y="416435"/>
            <a:ext cx="576969" cy="576968"/>
          </a:xfrm>
          <a:prstGeom prst="rect">
            <a:avLst/>
          </a:prstGeom>
        </p:spPr>
      </p:pic>
    </p:spTree>
    <p:extLst>
      <p:ext uri="{BB962C8B-B14F-4D97-AF65-F5344CB8AC3E}">
        <p14:creationId xmlns:p14="http://schemas.microsoft.com/office/powerpoint/2010/main" val="3132977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2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p>
        </p:txBody>
      </p:sp>
      <p:sp>
        <p:nvSpPr>
          <p:cNvPr id="3" name="Text Placeholder 2"/>
          <p:cNvSpPr>
            <a:spLocks noGrp="1"/>
          </p:cNvSpPr>
          <p:nvPr>
            <p:ph type="body" sz="quarter" idx="10"/>
          </p:nvPr>
        </p:nvSpPr>
        <p:spPr>
          <a:xfrm>
            <a:off x="274638" y="1212850"/>
            <a:ext cx="11887200" cy="4801314"/>
          </a:xfrm>
        </p:spPr>
        <p:txBody>
          <a:bodyPr/>
          <a:lstStyle/>
          <a:p>
            <a:pPr marL="571500" indent="-571500">
              <a:buFont typeface="Wingdings" panose="05000000000000000000" pitchFamily="2" charset="2"/>
              <a:buChar char="Ø"/>
            </a:pPr>
            <a:r>
              <a:rPr lang="en-US" dirty="0">
                <a:cs typeface="Segoe UI Light" panose="020B0502040204020203" pitchFamily="34" charset="0"/>
              </a:rPr>
              <a:t>Scalability &amp; Architecting for Scale</a:t>
            </a:r>
          </a:p>
          <a:p>
            <a:pPr marL="571500" indent="-571500">
              <a:buFont typeface="Wingdings" panose="05000000000000000000" pitchFamily="2" charset="2"/>
              <a:buChar char="Ø"/>
            </a:pPr>
            <a:r>
              <a:rPr lang="en-US" dirty="0">
                <a:cs typeface="Segoe UI Light" panose="020B0502040204020203" pitchFamily="34" charset="0"/>
              </a:rPr>
              <a:t>Scaling Compute and Database</a:t>
            </a:r>
          </a:p>
          <a:p>
            <a:pPr marL="571500" indent="-571500">
              <a:buFont typeface="Wingdings" panose="05000000000000000000" pitchFamily="2" charset="2"/>
              <a:buChar char="Ø"/>
            </a:pPr>
            <a:r>
              <a:rPr lang="en-US" dirty="0">
                <a:cs typeface="Segoe UI Light" panose="020B0502040204020203" pitchFamily="34" charset="0"/>
              </a:rPr>
              <a:t>Caching Data</a:t>
            </a:r>
          </a:p>
          <a:p>
            <a:pPr marL="571500" indent="-571500">
              <a:buFont typeface="Wingdings" panose="05000000000000000000" pitchFamily="2" charset="2"/>
              <a:buChar char="Ø"/>
            </a:pPr>
            <a:r>
              <a:rPr lang="en-US" dirty="0">
                <a:cs typeface="Segoe UI Light" panose="020B0502040204020203" pitchFamily="34" charset="0"/>
              </a:rPr>
              <a:t>Scaling Globally with Traffic Manager</a:t>
            </a:r>
          </a:p>
          <a:p>
            <a:pPr marL="571500" indent="-571500">
              <a:buFont typeface="Wingdings" panose="05000000000000000000" pitchFamily="2" charset="2"/>
              <a:buChar char="Ø"/>
            </a:pPr>
            <a:r>
              <a:rPr lang="en-US" dirty="0">
                <a:cs typeface="Segoe UI Light" panose="020B0502040204020203" pitchFamily="34" charset="0"/>
              </a:rPr>
              <a:t>Azure CDN</a:t>
            </a:r>
          </a:p>
          <a:p>
            <a:pPr marL="571500" indent="-571500">
              <a:buFont typeface="Wingdings" panose="05000000000000000000" pitchFamily="2" charset="2"/>
              <a:buChar char="Ø"/>
            </a:pPr>
            <a:r>
              <a:rPr lang="en-US" dirty="0">
                <a:cs typeface="Segoe UI Light" panose="020B0502040204020203" pitchFamily="34" charset="0"/>
              </a:rPr>
              <a:t>Demo</a:t>
            </a:r>
          </a:p>
          <a:p>
            <a:r>
              <a:rPr lang="en-US" dirty="0"/>
              <a:t> </a:t>
            </a:r>
          </a:p>
        </p:txBody>
      </p:sp>
    </p:spTree>
    <p:extLst>
      <p:ext uri="{BB962C8B-B14F-4D97-AF65-F5344CB8AC3E}">
        <p14:creationId xmlns:p14="http://schemas.microsoft.com/office/powerpoint/2010/main" val="34532284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3467" y="3346148"/>
            <a:ext cx="2279097" cy="761784"/>
          </a:xfrm>
          <a:prstGeom prst="rect">
            <a:avLst/>
          </a:prstGeom>
        </p:spPr>
      </p:pic>
      <p:pic>
        <p:nvPicPr>
          <p:cNvPr id="57" name="Picture 56"/>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3467" y="4188590"/>
            <a:ext cx="2279097" cy="761784"/>
          </a:xfrm>
          <a:prstGeom prst="rect">
            <a:avLst/>
          </a:prstGeom>
        </p:spPr>
      </p:pic>
      <p:pic>
        <p:nvPicPr>
          <p:cNvPr id="58" name="Picture 57"/>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3467" y="5031034"/>
            <a:ext cx="2288213" cy="761784"/>
          </a:xfrm>
          <a:prstGeom prst="rect">
            <a:avLst/>
          </a:prstGeom>
        </p:spPr>
      </p:pic>
      <p:sp>
        <p:nvSpPr>
          <p:cNvPr id="67" name="Rectangle 66"/>
          <p:cNvSpPr/>
          <p:nvPr/>
        </p:nvSpPr>
        <p:spPr>
          <a:xfrm>
            <a:off x="497284" y="2506044"/>
            <a:ext cx="3886433" cy="596071"/>
          </a:xfrm>
          <a:prstGeom prst="rect">
            <a:avLst/>
          </a:prstGeom>
        </p:spPr>
        <p:txBody>
          <a:bodyPr wrap="square">
            <a:spAutoFit/>
          </a:bodyPr>
          <a:lstStyle/>
          <a:p>
            <a:pPr marL="285695" indent="-285695" defTabSz="914049">
              <a:buFont typeface="Arial" panose="020B0604020202020204" pitchFamily="34" charset="0"/>
              <a:buChar char="•"/>
              <a:defRPr/>
            </a:pPr>
            <a:r>
              <a:rPr lang="en-US" sz="1598" kern="0" dirty="0">
                <a:solidFill>
                  <a:sysClr val="windowText" lastClr="000000"/>
                </a:solidFill>
                <a:latin typeface="+mj-lt"/>
              </a:rPr>
              <a:t>Scales by cloning the app on multiple servers/VMs/Containers</a:t>
            </a:r>
          </a:p>
        </p:txBody>
      </p:sp>
      <p:sp>
        <p:nvSpPr>
          <p:cNvPr id="71" name="Rectangle 70"/>
          <p:cNvSpPr/>
          <p:nvPr/>
        </p:nvSpPr>
        <p:spPr>
          <a:xfrm>
            <a:off x="783989" y="252917"/>
            <a:ext cx="5122515" cy="533636"/>
          </a:xfrm>
          <a:prstGeom prst="rect">
            <a:avLst/>
          </a:prstGeom>
        </p:spPr>
        <p:txBody>
          <a:bodyPr wrap="none">
            <a:spAutoFit/>
          </a:bodyPr>
          <a:lstStyle/>
          <a:p>
            <a:pPr defTabSz="914049">
              <a:defRPr/>
            </a:pPr>
            <a:r>
              <a:rPr lang="en-US" sz="2800" kern="0" dirty="0">
                <a:solidFill>
                  <a:sysClr val="windowText" lastClr="000000"/>
                </a:solidFill>
                <a:latin typeface="+mj-lt"/>
              </a:rPr>
              <a:t>Monolithic application approach</a:t>
            </a:r>
          </a:p>
        </p:txBody>
      </p:sp>
      <p:sp>
        <p:nvSpPr>
          <p:cNvPr id="72" name="Rectangle 71"/>
          <p:cNvSpPr/>
          <p:nvPr/>
        </p:nvSpPr>
        <p:spPr>
          <a:xfrm>
            <a:off x="6664082" y="269271"/>
            <a:ext cx="5563942" cy="533636"/>
          </a:xfrm>
          <a:prstGeom prst="rect">
            <a:avLst/>
          </a:prstGeom>
        </p:spPr>
        <p:txBody>
          <a:bodyPr wrap="none">
            <a:spAutoFit/>
          </a:bodyPr>
          <a:lstStyle/>
          <a:p>
            <a:pPr defTabSz="914049">
              <a:defRPr/>
            </a:pPr>
            <a:r>
              <a:rPr lang="en-US" sz="2800" kern="0" dirty="0" err="1">
                <a:solidFill>
                  <a:sysClr val="windowText" lastClr="000000"/>
                </a:solidFill>
                <a:latin typeface="+mj-lt"/>
              </a:rPr>
              <a:t>Microservices</a:t>
            </a:r>
            <a:r>
              <a:rPr lang="en-US" sz="2800" kern="0" dirty="0">
                <a:solidFill>
                  <a:sysClr val="windowText" lastClr="000000"/>
                </a:solidFill>
                <a:latin typeface="+mj-lt"/>
              </a:rPr>
              <a:t> application approach</a:t>
            </a:r>
          </a:p>
        </p:txBody>
      </p:sp>
      <p:sp>
        <p:nvSpPr>
          <p:cNvPr id="73" name="Rectangle 72"/>
          <p:cNvSpPr/>
          <p:nvPr/>
        </p:nvSpPr>
        <p:spPr>
          <a:xfrm>
            <a:off x="6347255" y="1130310"/>
            <a:ext cx="3185943" cy="847027"/>
          </a:xfrm>
          <a:prstGeom prst="rect">
            <a:avLst/>
          </a:prstGeom>
        </p:spPr>
        <p:txBody>
          <a:bodyPr wrap="square">
            <a:spAutoFit/>
          </a:bodyPr>
          <a:lstStyle/>
          <a:p>
            <a:pPr marL="285695" indent="-285695" defTabSz="914049">
              <a:buFont typeface="Arial" panose="020B0604020202020204" pitchFamily="34" charset="0"/>
              <a:buChar char="•"/>
              <a:defRPr/>
            </a:pPr>
            <a:r>
              <a:rPr lang="en-US" sz="1598" kern="0" dirty="0">
                <a:solidFill>
                  <a:sysClr val="windowText" lastClr="000000"/>
                </a:solidFill>
                <a:latin typeface="+mj-lt"/>
              </a:rPr>
              <a:t>A </a:t>
            </a:r>
            <a:r>
              <a:rPr lang="en-US" sz="1598" kern="0" dirty="0" err="1">
                <a:solidFill>
                  <a:sysClr val="windowText" lastClr="000000"/>
                </a:solidFill>
                <a:latin typeface="+mj-lt"/>
              </a:rPr>
              <a:t>microservice</a:t>
            </a:r>
            <a:r>
              <a:rPr lang="en-US" sz="1598" kern="0" dirty="0">
                <a:solidFill>
                  <a:sysClr val="windowText" lastClr="000000"/>
                </a:solidFill>
                <a:latin typeface="+mj-lt"/>
              </a:rPr>
              <a:t> application separates functionality into separate smaller services.</a:t>
            </a:r>
          </a:p>
        </p:txBody>
      </p:sp>
      <p:grpSp>
        <p:nvGrpSpPr>
          <p:cNvPr id="124" name="Group 123"/>
          <p:cNvGrpSpPr/>
          <p:nvPr/>
        </p:nvGrpSpPr>
        <p:grpSpPr>
          <a:xfrm>
            <a:off x="6819336" y="2407415"/>
            <a:ext cx="4807414" cy="4136648"/>
            <a:chOff x="6851987" y="2430462"/>
            <a:chExt cx="4808779" cy="4137821"/>
          </a:xfrm>
        </p:grpSpPr>
        <p:pic>
          <p:nvPicPr>
            <p:cNvPr id="74" name="Picture 73"/>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75" name="Rectangle 74"/>
            <p:cNvSpPr/>
            <p:nvPr/>
          </p:nvSpPr>
          <p:spPr>
            <a:xfrm>
              <a:off x="6858001" y="2430462"/>
              <a:ext cx="4715072" cy="846799"/>
            </a:xfrm>
            <a:prstGeom prst="rect">
              <a:avLst/>
            </a:prstGeom>
          </p:spPr>
          <p:txBody>
            <a:bodyPr wrap="square">
              <a:spAutoFit/>
            </a:bodyPr>
            <a:lstStyle/>
            <a:p>
              <a:pPr marL="285695" indent="-285695" defTabSz="914049">
                <a:buFont typeface="Arial" panose="020B0604020202020204" pitchFamily="34" charset="0"/>
                <a:buChar char="•"/>
                <a:defRPr/>
              </a:pPr>
              <a:r>
                <a:rPr lang="en-US" sz="1598" kern="0" dirty="0">
                  <a:solidFill>
                    <a:sysClr val="windowText" lastClr="000000"/>
                  </a:solidFill>
                  <a:latin typeface="+mj-lt"/>
                </a:rPr>
                <a:t>Scales out by deploying each service independently creating instances of these services across servers/VMs/containers</a:t>
              </a:r>
            </a:p>
          </p:txBody>
        </p:sp>
      </p:grpSp>
      <p:sp>
        <p:nvSpPr>
          <p:cNvPr id="76" name="Hexagon 75"/>
          <p:cNvSpPr/>
          <p:nvPr/>
        </p:nvSpPr>
        <p:spPr bwMode="auto">
          <a:xfrm>
            <a:off x="9950980" y="1409239"/>
            <a:ext cx="272773" cy="244031"/>
          </a:xfrm>
          <a:prstGeom prst="hexagon">
            <a:avLst/>
          </a:prstGeom>
          <a:solidFill>
            <a:srgbClr val="FF0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77" name="Hexagon 76"/>
          <p:cNvSpPr/>
          <p:nvPr/>
        </p:nvSpPr>
        <p:spPr bwMode="auto">
          <a:xfrm>
            <a:off x="11130658" y="1937092"/>
            <a:ext cx="272773" cy="244031"/>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78" name="Hexagon 77"/>
          <p:cNvSpPr/>
          <p:nvPr/>
        </p:nvSpPr>
        <p:spPr bwMode="auto">
          <a:xfrm>
            <a:off x="11563477" y="1694798"/>
            <a:ext cx="272773" cy="244031"/>
          </a:xfrm>
          <a:prstGeom prst="hexagon">
            <a:avLst/>
          </a:prstGeom>
          <a:solidFill>
            <a:srgbClr val="7030A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79" name="Hexagon 78"/>
          <p:cNvSpPr/>
          <p:nvPr/>
        </p:nvSpPr>
        <p:spPr bwMode="auto">
          <a:xfrm>
            <a:off x="9930001" y="1431512"/>
            <a:ext cx="272773" cy="244031"/>
          </a:xfrm>
          <a:prstGeom prst="hexagon">
            <a:avLst/>
          </a:prstGeom>
          <a:solidFill>
            <a:srgbClr val="FF0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0" name="Hexagon 79"/>
          <p:cNvSpPr/>
          <p:nvPr/>
        </p:nvSpPr>
        <p:spPr bwMode="auto">
          <a:xfrm>
            <a:off x="9955039" y="1384597"/>
            <a:ext cx="272773" cy="244031"/>
          </a:xfrm>
          <a:prstGeom prst="hexagon">
            <a:avLst/>
          </a:prstGeom>
          <a:solidFill>
            <a:srgbClr val="FF0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1" name="Hexagon 80"/>
          <p:cNvSpPr/>
          <p:nvPr/>
        </p:nvSpPr>
        <p:spPr bwMode="auto">
          <a:xfrm>
            <a:off x="9950567" y="1965054"/>
            <a:ext cx="272773" cy="244031"/>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2" name="Hexagon 81"/>
          <p:cNvSpPr/>
          <p:nvPr/>
        </p:nvSpPr>
        <p:spPr bwMode="auto">
          <a:xfrm>
            <a:off x="9919984" y="1937092"/>
            <a:ext cx="272773" cy="244031"/>
          </a:xfrm>
          <a:prstGeom prst="hexagon">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3" name="Hexagon 82"/>
          <p:cNvSpPr/>
          <p:nvPr/>
        </p:nvSpPr>
        <p:spPr bwMode="auto">
          <a:xfrm>
            <a:off x="9937206" y="1983411"/>
            <a:ext cx="272773" cy="244031"/>
          </a:xfrm>
          <a:prstGeom prst="hexagon">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4" name="Hexagon 83"/>
          <p:cNvSpPr/>
          <p:nvPr/>
        </p:nvSpPr>
        <p:spPr bwMode="auto">
          <a:xfrm>
            <a:off x="10350067" y="1727865"/>
            <a:ext cx="272773" cy="244031"/>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5" name="Hexagon 84"/>
          <p:cNvSpPr/>
          <p:nvPr/>
        </p:nvSpPr>
        <p:spPr bwMode="auto">
          <a:xfrm>
            <a:off x="10391377" y="1678822"/>
            <a:ext cx="272773" cy="244031"/>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6" name="Hexagon 85"/>
          <p:cNvSpPr/>
          <p:nvPr/>
        </p:nvSpPr>
        <p:spPr bwMode="auto">
          <a:xfrm>
            <a:off x="10348195" y="1693415"/>
            <a:ext cx="272773" cy="244031"/>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7" name="Hexagon 86"/>
          <p:cNvSpPr/>
          <p:nvPr/>
        </p:nvSpPr>
        <p:spPr bwMode="auto">
          <a:xfrm>
            <a:off x="11083788" y="1364021"/>
            <a:ext cx="366514" cy="309784"/>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8" name="Hexagon 87"/>
          <p:cNvSpPr/>
          <p:nvPr/>
        </p:nvSpPr>
        <p:spPr bwMode="auto">
          <a:xfrm>
            <a:off x="11083788" y="1928125"/>
            <a:ext cx="366514" cy="309784"/>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89" name="Hexagon 88"/>
          <p:cNvSpPr/>
          <p:nvPr/>
        </p:nvSpPr>
        <p:spPr bwMode="auto">
          <a:xfrm>
            <a:off x="11501088" y="1652843"/>
            <a:ext cx="366514" cy="309784"/>
          </a:xfrm>
          <a:prstGeom prst="hexagon">
            <a:avLst/>
          </a:prstGeom>
          <a:solidFill>
            <a:srgbClr val="7030A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1" name="Rounded Rectangle 90"/>
          <p:cNvSpPr/>
          <p:nvPr/>
        </p:nvSpPr>
        <p:spPr bwMode="auto">
          <a:xfrm>
            <a:off x="10918353" y="1294324"/>
            <a:ext cx="1023270" cy="1019150"/>
          </a:xfrm>
          <a:prstGeom prst="roundRect">
            <a:avLst/>
          </a:prstGeom>
          <a:noFill/>
          <a:ln w="10795" cap="flat" cmpd="sng" algn="ctr">
            <a:solidFill>
              <a:srgbClr val="404040"/>
            </a:solidFill>
            <a:prstDash val="lgDash"/>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66" name="Rectangle 65"/>
          <p:cNvSpPr/>
          <p:nvPr/>
        </p:nvSpPr>
        <p:spPr>
          <a:xfrm>
            <a:off x="497284" y="976339"/>
            <a:ext cx="3455850" cy="1348151"/>
          </a:xfrm>
          <a:prstGeom prst="rect">
            <a:avLst/>
          </a:prstGeom>
        </p:spPr>
        <p:txBody>
          <a:bodyPr wrap="square">
            <a:spAutoFit/>
          </a:bodyPr>
          <a:lstStyle/>
          <a:p>
            <a:pPr marL="285695" indent="-285695" defTabSz="896214">
              <a:buFont typeface="Arial" panose="020B0604020202020204" pitchFamily="34" charset="0"/>
              <a:buChar char="•"/>
              <a:defRPr/>
            </a:pPr>
            <a:r>
              <a:rPr lang="en-US" sz="1598" kern="0" dirty="0">
                <a:solidFill>
                  <a:sysClr val="windowText" lastClr="000000"/>
                </a:solidFill>
                <a:latin typeface="+mj-lt"/>
              </a:rPr>
              <a:t>A monolith app contains domain specific functionality and is normally divided by functional layers such as web, business and data</a:t>
            </a:r>
          </a:p>
        </p:txBody>
      </p:sp>
      <p:pic>
        <p:nvPicPr>
          <p:cNvPr id="68" name="Picture 67"/>
          <p:cNvPicPr>
            <a:picLocks noChangeAspect="1"/>
          </p:cNvPicPr>
          <p:nvPr/>
        </p:nvPicPr>
        <p:blipFill>
          <a:blip r:embed="rId8"/>
          <a:stretch>
            <a:fillRect/>
          </a:stretch>
        </p:blipFill>
        <p:spPr>
          <a:xfrm>
            <a:off x="4084260" y="1368023"/>
            <a:ext cx="605864" cy="602300"/>
          </a:xfrm>
          <a:prstGeom prst="rect">
            <a:avLst/>
          </a:prstGeom>
        </p:spPr>
      </p:pic>
      <p:pic>
        <p:nvPicPr>
          <p:cNvPr id="69" name="Picture 68"/>
          <p:cNvPicPr>
            <a:picLocks noChangeAspect="1"/>
          </p:cNvPicPr>
          <p:nvPr/>
        </p:nvPicPr>
        <p:blipFill>
          <a:blip r:embed="rId8"/>
          <a:stretch>
            <a:fillRect/>
          </a:stretch>
        </p:blipFill>
        <p:spPr>
          <a:xfrm>
            <a:off x="4382195" y="1423827"/>
            <a:ext cx="605864" cy="602300"/>
          </a:xfrm>
          <a:prstGeom prst="rect">
            <a:avLst/>
          </a:prstGeom>
        </p:spPr>
      </p:pic>
      <p:pic>
        <p:nvPicPr>
          <p:cNvPr id="70" name="Picture 69"/>
          <p:cNvPicPr>
            <a:picLocks noChangeAspect="1"/>
          </p:cNvPicPr>
          <p:nvPr/>
        </p:nvPicPr>
        <p:blipFill>
          <a:blip r:embed="rId8"/>
          <a:stretch>
            <a:fillRect/>
          </a:stretch>
        </p:blipFill>
        <p:spPr>
          <a:xfrm>
            <a:off x="4311651" y="1658568"/>
            <a:ext cx="605864" cy="602300"/>
          </a:xfrm>
          <a:prstGeom prst="rect">
            <a:avLst/>
          </a:prstGeom>
        </p:spPr>
      </p:pic>
      <p:grpSp>
        <p:nvGrpSpPr>
          <p:cNvPr id="122" name="Group 121"/>
          <p:cNvGrpSpPr/>
          <p:nvPr/>
        </p:nvGrpSpPr>
        <p:grpSpPr>
          <a:xfrm>
            <a:off x="9683625" y="946070"/>
            <a:ext cx="1023270" cy="1367402"/>
            <a:chOff x="9684608" y="945346"/>
            <a:chExt cx="1023560" cy="1367790"/>
          </a:xfrm>
        </p:grpSpPr>
        <p:sp>
          <p:nvSpPr>
            <p:cNvPr id="59" name="Hexagon 58"/>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60" name="Hexagon 59"/>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61" name="Hexagon 60"/>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0" name="Rounded Rectangle 8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3" name="Rectangle 92"/>
            <p:cNvSpPr/>
            <p:nvPr/>
          </p:nvSpPr>
          <p:spPr>
            <a:xfrm>
              <a:off x="9845620" y="945346"/>
              <a:ext cx="749330" cy="376791"/>
            </a:xfrm>
            <a:prstGeom prst="rect">
              <a:avLst/>
            </a:prstGeom>
          </p:spPr>
          <p:txBody>
            <a:bodyPr wrap="none">
              <a:spAutoFit/>
            </a:bodyPr>
            <a:lstStyle/>
            <a:p>
              <a:pPr defTabSz="914049">
                <a:defRPr/>
              </a:pPr>
              <a:r>
                <a:rPr lang="en-US" kern="0" dirty="0">
                  <a:solidFill>
                    <a:sysClr val="windowText" lastClr="000000"/>
                  </a:solidFill>
                  <a:latin typeface="+mj-lt"/>
                </a:rPr>
                <a:t>App 1</a:t>
              </a:r>
            </a:p>
          </p:txBody>
        </p:sp>
      </p:grpSp>
      <p:sp>
        <p:nvSpPr>
          <p:cNvPr id="94" name="Rectangle 93"/>
          <p:cNvSpPr/>
          <p:nvPr/>
        </p:nvSpPr>
        <p:spPr>
          <a:xfrm>
            <a:off x="11064448" y="932876"/>
            <a:ext cx="786721" cy="376684"/>
          </a:xfrm>
          <a:prstGeom prst="rect">
            <a:avLst/>
          </a:prstGeom>
        </p:spPr>
        <p:txBody>
          <a:bodyPr wrap="none">
            <a:spAutoFit/>
          </a:bodyPr>
          <a:lstStyle/>
          <a:p>
            <a:pPr defTabSz="914049">
              <a:defRPr/>
            </a:pPr>
            <a:r>
              <a:rPr lang="en-US" kern="0" dirty="0">
                <a:solidFill>
                  <a:sysClr val="windowText" lastClr="000000"/>
                </a:solidFill>
                <a:latin typeface="+mj-lt"/>
              </a:rPr>
              <a:t>App 2</a:t>
            </a:r>
          </a:p>
        </p:txBody>
      </p:sp>
      <p:sp>
        <p:nvSpPr>
          <p:cNvPr id="95" name="Hexagon 94"/>
          <p:cNvSpPr/>
          <p:nvPr/>
        </p:nvSpPr>
        <p:spPr bwMode="auto">
          <a:xfrm>
            <a:off x="11124135" y="1418429"/>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6" name="Hexagon 95"/>
          <p:cNvSpPr/>
          <p:nvPr/>
        </p:nvSpPr>
        <p:spPr bwMode="auto">
          <a:xfrm>
            <a:off x="11124135" y="1409239"/>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7" name="Hexagon 96"/>
          <p:cNvSpPr/>
          <p:nvPr/>
        </p:nvSpPr>
        <p:spPr bwMode="auto">
          <a:xfrm>
            <a:off x="11139121" y="1366087"/>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8" name="Hexagon 97"/>
          <p:cNvSpPr/>
          <p:nvPr/>
        </p:nvSpPr>
        <p:spPr bwMode="auto">
          <a:xfrm>
            <a:off x="11084870" y="1950055"/>
            <a:ext cx="272773" cy="244031"/>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99" name="Hexagon 98"/>
          <p:cNvSpPr/>
          <p:nvPr/>
        </p:nvSpPr>
        <p:spPr bwMode="auto">
          <a:xfrm>
            <a:off x="11576715" y="1672136"/>
            <a:ext cx="272773" cy="244031"/>
          </a:xfrm>
          <a:prstGeom prst="hexagon">
            <a:avLst/>
          </a:prstGeom>
          <a:solidFill>
            <a:srgbClr val="7030A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00" name="Hexagon 99"/>
          <p:cNvSpPr/>
          <p:nvPr/>
        </p:nvSpPr>
        <p:spPr bwMode="auto">
          <a:xfrm>
            <a:off x="11539082" y="1669172"/>
            <a:ext cx="272773" cy="244031"/>
          </a:xfrm>
          <a:prstGeom prst="hexagon">
            <a:avLst/>
          </a:prstGeom>
          <a:solidFill>
            <a:srgbClr val="7030A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01" name="Hexagon 100"/>
          <p:cNvSpPr/>
          <p:nvPr/>
        </p:nvSpPr>
        <p:spPr bwMode="auto">
          <a:xfrm>
            <a:off x="11149962" y="1962758"/>
            <a:ext cx="272773" cy="244031"/>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cxnSp>
        <p:nvCxnSpPr>
          <p:cNvPr id="102" name="Straight Connector 101"/>
          <p:cNvCxnSpPr/>
          <p:nvPr/>
        </p:nvCxnSpPr>
        <p:spPr>
          <a:xfrm flipH="1">
            <a:off x="5986086" y="297771"/>
            <a:ext cx="3617" cy="6097078"/>
          </a:xfrm>
          <a:prstGeom prst="line">
            <a:avLst/>
          </a:prstGeom>
          <a:noFill/>
          <a:ln w="15875" cap="flat" cmpd="sng" algn="ctr">
            <a:solidFill>
              <a:sysClr val="windowText" lastClr="000000"/>
            </a:solidFill>
            <a:prstDash val="solid"/>
            <a:miter lim="800000"/>
          </a:ln>
          <a:effectLst/>
        </p:spPr>
      </p:cxnSp>
      <p:grpSp>
        <p:nvGrpSpPr>
          <p:cNvPr id="120" name="Group 119"/>
          <p:cNvGrpSpPr/>
          <p:nvPr/>
        </p:nvGrpSpPr>
        <p:grpSpPr>
          <a:xfrm>
            <a:off x="4005476" y="966623"/>
            <a:ext cx="1023270" cy="1340929"/>
            <a:chOff x="4004846" y="965905"/>
            <a:chExt cx="1023560" cy="1341310"/>
          </a:xfrm>
        </p:grpSpPr>
        <p:sp>
          <p:nvSpPr>
            <p:cNvPr id="62" name="Rounded Rectangle 61"/>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63" name="Rectangle 62"/>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a:solidFill>
                  <a:sysClr val="windowText" lastClr="000000"/>
                </a:solidFill>
                <a:latin typeface="+mj-lt"/>
                <a:ea typeface="Segoe UI" pitchFamily="34" charset="0"/>
                <a:cs typeface="Segoe UI" pitchFamily="34" charset="0"/>
              </a:endParaRPr>
            </a:p>
          </p:txBody>
        </p:sp>
        <p:sp>
          <p:nvSpPr>
            <p:cNvPr id="64" name="Rectangle 63"/>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a:solidFill>
                  <a:sysClr val="windowText" lastClr="000000"/>
                </a:solidFill>
                <a:latin typeface="+mj-lt"/>
                <a:ea typeface="Segoe UI" pitchFamily="34" charset="0"/>
                <a:cs typeface="Segoe UI" pitchFamily="34" charset="0"/>
              </a:endParaRPr>
            </a:p>
          </p:txBody>
        </p:sp>
        <p:sp>
          <p:nvSpPr>
            <p:cNvPr id="65" name="Rectangle 64"/>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a:solidFill>
                  <a:sysClr val="windowText" lastClr="000000"/>
                </a:solidFill>
                <a:latin typeface="+mj-lt"/>
                <a:ea typeface="Segoe UI" pitchFamily="34" charset="0"/>
                <a:cs typeface="Segoe UI" pitchFamily="34" charset="0"/>
              </a:endParaRPr>
            </a:p>
          </p:txBody>
        </p:sp>
        <p:sp>
          <p:nvSpPr>
            <p:cNvPr id="92" name="Rectangle 91"/>
            <p:cNvSpPr/>
            <p:nvPr/>
          </p:nvSpPr>
          <p:spPr>
            <a:xfrm>
              <a:off x="4160986" y="965905"/>
              <a:ext cx="749330" cy="376791"/>
            </a:xfrm>
            <a:prstGeom prst="rect">
              <a:avLst/>
            </a:prstGeom>
          </p:spPr>
          <p:txBody>
            <a:bodyPr wrap="none">
              <a:spAutoFit/>
            </a:bodyPr>
            <a:lstStyle/>
            <a:p>
              <a:pPr defTabSz="914049">
                <a:defRPr/>
              </a:pPr>
              <a:r>
                <a:rPr lang="en-US" kern="0" dirty="0">
                  <a:solidFill>
                    <a:sysClr val="windowText" lastClr="000000"/>
                  </a:solidFill>
                  <a:latin typeface="+mj-lt"/>
                </a:rPr>
                <a:t>App 1</a:t>
              </a:r>
            </a:p>
          </p:txBody>
        </p:sp>
      </p:grpSp>
      <p:sp>
        <p:nvSpPr>
          <p:cNvPr id="123" name="Hexagon 122"/>
          <p:cNvSpPr/>
          <p:nvPr/>
        </p:nvSpPr>
        <p:spPr bwMode="auto">
          <a:xfrm>
            <a:off x="9919402" y="1974442"/>
            <a:ext cx="272773" cy="244031"/>
          </a:xfrm>
          <a:prstGeom prst="hexagon">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25" name="Hexagon 124"/>
          <p:cNvSpPr/>
          <p:nvPr/>
        </p:nvSpPr>
        <p:spPr bwMode="auto">
          <a:xfrm>
            <a:off x="9902764" y="1962625"/>
            <a:ext cx="272773" cy="244031"/>
          </a:xfrm>
          <a:prstGeom prst="hexagon">
            <a:avLst/>
          </a:prstGeom>
          <a:solidFill>
            <a:srgbClr val="FFC00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26" name="Hexagon 125"/>
          <p:cNvSpPr/>
          <p:nvPr/>
        </p:nvSpPr>
        <p:spPr bwMode="auto">
          <a:xfrm>
            <a:off x="11118429" y="1401737"/>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27" name="Hexagon 126"/>
          <p:cNvSpPr/>
          <p:nvPr/>
        </p:nvSpPr>
        <p:spPr bwMode="auto">
          <a:xfrm>
            <a:off x="11124182" y="1414569"/>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28" name="Hexagon 127"/>
          <p:cNvSpPr/>
          <p:nvPr/>
        </p:nvSpPr>
        <p:spPr bwMode="auto">
          <a:xfrm>
            <a:off x="11078036" y="1368175"/>
            <a:ext cx="272773" cy="244031"/>
          </a:xfrm>
          <a:prstGeom prst="hexagon">
            <a:avLst/>
          </a:prstGeom>
          <a:solidFill>
            <a:srgbClr val="00206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38" name="Hexagon 137"/>
          <p:cNvSpPr/>
          <p:nvPr/>
        </p:nvSpPr>
        <p:spPr bwMode="auto">
          <a:xfrm>
            <a:off x="10345448" y="1713645"/>
            <a:ext cx="272773" cy="244031"/>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
        <p:nvSpPr>
          <p:cNvPr id="140" name="Hexagon 139"/>
          <p:cNvSpPr/>
          <p:nvPr/>
        </p:nvSpPr>
        <p:spPr bwMode="auto">
          <a:xfrm>
            <a:off x="10366983" y="1709276"/>
            <a:ext cx="272773" cy="244031"/>
          </a:xfrm>
          <a:prstGeom prst="hexagon">
            <a:avLst/>
          </a:prstGeom>
          <a:solidFill>
            <a:srgbClr val="92D050"/>
          </a:solidFill>
          <a:ln w="9525" cap="flat" cmpd="sng" algn="ctr">
            <a:noFill/>
            <a:prstDash val="solid"/>
            <a:headEnd type="none" w="med" len="med"/>
            <a:tailEnd type="none" w="med" len="med"/>
          </a:ln>
          <a:effectLst/>
        </p:spPr>
        <p:txBody>
          <a:bodyPr lIns="91401" tIns="91401" rIns="34279" bIns="34279" rtlCol="0" anchor="b" anchorCtr="0"/>
          <a:lstStyle/>
          <a:p>
            <a:pPr algn="ctr" defTabSz="931869">
              <a:defRPr/>
            </a:pPr>
            <a:endParaRPr lang="en-US" sz="800" kern="0" dirty="0">
              <a:solidFill>
                <a:sysClr val="windowText" lastClr="00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2331699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68"/>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69"/>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70"/>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76"/>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79"/>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95"/>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96"/>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84"/>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98"/>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100"/>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97"/>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82"/>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77"/>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86"/>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83"/>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101"/>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78"/>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99"/>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80"/>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85"/>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12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12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12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138"/>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14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animBg="1"/>
      <p:bldP spid="77" grpId="0" animBg="1"/>
      <p:bldP spid="78" grpId="0" animBg="1"/>
      <p:bldP spid="79" grpId="0" animBg="1"/>
      <p:bldP spid="80" grpId="0" animBg="1"/>
      <p:bldP spid="82" grpId="0" animBg="1"/>
      <p:bldP spid="83" grpId="0" animBg="1"/>
      <p:bldP spid="84" grpId="0" animBg="1"/>
      <p:bldP spid="85" grpId="0" animBg="1"/>
      <p:bldP spid="86" grpId="0" animBg="1"/>
      <p:bldP spid="95" grpId="0" animBg="1"/>
      <p:bldP spid="96" grpId="0" animBg="1"/>
      <p:bldP spid="97" grpId="0" animBg="1"/>
      <p:bldP spid="98" grpId="0" animBg="1"/>
      <p:bldP spid="99" grpId="0" animBg="1"/>
      <p:bldP spid="100" grpId="0" animBg="1"/>
      <p:bldP spid="101" grpId="0" animBg="1"/>
      <p:bldP spid="125" grpId="0" animBg="1"/>
      <p:bldP spid="126" grpId="0" animBg="1"/>
      <p:bldP spid="128" grpId="0" animBg="1"/>
      <p:bldP spid="138" grpId="0" animBg="1"/>
      <p:bldP spid="1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430175" y="120980"/>
            <a:ext cx="11887100" cy="917444"/>
          </a:xfrm>
        </p:spPr>
        <p:txBody>
          <a:bodyPr/>
          <a:lstStyle/>
          <a:p>
            <a:r>
              <a:rPr lang="en-US" dirty="0"/>
              <a:t>Services Powered by Service Fabric</a:t>
            </a:r>
          </a:p>
        </p:txBody>
      </p:sp>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284" y="1066488"/>
            <a:ext cx="1114835" cy="1240641"/>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530" y="1059208"/>
            <a:ext cx="1097128" cy="1097125"/>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7222" y="4290202"/>
            <a:ext cx="874821" cy="874821"/>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6989" y="1071209"/>
            <a:ext cx="1005697" cy="1005697"/>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8924" y="1083195"/>
            <a:ext cx="988378" cy="988378"/>
          </a:xfrm>
          <a:prstGeom prst="rect">
            <a:avLst/>
          </a:prstGeom>
        </p:spPr>
      </p:pic>
      <p:pic>
        <p:nvPicPr>
          <p:cNvPr id="86" name="Picture 85"/>
          <p:cNvPicPr>
            <a:picLocks noChangeAspect="1"/>
          </p:cNvPicPr>
          <p:nvPr/>
        </p:nvPicPr>
        <p:blipFill>
          <a:blip r:embed="rId8"/>
          <a:stretch>
            <a:fillRect/>
          </a:stretch>
        </p:blipFill>
        <p:spPr>
          <a:xfrm>
            <a:off x="178069" y="4204374"/>
            <a:ext cx="2029135" cy="1217481"/>
          </a:xfrm>
          <a:prstGeom prst="rect">
            <a:avLst/>
          </a:prstGeom>
        </p:spPr>
      </p:pic>
      <p:pic>
        <p:nvPicPr>
          <p:cNvPr id="87" name="Picture 86"/>
          <p:cNvPicPr>
            <a:picLocks noChangeAspect="1"/>
          </p:cNvPicPr>
          <p:nvPr/>
        </p:nvPicPr>
        <p:blipFill>
          <a:blip r:embed="rId9"/>
          <a:stretch>
            <a:fillRect/>
          </a:stretch>
        </p:blipFill>
        <p:spPr>
          <a:xfrm>
            <a:off x="10789589" y="4136563"/>
            <a:ext cx="1184510" cy="1184510"/>
          </a:xfrm>
          <a:prstGeom prst="rect">
            <a:avLst/>
          </a:prstGeom>
        </p:spPr>
      </p:pic>
      <p:sp>
        <p:nvSpPr>
          <p:cNvPr id="88" name="TextBox 87"/>
          <p:cNvSpPr txBox="1"/>
          <p:nvPr/>
        </p:nvSpPr>
        <p:spPr>
          <a:xfrm>
            <a:off x="394821" y="2232180"/>
            <a:ext cx="2614018" cy="1023680"/>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SQL Database</a:t>
            </a:r>
          </a:p>
          <a:p>
            <a:pPr algn="ctr" defTabSz="914224">
              <a:lnSpc>
                <a:spcPct val="90000"/>
              </a:lnSpc>
              <a:spcAft>
                <a:spcPts val="600"/>
              </a:spcAft>
              <a:defRPr/>
            </a:pPr>
            <a:r>
              <a:rPr lang="en-US" kern="0">
                <a:gradFill>
                  <a:gsLst>
                    <a:gs pos="2917">
                      <a:schemeClr val="tx1"/>
                    </a:gs>
                    <a:gs pos="30000">
                      <a:schemeClr val="tx1"/>
                    </a:gs>
                  </a:gsLst>
                  <a:lin ang="5400000" scaled="0"/>
                </a:gradFill>
              </a:rPr>
              <a:t>2.1 million DBs</a:t>
            </a:r>
          </a:p>
        </p:txBody>
      </p:sp>
      <p:sp>
        <p:nvSpPr>
          <p:cNvPr id="89" name="TextBox 88"/>
          <p:cNvSpPr txBox="1"/>
          <p:nvPr/>
        </p:nvSpPr>
        <p:spPr>
          <a:xfrm>
            <a:off x="3483480" y="2155778"/>
            <a:ext cx="2880508" cy="1023680"/>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dirty="0">
                <a:gradFill>
                  <a:gsLst>
                    <a:gs pos="2917">
                      <a:schemeClr val="tx1"/>
                    </a:gs>
                    <a:gs pos="30000">
                      <a:schemeClr val="tx1"/>
                    </a:gs>
                  </a:gsLst>
                  <a:lin ang="5400000" scaled="0"/>
                </a:gradFill>
              </a:rPr>
              <a:t>Cosmos DB</a:t>
            </a:r>
          </a:p>
          <a:p>
            <a:pPr algn="ctr" defTabSz="914224">
              <a:lnSpc>
                <a:spcPct val="90000"/>
              </a:lnSpc>
              <a:spcAft>
                <a:spcPts val="600"/>
              </a:spcAft>
              <a:defRPr/>
            </a:pPr>
            <a:r>
              <a:rPr lang="en-US" kern="0" dirty="0">
                <a:gradFill>
                  <a:gsLst>
                    <a:gs pos="2917">
                      <a:schemeClr val="tx1"/>
                    </a:gs>
                    <a:gs pos="30000">
                      <a:schemeClr val="tx1"/>
                    </a:gs>
                  </a:gsLst>
                  <a:lin ang="5400000" scaled="0"/>
                </a:gradFill>
              </a:rPr>
              <a:t>Billions transactions/day</a:t>
            </a:r>
            <a:endParaRPr lang="en-US" sz="2800" kern="0" dirty="0">
              <a:gradFill>
                <a:gsLst>
                  <a:gs pos="2917">
                    <a:schemeClr val="tx1"/>
                  </a:gs>
                  <a:gs pos="30000">
                    <a:schemeClr val="tx1"/>
                  </a:gs>
                </a:gsLst>
                <a:lin ang="5400000" scaled="0"/>
              </a:gradFill>
            </a:endParaRPr>
          </a:p>
        </p:txBody>
      </p:sp>
      <p:sp>
        <p:nvSpPr>
          <p:cNvPr id="90" name="TextBox 89"/>
          <p:cNvSpPr txBox="1"/>
          <p:nvPr/>
        </p:nvSpPr>
        <p:spPr>
          <a:xfrm>
            <a:off x="2477610" y="5307102"/>
            <a:ext cx="1642878" cy="690942"/>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Cortana</a:t>
            </a:r>
          </a:p>
        </p:txBody>
      </p:sp>
      <p:sp>
        <p:nvSpPr>
          <p:cNvPr id="91" name="TextBox 90"/>
          <p:cNvSpPr txBox="1"/>
          <p:nvPr/>
        </p:nvSpPr>
        <p:spPr>
          <a:xfrm>
            <a:off x="10377941" y="5369495"/>
            <a:ext cx="1778576" cy="690942"/>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Power BI</a:t>
            </a:r>
          </a:p>
        </p:txBody>
      </p:sp>
      <p:sp>
        <p:nvSpPr>
          <p:cNvPr id="92" name="TextBox 91"/>
          <p:cNvSpPr txBox="1"/>
          <p:nvPr/>
        </p:nvSpPr>
        <p:spPr>
          <a:xfrm>
            <a:off x="9914550" y="2058177"/>
            <a:ext cx="2190575" cy="1497675"/>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Event Hubs</a:t>
            </a:r>
            <a:endParaRPr lang="en-US" kern="0">
              <a:solidFill>
                <a:sysClr val="windowText" lastClr="000000"/>
              </a:solidFill>
            </a:endParaRPr>
          </a:p>
          <a:p>
            <a:pPr algn="ctr" defTabSz="914224">
              <a:lnSpc>
                <a:spcPct val="90000"/>
              </a:lnSpc>
              <a:spcAft>
                <a:spcPts val="600"/>
              </a:spcAft>
              <a:defRPr/>
            </a:pPr>
            <a:r>
              <a:rPr lang="en-US" kern="0">
                <a:solidFill>
                  <a:sysClr val="windowText" lastClr="000000"/>
                </a:solidFill>
                <a:ea typeface="Segoe UI" pitchFamily="34" charset="0"/>
                <a:cs typeface="Segoe UI" pitchFamily="34" charset="0"/>
              </a:rPr>
              <a:t>60</a:t>
            </a:r>
            <a:r>
              <a:rPr lang="en-US" kern="0" err="1">
                <a:solidFill>
                  <a:sysClr val="windowText" lastClr="000000"/>
                </a:solidFill>
                <a:ea typeface="Segoe UI" pitchFamily="34" charset="0"/>
                <a:cs typeface="Segoe UI" pitchFamily="34" charset="0"/>
              </a:rPr>
              <a:t>bn</a:t>
            </a:r>
            <a:r>
              <a:rPr lang="en-US" kern="0">
                <a:solidFill>
                  <a:sysClr val="windowText" lastClr="000000"/>
                </a:solidFill>
                <a:ea typeface="Segoe UI" pitchFamily="34" charset="0"/>
                <a:cs typeface="Segoe UI" pitchFamily="34" charset="0"/>
              </a:rPr>
              <a:t> events/day</a:t>
            </a:r>
          </a:p>
          <a:p>
            <a:pPr algn="ctr" defTabSz="914224">
              <a:lnSpc>
                <a:spcPct val="90000"/>
              </a:lnSpc>
              <a:spcAft>
                <a:spcPts val="600"/>
              </a:spcAft>
              <a:defRPr/>
            </a:pPr>
            <a:endParaRPr lang="en-US" sz="2800" kern="0">
              <a:gradFill>
                <a:gsLst>
                  <a:gs pos="2917">
                    <a:schemeClr val="tx1"/>
                  </a:gs>
                  <a:gs pos="30000">
                    <a:schemeClr val="tx1"/>
                  </a:gs>
                </a:gsLst>
                <a:lin ang="5400000" scaled="0"/>
              </a:gradFill>
            </a:endParaRPr>
          </a:p>
        </p:txBody>
      </p:sp>
      <p:sp>
        <p:nvSpPr>
          <p:cNvPr id="93" name="TextBox 92"/>
          <p:cNvSpPr txBox="1"/>
          <p:nvPr/>
        </p:nvSpPr>
        <p:spPr>
          <a:xfrm>
            <a:off x="6880580" y="2112031"/>
            <a:ext cx="2522463" cy="1023680"/>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err="1">
                <a:gradFill>
                  <a:gsLst>
                    <a:gs pos="2917">
                      <a:schemeClr val="tx1"/>
                    </a:gs>
                    <a:gs pos="30000">
                      <a:schemeClr val="tx1"/>
                    </a:gs>
                  </a:gsLst>
                  <a:lin ang="5400000" scaled="0"/>
                </a:gradFill>
              </a:rPr>
              <a:t>IoT</a:t>
            </a:r>
            <a:r>
              <a:rPr lang="en-US" sz="2800" kern="0">
                <a:gradFill>
                  <a:gsLst>
                    <a:gs pos="2917">
                      <a:schemeClr val="tx1"/>
                    </a:gs>
                    <a:gs pos="30000">
                      <a:schemeClr val="tx1"/>
                    </a:gs>
                  </a:gsLst>
                  <a:lin ang="5400000" scaled="0"/>
                </a:gradFill>
              </a:rPr>
              <a:t> Hub</a:t>
            </a:r>
          </a:p>
          <a:p>
            <a:pPr algn="ctr" defTabSz="914224">
              <a:lnSpc>
                <a:spcPct val="90000"/>
              </a:lnSpc>
              <a:spcAft>
                <a:spcPts val="600"/>
              </a:spcAft>
              <a:defRPr/>
            </a:pPr>
            <a:r>
              <a:rPr lang="en-US" kern="0">
                <a:gradFill>
                  <a:gsLst>
                    <a:gs pos="2917">
                      <a:schemeClr val="tx1"/>
                    </a:gs>
                    <a:gs pos="30000">
                      <a:schemeClr val="tx1"/>
                    </a:gs>
                  </a:gsLst>
                  <a:lin ang="5400000" scaled="0"/>
                </a:gradFill>
              </a:rPr>
              <a:t>M</a:t>
            </a:r>
            <a:r>
              <a:rPr lang="en-US" kern="0" err="1">
                <a:gradFill>
                  <a:gsLst>
                    <a:gs pos="2917">
                      <a:schemeClr val="tx1"/>
                    </a:gs>
                    <a:gs pos="30000">
                      <a:schemeClr val="tx1"/>
                    </a:gs>
                  </a:gsLst>
                  <a:lin ang="5400000" scaled="0"/>
                </a:gradFill>
              </a:rPr>
              <a:t>illions</a:t>
            </a:r>
            <a:r>
              <a:rPr lang="en-US" kern="0">
                <a:gradFill>
                  <a:gsLst>
                    <a:gs pos="2917">
                      <a:schemeClr val="tx1"/>
                    </a:gs>
                    <a:gs pos="30000">
                      <a:schemeClr val="tx1"/>
                    </a:gs>
                  </a:gsLst>
                  <a:lin ang="5400000" scaled="0"/>
                </a:gradFill>
              </a:rPr>
              <a:t> of messages</a:t>
            </a:r>
            <a:endParaRPr lang="en-US" sz="2800" kern="0">
              <a:gradFill>
                <a:gsLst>
                  <a:gs pos="2917">
                    <a:schemeClr val="tx1"/>
                  </a:gs>
                  <a:gs pos="30000">
                    <a:schemeClr val="tx1"/>
                  </a:gs>
                </a:gsLst>
                <a:lin ang="5400000" scaled="0"/>
              </a:gradFill>
            </a:endParaRPr>
          </a:p>
        </p:txBody>
      </p:sp>
      <p:pic>
        <p:nvPicPr>
          <p:cNvPr id="94" name="Picture 93"/>
          <p:cNvPicPr>
            <a:picLocks noChangeAspect="1"/>
          </p:cNvPicPr>
          <p:nvPr/>
        </p:nvPicPr>
        <p:blipFill>
          <a:blip r:embed="rId10"/>
          <a:stretch>
            <a:fillRect/>
          </a:stretch>
        </p:blipFill>
        <p:spPr>
          <a:xfrm>
            <a:off x="4685920" y="4215964"/>
            <a:ext cx="2041806" cy="1143411"/>
          </a:xfrm>
          <a:prstGeom prst="rect">
            <a:avLst/>
          </a:prstGeom>
        </p:spPr>
      </p:pic>
      <p:pic>
        <p:nvPicPr>
          <p:cNvPr id="95" name="Picture 94"/>
          <p:cNvPicPr>
            <a:picLocks noChangeAspect="1"/>
          </p:cNvPicPr>
          <p:nvPr/>
        </p:nvPicPr>
        <p:blipFill>
          <a:blip r:embed="rId11"/>
          <a:stretch>
            <a:fillRect/>
          </a:stretch>
        </p:blipFill>
        <p:spPr>
          <a:xfrm>
            <a:off x="7552323" y="4026824"/>
            <a:ext cx="2638407" cy="1477508"/>
          </a:xfrm>
          <a:prstGeom prst="rect">
            <a:avLst/>
          </a:prstGeom>
        </p:spPr>
      </p:pic>
      <p:sp>
        <p:nvSpPr>
          <p:cNvPr id="96" name="TextBox 95"/>
          <p:cNvSpPr txBox="1"/>
          <p:nvPr/>
        </p:nvSpPr>
        <p:spPr>
          <a:xfrm>
            <a:off x="528150" y="5283842"/>
            <a:ext cx="1328975" cy="690942"/>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Skype</a:t>
            </a:r>
          </a:p>
        </p:txBody>
      </p:sp>
      <p:sp>
        <p:nvSpPr>
          <p:cNvPr id="97" name="TextBox 96"/>
          <p:cNvSpPr txBox="1"/>
          <p:nvPr/>
        </p:nvSpPr>
        <p:spPr>
          <a:xfrm>
            <a:off x="5009600" y="5365144"/>
            <a:ext cx="1405816" cy="690942"/>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Intune</a:t>
            </a:r>
          </a:p>
        </p:txBody>
      </p:sp>
      <p:sp>
        <p:nvSpPr>
          <p:cNvPr id="98" name="TextBox 97"/>
          <p:cNvSpPr txBox="1"/>
          <p:nvPr/>
        </p:nvSpPr>
        <p:spPr>
          <a:xfrm>
            <a:off x="7665927" y="5404528"/>
            <a:ext cx="1924084" cy="690942"/>
          </a:xfrm>
          <a:prstGeom prst="rect">
            <a:avLst/>
          </a:prstGeom>
          <a:noFill/>
        </p:spPr>
        <p:txBody>
          <a:bodyPr wrap="none" lIns="182854" tIns="146283" rIns="182854" bIns="146283" rtlCol="0">
            <a:spAutoFit/>
          </a:bodyPr>
          <a:lstStyle/>
          <a:p>
            <a:pPr algn="ctr" defTabSz="914224">
              <a:lnSpc>
                <a:spcPct val="90000"/>
              </a:lnSpc>
              <a:spcAft>
                <a:spcPts val="600"/>
              </a:spcAft>
              <a:defRPr/>
            </a:pPr>
            <a:r>
              <a:rPr lang="en-US" sz="2800" kern="0">
                <a:gradFill>
                  <a:gsLst>
                    <a:gs pos="2917">
                      <a:schemeClr val="tx1"/>
                    </a:gs>
                    <a:gs pos="30000">
                      <a:schemeClr val="tx1"/>
                    </a:gs>
                  </a:gsLst>
                  <a:lin ang="5400000" scaled="0"/>
                </a:gradFill>
              </a:rPr>
              <a:t>Dynamics</a:t>
            </a:r>
          </a:p>
        </p:txBody>
      </p:sp>
      <p:sp>
        <p:nvSpPr>
          <p:cNvPr id="99" name="TextBox 98"/>
          <p:cNvSpPr txBox="1"/>
          <p:nvPr/>
        </p:nvSpPr>
        <p:spPr>
          <a:xfrm>
            <a:off x="6767248" y="6087694"/>
            <a:ext cx="5546125" cy="634440"/>
          </a:xfrm>
          <a:prstGeom prst="rect">
            <a:avLst/>
          </a:prstGeom>
          <a:solidFill>
            <a:schemeClr val="accent6">
              <a:lumMod val="40000"/>
              <a:lumOff val="60000"/>
            </a:schemeClr>
          </a:solidFill>
        </p:spPr>
        <p:txBody>
          <a:bodyPr wrap="square" lIns="182854" tIns="146283" rIns="182854" bIns="146283" rtlCol="0">
            <a:spAutoFit/>
          </a:bodyPr>
          <a:lstStyle/>
          <a:p>
            <a:pPr defTabSz="914224">
              <a:lnSpc>
                <a:spcPct val="90000"/>
              </a:lnSpc>
              <a:spcAft>
                <a:spcPts val="600"/>
              </a:spcAft>
              <a:defRPr/>
            </a:pPr>
            <a:r>
              <a:rPr lang="en-US" sz="2400" kern="0" dirty="0">
                <a:gradFill>
                  <a:gsLst>
                    <a:gs pos="2917">
                      <a:schemeClr val="tx1"/>
                    </a:gs>
                    <a:gs pos="30000">
                      <a:schemeClr val="tx1"/>
                    </a:gs>
                  </a:gsLst>
                  <a:lin ang="5400000" scaled="0"/>
                </a:gradFill>
              </a:rPr>
              <a:t>30% of Azure cores run Service Fabric</a:t>
            </a:r>
          </a:p>
        </p:txBody>
      </p:sp>
      <p:sp>
        <p:nvSpPr>
          <p:cNvPr id="100" name="TextBox 99"/>
          <p:cNvSpPr txBox="1"/>
          <p:nvPr/>
        </p:nvSpPr>
        <p:spPr>
          <a:xfrm>
            <a:off x="201071" y="6098006"/>
            <a:ext cx="6474301" cy="627822"/>
          </a:xfrm>
          <a:prstGeom prst="rect">
            <a:avLst/>
          </a:prstGeom>
          <a:solidFill>
            <a:schemeClr val="accent6">
              <a:lumMod val="40000"/>
              <a:lumOff val="60000"/>
            </a:schemeClr>
          </a:solidFill>
        </p:spPr>
        <p:txBody>
          <a:bodyPr wrap="square" lIns="182854" tIns="146283" rIns="182854" bIns="146283" rtlCol="0">
            <a:spAutoFit/>
          </a:bodyPr>
          <a:lstStyle/>
          <a:p>
            <a:pPr defTabSz="914224">
              <a:lnSpc>
                <a:spcPct val="90000"/>
              </a:lnSpc>
              <a:spcAft>
                <a:spcPts val="600"/>
              </a:spcAft>
              <a:defRPr/>
            </a:pPr>
            <a:r>
              <a:rPr lang="en-US" sz="2400" kern="0" dirty="0">
                <a:gradFill>
                  <a:gsLst>
                    <a:gs pos="2917">
                      <a:schemeClr val="tx1"/>
                    </a:gs>
                    <a:gs pos="30000">
                      <a:schemeClr val="tx1"/>
                    </a:gs>
                  </a:gsLst>
                  <a:lin ang="5400000" scaled="0"/>
                </a:gradFill>
              </a:rPr>
              <a:t>Designed for mission critical tier 1 workloads</a:t>
            </a:r>
          </a:p>
        </p:txBody>
      </p:sp>
      <p:sp>
        <p:nvSpPr>
          <p:cNvPr id="101" name="TextBox 100"/>
          <p:cNvSpPr txBox="1"/>
          <p:nvPr/>
        </p:nvSpPr>
        <p:spPr>
          <a:xfrm>
            <a:off x="656427" y="3292027"/>
            <a:ext cx="10936889" cy="747314"/>
          </a:xfrm>
          <a:prstGeom prst="rect">
            <a:avLst/>
          </a:prstGeom>
          <a:solidFill>
            <a:srgbClr val="92D050"/>
          </a:solidFill>
        </p:spPr>
        <p:txBody>
          <a:bodyPr wrap="square" lIns="182854" tIns="146283" rIns="182854" bIns="146283" rtlCol="0">
            <a:spAutoFit/>
          </a:bodyPr>
          <a:lstStyle/>
          <a:p>
            <a:pPr algn="ctr" defTabSz="914224">
              <a:lnSpc>
                <a:spcPct val="90000"/>
              </a:lnSpc>
              <a:spcAft>
                <a:spcPts val="600"/>
              </a:spcAft>
              <a:defRPr/>
            </a:pPr>
            <a:r>
              <a:rPr lang="en-US" sz="3199" kern="0" dirty="0">
                <a:gradFill>
                  <a:gsLst>
                    <a:gs pos="2917">
                      <a:schemeClr val="tx1"/>
                    </a:gs>
                    <a:gs pos="30000">
                      <a:schemeClr val="tx1"/>
                    </a:gs>
                  </a:gsLst>
                  <a:lin ang="5400000" scaled="0"/>
                </a:gradFill>
              </a:rPr>
              <a:t>Microsoft runs its business on Service Fabric</a:t>
            </a:r>
          </a:p>
        </p:txBody>
      </p:sp>
    </p:spTree>
    <p:extLst>
      <p:ext uri="{BB962C8B-B14F-4D97-AF65-F5344CB8AC3E}">
        <p14:creationId xmlns:p14="http://schemas.microsoft.com/office/powerpoint/2010/main" val="203463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46" y="2674427"/>
            <a:ext cx="10529125" cy="1828527"/>
          </a:xfrm>
        </p:spPr>
        <p:txBody>
          <a:bodyPr/>
          <a:lstStyle/>
          <a:p>
            <a:r>
              <a:rPr lang="en-US" dirty="0"/>
              <a:t>Running </a:t>
            </a:r>
            <a:r>
              <a:rPr lang="en-US" dirty="0" err="1"/>
              <a:t>Microservices</a:t>
            </a:r>
            <a:r>
              <a:rPr lang="en-US" dirty="0"/>
              <a:t> at Scale</a:t>
            </a:r>
          </a:p>
        </p:txBody>
      </p:sp>
    </p:spTree>
    <p:extLst>
      <p:ext uri="{BB962C8B-B14F-4D97-AF65-F5344CB8AC3E}">
        <p14:creationId xmlns:p14="http://schemas.microsoft.com/office/powerpoint/2010/main" val="392877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232329" y="3815872"/>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5</a:t>
            </a:r>
          </a:p>
        </p:txBody>
      </p:sp>
      <p:sp>
        <p:nvSpPr>
          <p:cNvPr id="7" name="Rounded Rectangle 6"/>
          <p:cNvSpPr/>
          <p:nvPr/>
        </p:nvSpPr>
        <p:spPr>
          <a:xfrm>
            <a:off x="6371902" y="3815872"/>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4</a:t>
            </a:r>
          </a:p>
        </p:txBody>
      </p:sp>
      <p:sp>
        <p:nvSpPr>
          <p:cNvPr id="8" name="Rounded Rectangle 7"/>
          <p:cNvSpPr/>
          <p:nvPr/>
        </p:nvSpPr>
        <p:spPr>
          <a:xfrm>
            <a:off x="4511477" y="3815872"/>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3</a:t>
            </a:r>
          </a:p>
        </p:txBody>
      </p:sp>
      <p:sp>
        <p:nvSpPr>
          <p:cNvPr id="9" name="Rounded Rectangle 8"/>
          <p:cNvSpPr/>
          <p:nvPr/>
        </p:nvSpPr>
        <p:spPr>
          <a:xfrm>
            <a:off x="10092756" y="3815872"/>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6</a:t>
            </a:r>
          </a:p>
        </p:txBody>
      </p:sp>
      <p:sp>
        <p:nvSpPr>
          <p:cNvPr id="10" name="Rounded Rectangle 9"/>
          <p:cNvSpPr/>
          <p:nvPr/>
        </p:nvSpPr>
        <p:spPr>
          <a:xfrm>
            <a:off x="2651049" y="3815872"/>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2</a:t>
            </a:r>
          </a:p>
        </p:txBody>
      </p:sp>
      <p:sp>
        <p:nvSpPr>
          <p:cNvPr id="11" name="Rounded Rectangle 10"/>
          <p:cNvSpPr/>
          <p:nvPr/>
        </p:nvSpPr>
        <p:spPr>
          <a:xfrm>
            <a:off x="764532" y="3802019"/>
            <a:ext cx="1532215" cy="2907286"/>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43254">
              <a:defRPr/>
            </a:pPr>
            <a:r>
              <a:rPr lang="en-US" sz="2000" kern="0" dirty="0">
                <a:solidFill>
                  <a:srgbClr val="FFFFFF"/>
                </a:solidFill>
                <a:latin typeface="Segoe UI Light"/>
              </a:rPr>
              <a:t>Node 1</a:t>
            </a:r>
          </a:p>
        </p:txBody>
      </p:sp>
      <p:sp>
        <p:nvSpPr>
          <p:cNvPr id="12" name="Title 158"/>
          <p:cNvSpPr>
            <a:spLocks noGrp="1"/>
          </p:cNvSpPr>
          <p:nvPr>
            <p:ph type="title"/>
          </p:nvPr>
        </p:nvSpPr>
        <p:spPr>
          <a:xfrm>
            <a:off x="275482" y="295731"/>
            <a:ext cx="11887878" cy="917444"/>
          </a:xfrm>
        </p:spPr>
        <p:txBody>
          <a:bodyPr/>
          <a:lstStyle/>
          <a:p>
            <a:r>
              <a:rPr lang="en-US" dirty="0"/>
              <a:t>Service partitioning</a:t>
            </a:r>
          </a:p>
        </p:txBody>
      </p:sp>
      <p:sp>
        <p:nvSpPr>
          <p:cNvPr id="13" name="Rectangle 12"/>
          <p:cNvSpPr/>
          <p:nvPr/>
        </p:nvSpPr>
        <p:spPr>
          <a:xfrm>
            <a:off x="2845738" y="4545201"/>
            <a:ext cx="1142838" cy="320335"/>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P2</a:t>
            </a:r>
          </a:p>
        </p:txBody>
      </p:sp>
      <p:sp>
        <p:nvSpPr>
          <p:cNvPr id="14" name="Rectangle 13"/>
          <p:cNvSpPr/>
          <p:nvPr/>
        </p:nvSpPr>
        <p:spPr>
          <a:xfrm>
            <a:off x="4705401" y="5460842"/>
            <a:ext cx="1142838" cy="32033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15" name="Rectangle 14"/>
          <p:cNvSpPr/>
          <p:nvPr/>
        </p:nvSpPr>
        <p:spPr>
          <a:xfrm>
            <a:off x="6536029" y="4549121"/>
            <a:ext cx="1142838" cy="3203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16" name="Rectangle 15"/>
          <p:cNvSpPr/>
          <p:nvPr/>
        </p:nvSpPr>
        <p:spPr>
          <a:xfrm>
            <a:off x="2832694" y="5007223"/>
            <a:ext cx="1142838" cy="32033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17" name="Rectangle 16"/>
          <p:cNvSpPr/>
          <p:nvPr/>
        </p:nvSpPr>
        <p:spPr>
          <a:xfrm>
            <a:off x="970301" y="5460842"/>
            <a:ext cx="1142838" cy="320335"/>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43254">
              <a:defRPr/>
            </a:pPr>
            <a:r>
              <a:rPr lang="en-US" sz="2448" kern="0" dirty="0">
                <a:solidFill>
                  <a:sysClr val="windowText" lastClr="000000"/>
                </a:solidFill>
                <a:latin typeface="Segoe UI Light"/>
              </a:rPr>
              <a:t>P4</a:t>
            </a:r>
          </a:p>
        </p:txBody>
      </p:sp>
      <p:sp>
        <p:nvSpPr>
          <p:cNvPr id="18" name="Rectangle 17"/>
          <p:cNvSpPr/>
          <p:nvPr/>
        </p:nvSpPr>
        <p:spPr>
          <a:xfrm>
            <a:off x="4702932" y="5007223"/>
            <a:ext cx="1142838" cy="32033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19" name="Rectangle 18"/>
          <p:cNvSpPr/>
          <p:nvPr/>
        </p:nvSpPr>
        <p:spPr>
          <a:xfrm>
            <a:off x="4702932" y="4553606"/>
            <a:ext cx="1142838" cy="3203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P1</a:t>
            </a:r>
          </a:p>
        </p:txBody>
      </p:sp>
      <p:sp>
        <p:nvSpPr>
          <p:cNvPr id="20" name="Rectangle 19"/>
          <p:cNvSpPr/>
          <p:nvPr/>
        </p:nvSpPr>
        <p:spPr>
          <a:xfrm>
            <a:off x="2845738" y="5458052"/>
            <a:ext cx="1142838" cy="32033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43254">
              <a:defRPr/>
            </a:pPr>
            <a:r>
              <a:rPr lang="en-US" sz="2448" kern="0" dirty="0">
                <a:solidFill>
                  <a:sysClr val="windowText" lastClr="000000"/>
                </a:solidFill>
                <a:latin typeface="Segoe UI Light"/>
              </a:rPr>
              <a:t>S</a:t>
            </a:r>
          </a:p>
        </p:txBody>
      </p:sp>
      <p:sp>
        <p:nvSpPr>
          <p:cNvPr id="21" name="Rectangle 20"/>
          <p:cNvSpPr/>
          <p:nvPr/>
        </p:nvSpPr>
        <p:spPr>
          <a:xfrm>
            <a:off x="6536029" y="5007223"/>
            <a:ext cx="1142838" cy="32033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P3</a:t>
            </a:r>
          </a:p>
        </p:txBody>
      </p:sp>
      <p:sp>
        <p:nvSpPr>
          <p:cNvPr id="22" name="Rectangle 21"/>
          <p:cNvSpPr/>
          <p:nvPr/>
        </p:nvSpPr>
        <p:spPr>
          <a:xfrm>
            <a:off x="970301" y="5007223"/>
            <a:ext cx="1142838" cy="32033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23" name="Rectangle 22"/>
          <p:cNvSpPr/>
          <p:nvPr/>
        </p:nvSpPr>
        <p:spPr>
          <a:xfrm>
            <a:off x="6522511" y="5442537"/>
            <a:ext cx="1142838" cy="32033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43254">
              <a:defRPr/>
            </a:pPr>
            <a:r>
              <a:rPr lang="en-US" sz="2448" kern="0" dirty="0">
                <a:solidFill>
                  <a:sysClr val="windowText" lastClr="000000"/>
                </a:solidFill>
                <a:latin typeface="Segoe UI Light"/>
              </a:rPr>
              <a:t>S</a:t>
            </a:r>
          </a:p>
        </p:txBody>
      </p:sp>
      <p:sp>
        <p:nvSpPr>
          <p:cNvPr id="24" name="Rectangle 23"/>
          <p:cNvSpPr/>
          <p:nvPr/>
        </p:nvSpPr>
        <p:spPr>
          <a:xfrm>
            <a:off x="958489" y="4545202"/>
            <a:ext cx="1144304" cy="3287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54">
              <a:defRPr/>
            </a:pPr>
            <a:r>
              <a:rPr lang="en-US" sz="2448" kern="0" dirty="0">
                <a:solidFill>
                  <a:sysClr val="window" lastClr="FFFFFF"/>
                </a:solidFill>
                <a:latin typeface="Segoe UI Light"/>
              </a:rPr>
              <a:t>S</a:t>
            </a:r>
          </a:p>
        </p:txBody>
      </p:sp>
      <p:sp>
        <p:nvSpPr>
          <p:cNvPr id="25" name="Text Placeholder 1"/>
          <p:cNvSpPr txBox="1">
            <a:spLocks/>
          </p:cNvSpPr>
          <p:nvPr/>
        </p:nvSpPr>
        <p:spPr>
          <a:xfrm>
            <a:off x="308453" y="1320441"/>
            <a:ext cx="12236301" cy="186173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fontAlgn="ctr">
              <a:defRPr/>
            </a:pPr>
            <a:r>
              <a:rPr lang="en-US" sz="3199" dirty="0">
                <a:solidFill>
                  <a:schemeClr val="tx1"/>
                </a:solidFill>
              </a:rPr>
              <a:t>Services can be partitioned for scale-out.</a:t>
            </a:r>
          </a:p>
          <a:p>
            <a:pPr marL="342834" indent="-342834" defTabSz="932563" fontAlgn="ctr">
              <a:defRPr/>
            </a:pPr>
            <a:r>
              <a:rPr lang="en-US" sz="3199" dirty="0">
                <a:solidFill>
                  <a:schemeClr val="tx1"/>
                </a:solidFill>
              </a:rPr>
              <a:t>You can choose your own partitioning scheme.</a:t>
            </a:r>
          </a:p>
          <a:p>
            <a:pPr marL="342834" indent="-342834" defTabSz="932563" fontAlgn="ctr">
              <a:defRPr/>
            </a:pPr>
            <a:r>
              <a:rPr lang="en-US" sz="3199" dirty="0">
                <a:solidFill>
                  <a:schemeClr val="tx1"/>
                </a:solidFill>
              </a:rPr>
              <a:t>Service partitions are striped across machines in the cluster.</a:t>
            </a:r>
          </a:p>
          <a:p>
            <a:pPr marL="342834" indent="-342834" defTabSz="932563" fontAlgn="ctr">
              <a:defRPr/>
            </a:pPr>
            <a:r>
              <a:rPr lang="en-US" sz="3199" dirty="0">
                <a:solidFill>
                  <a:schemeClr val="tx1"/>
                </a:solidFill>
              </a:rPr>
              <a:t>Replicas automatically scale out &amp; in on cluster changes</a:t>
            </a:r>
          </a:p>
        </p:txBody>
      </p:sp>
    </p:spTree>
    <p:extLst>
      <p:ext uri="{BB962C8B-B14F-4D97-AF65-F5344CB8AC3E}">
        <p14:creationId xmlns:p14="http://schemas.microsoft.com/office/powerpoint/2010/main" val="1371309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Scaling Azure SQL Database</a:t>
            </a:r>
          </a:p>
        </p:txBody>
      </p:sp>
    </p:spTree>
    <p:extLst>
      <p:ext uri="{BB962C8B-B14F-4D97-AF65-F5344CB8AC3E}">
        <p14:creationId xmlns:p14="http://schemas.microsoft.com/office/powerpoint/2010/main" val="18965785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Azure SQL Database</a:t>
            </a:r>
          </a:p>
        </p:txBody>
      </p:sp>
      <p:sp>
        <p:nvSpPr>
          <p:cNvPr id="4" name="Content Placeholder 3"/>
          <p:cNvSpPr txBox="1">
            <a:spLocks/>
          </p:cNvSpPr>
          <p:nvPr/>
        </p:nvSpPr>
        <p:spPr>
          <a:xfrm>
            <a:off x="519248" y="1371825"/>
            <a:ext cx="5487830" cy="1645579"/>
          </a:xfrm>
          <a:prstGeom prst="rect">
            <a:avLst/>
          </a:prstGeom>
        </p:spPr>
        <p:txBody>
          <a:bodyPr vert="horz" wrap="square" lIns="0" tIns="0" rIns="0" bIns="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00" dirty="0">
                <a:solidFill>
                  <a:schemeClr val="bg2">
                    <a:lumMod val="10000"/>
                  </a:schemeClr>
                </a:solidFill>
              </a:rPr>
              <a:t>Scale Up (vertical)</a:t>
            </a:r>
          </a:p>
          <a:p>
            <a:r>
              <a:rPr lang="en-US" sz="3200" dirty="0"/>
              <a:t>Add more resources to the database node</a:t>
            </a:r>
          </a:p>
        </p:txBody>
      </p:sp>
      <p:sp>
        <p:nvSpPr>
          <p:cNvPr id="5" name="Content Placeholder 4"/>
          <p:cNvSpPr txBox="1">
            <a:spLocks/>
          </p:cNvSpPr>
          <p:nvPr/>
        </p:nvSpPr>
        <p:spPr>
          <a:xfrm>
            <a:off x="6281201" y="1371825"/>
            <a:ext cx="5739426" cy="1645579"/>
          </a:xfrm>
          <a:prstGeom prst="rect">
            <a:avLst/>
          </a:prstGeo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00" dirty="0">
                <a:solidFill>
                  <a:schemeClr val="bg2">
                    <a:lumMod val="10000"/>
                  </a:schemeClr>
                </a:solidFill>
              </a:rPr>
              <a:t>Scale Out (horizontal)</a:t>
            </a:r>
            <a:endParaRPr lang="en-US" dirty="0">
              <a:solidFill>
                <a:srgbClr val="C00000"/>
              </a:solidFill>
            </a:endParaRPr>
          </a:p>
          <a:p>
            <a:pPr marL="0" indent="0">
              <a:buFont typeface="Arial" pitchFamily="34" charset="0"/>
              <a:buNone/>
            </a:pPr>
            <a:r>
              <a:rPr lang="en-US" sz="3500" dirty="0"/>
              <a:t>Partition data to host on multiple nodes</a:t>
            </a:r>
            <a:r>
              <a:rPr lang="en-US" dirty="0"/>
              <a:t>.</a:t>
            </a:r>
          </a:p>
        </p:txBody>
      </p:sp>
      <p:sp>
        <p:nvSpPr>
          <p:cNvPr id="6" name="Flowchart: Magnetic Disk 5"/>
          <p:cNvSpPr/>
          <p:nvPr/>
        </p:nvSpPr>
        <p:spPr bwMode="auto">
          <a:xfrm>
            <a:off x="599655" y="5256057"/>
            <a:ext cx="1141676" cy="928238"/>
          </a:xfrm>
          <a:prstGeom prst="flowChartMagneticDisk">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Basic</a:t>
            </a:r>
          </a:p>
        </p:txBody>
      </p:sp>
      <p:sp>
        <p:nvSpPr>
          <p:cNvPr id="7" name="Flowchart: Magnetic Disk 6"/>
          <p:cNvSpPr/>
          <p:nvPr/>
        </p:nvSpPr>
        <p:spPr bwMode="auto">
          <a:xfrm>
            <a:off x="1970555" y="4726710"/>
            <a:ext cx="1476007" cy="1457585"/>
          </a:xfrm>
          <a:prstGeom prst="flowChartMagneticDisk">
            <a:avLst/>
          </a:prstGeom>
          <a:solidFill>
            <a:srgbClr val="92D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Standard</a:t>
            </a:r>
          </a:p>
        </p:txBody>
      </p:sp>
      <p:sp>
        <p:nvSpPr>
          <p:cNvPr id="8" name="Flowchart: Magnetic Disk 7"/>
          <p:cNvSpPr/>
          <p:nvPr/>
        </p:nvSpPr>
        <p:spPr bwMode="auto">
          <a:xfrm>
            <a:off x="3675786" y="3839379"/>
            <a:ext cx="1846711" cy="2344916"/>
          </a:xfrm>
          <a:prstGeom prst="flowChartMagneticDisk">
            <a:avLst/>
          </a:prstGeom>
          <a:solidFill>
            <a:schemeClr val="accent4">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Premium</a:t>
            </a:r>
          </a:p>
        </p:txBody>
      </p:sp>
      <p:sp>
        <p:nvSpPr>
          <p:cNvPr id="9" name="Flowchart: Magnetic Disk 8"/>
          <p:cNvSpPr/>
          <p:nvPr/>
        </p:nvSpPr>
        <p:spPr bwMode="auto">
          <a:xfrm>
            <a:off x="8384419" y="3176380"/>
            <a:ext cx="1141676" cy="928238"/>
          </a:xfrm>
          <a:prstGeom prst="flowChartMagneticDisk">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Shard </a:t>
            </a: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mgr</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0" name="Group 9"/>
          <p:cNvGrpSpPr/>
          <p:nvPr/>
        </p:nvGrpSpPr>
        <p:grpSpPr>
          <a:xfrm>
            <a:off x="6646617" y="5805283"/>
            <a:ext cx="1369068" cy="488563"/>
            <a:chOff x="6390674" y="5611540"/>
            <a:chExt cx="2377560" cy="1033623"/>
          </a:xfrm>
        </p:grpSpPr>
        <p:sp>
          <p:nvSpPr>
            <p:cNvPr id="11" name="Rounded Rectangle 10"/>
            <p:cNvSpPr/>
            <p:nvPr/>
          </p:nvSpPr>
          <p:spPr bwMode="auto">
            <a:xfrm>
              <a:off x="6390674" y="5611540"/>
              <a:ext cx="2377560" cy="1033623"/>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600" spc="-50" dirty="0">
                <a:solidFill>
                  <a:schemeClr val="bg1"/>
                </a:solidFill>
                <a:latin typeface="Segoe UI" pitchFamily="34" charset="0"/>
                <a:ea typeface="Segoe UI" pitchFamily="34" charset="0"/>
                <a:cs typeface="Segoe UI" pitchFamily="34" charset="0"/>
              </a:endParaRPr>
            </a:p>
          </p:txBody>
        </p:sp>
        <p:sp>
          <p:nvSpPr>
            <p:cNvPr id="12" name="Oval 11"/>
            <p:cNvSpPr/>
            <p:nvPr/>
          </p:nvSpPr>
          <p:spPr bwMode="auto">
            <a:xfrm>
              <a:off x="6439204" y="6089849"/>
              <a:ext cx="100792" cy="1083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8296143" y="5948540"/>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8296143" y="6081287"/>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8296143" y="6214033"/>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6" name="Flowchart: Magnetic Disk 15"/>
          <p:cNvSpPr/>
          <p:nvPr/>
        </p:nvSpPr>
        <p:spPr bwMode="auto">
          <a:xfrm>
            <a:off x="7111983" y="4821959"/>
            <a:ext cx="631858" cy="445174"/>
          </a:xfrm>
          <a:prstGeom prst="flowChartMagneticDisk">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Shard1</a:t>
            </a:r>
          </a:p>
        </p:txBody>
      </p:sp>
      <p:sp>
        <p:nvSpPr>
          <p:cNvPr id="17" name="Flowchart: Magnetic Disk 16"/>
          <p:cNvSpPr/>
          <p:nvPr/>
        </p:nvSpPr>
        <p:spPr bwMode="auto">
          <a:xfrm>
            <a:off x="8736089" y="4845718"/>
            <a:ext cx="631858" cy="445174"/>
          </a:xfrm>
          <a:prstGeom prst="flowChartMagneticDisk">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Shard2</a:t>
            </a:r>
          </a:p>
        </p:txBody>
      </p:sp>
      <p:sp>
        <p:nvSpPr>
          <p:cNvPr id="18" name="Flowchart: Magnetic Disk 17"/>
          <p:cNvSpPr/>
          <p:nvPr/>
        </p:nvSpPr>
        <p:spPr bwMode="auto">
          <a:xfrm>
            <a:off x="10360195" y="4821959"/>
            <a:ext cx="631858" cy="445174"/>
          </a:xfrm>
          <a:prstGeom prst="flowChartMagneticDisk">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Shard 3</a:t>
            </a:r>
          </a:p>
        </p:txBody>
      </p:sp>
      <p:grpSp>
        <p:nvGrpSpPr>
          <p:cNvPr id="19" name="Group 18"/>
          <p:cNvGrpSpPr/>
          <p:nvPr/>
        </p:nvGrpSpPr>
        <p:grpSpPr>
          <a:xfrm>
            <a:off x="8270723" y="5811566"/>
            <a:ext cx="1369068" cy="488563"/>
            <a:chOff x="6390674" y="5611540"/>
            <a:chExt cx="2377560" cy="1033623"/>
          </a:xfrm>
        </p:grpSpPr>
        <p:sp>
          <p:nvSpPr>
            <p:cNvPr id="20" name="Rounded Rectangle 19"/>
            <p:cNvSpPr/>
            <p:nvPr/>
          </p:nvSpPr>
          <p:spPr bwMode="auto">
            <a:xfrm>
              <a:off x="6390674" y="5611540"/>
              <a:ext cx="2377560" cy="1033623"/>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600" spc="-50" dirty="0">
                <a:solidFill>
                  <a:schemeClr val="bg1"/>
                </a:solidFill>
                <a:latin typeface="Segoe UI" pitchFamily="34" charset="0"/>
                <a:ea typeface="Segoe UI" pitchFamily="34" charset="0"/>
                <a:cs typeface="Segoe UI" pitchFamily="34" charset="0"/>
              </a:endParaRPr>
            </a:p>
          </p:txBody>
        </p:sp>
        <p:sp>
          <p:nvSpPr>
            <p:cNvPr id="21" name="Oval 20"/>
            <p:cNvSpPr/>
            <p:nvPr/>
          </p:nvSpPr>
          <p:spPr bwMode="auto">
            <a:xfrm>
              <a:off x="6439204" y="6089849"/>
              <a:ext cx="100792" cy="1083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Rectangle 21"/>
            <p:cNvSpPr/>
            <p:nvPr/>
          </p:nvSpPr>
          <p:spPr bwMode="auto">
            <a:xfrm>
              <a:off x="8296143" y="5948540"/>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Rectangle 22"/>
            <p:cNvSpPr/>
            <p:nvPr/>
          </p:nvSpPr>
          <p:spPr bwMode="auto">
            <a:xfrm>
              <a:off x="8296143" y="6081287"/>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 name="Rectangle 23"/>
            <p:cNvSpPr/>
            <p:nvPr/>
          </p:nvSpPr>
          <p:spPr bwMode="auto">
            <a:xfrm>
              <a:off x="8296143" y="6214033"/>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5" name="Group 24"/>
          <p:cNvGrpSpPr/>
          <p:nvPr/>
        </p:nvGrpSpPr>
        <p:grpSpPr>
          <a:xfrm>
            <a:off x="9966497" y="5811566"/>
            <a:ext cx="1369068" cy="488563"/>
            <a:chOff x="6390674" y="5611540"/>
            <a:chExt cx="2377560" cy="1033623"/>
          </a:xfrm>
        </p:grpSpPr>
        <p:sp>
          <p:nvSpPr>
            <p:cNvPr id="26" name="Rounded Rectangle 25"/>
            <p:cNvSpPr/>
            <p:nvPr/>
          </p:nvSpPr>
          <p:spPr bwMode="auto">
            <a:xfrm>
              <a:off x="6390674" y="5611540"/>
              <a:ext cx="2377560" cy="1033623"/>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600" spc="-50" dirty="0">
                <a:solidFill>
                  <a:schemeClr val="bg1"/>
                </a:solidFill>
                <a:latin typeface="Segoe UI" pitchFamily="34" charset="0"/>
                <a:ea typeface="Segoe UI" pitchFamily="34" charset="0"/>
                <a:cs typeface="Segoe UI" pitchFamily="34" charset="0"/>
              </a:endParaRPr>
            </a:p>
          </p:txBody>
        </p:sp>
        <p:sp>
          <p:nvSpPr>
            <p:cNvPr id="27" name="Oval 26"/>
            <p:cNvSpPr/>
            <p:nvPr/>
          </p:nvSpPr>
          <p:spPr bwMode="auto">
            <a:xfrm>
              <a:off x="6439204" y="6089849"/>
              <a:ext cx="100792" cy="1083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Rectangle 27"/>
            <p:cNvSpPr/>
            <p:nvPr/>
          </p:nvSpPr>
          <p:spPr bwMode="auto">
            <a:xfrm>
              <a:off x="8296143" y="5948540"/>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Rectangle 28"/>
            <p:cNvSpPr/>
            <p:nvPr/>
          </p:nvSpPr>
          <p:spPr bwMode="auto">
            <a:xfrm>
              <a:off x="8296143" y="6081287"/>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Rectangle 29"/>
            <p:cNvSpPr/>
            <p:nvPr/>
          </p:nvSpPr>
          <p:spPr bwMode="auto">
            <a:xfrm>
              <a:off x="8296143" y="6214033"/>
              <a:ext cx="384413" cy="748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1" name="Down Arrow 30"/>
          <p:cNvSpPr/>
          <p:nvPr/>
        </p:nvSpPr>
        <p:spPr bwMode="auto">
          <a:xfrm rot="2365912">
            <a:off x="7538962" y="3838314"/>
            <a:ext cx="770892" cy="1047972"/>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Down Arrow 31"/>
          <p:cNvSpPr/>
          <p:nvPr/>
        </p:nvSpPr>
        <p:spPr bwMode="auto">
          <a:xfrm rot="18965509">
            <a:off x="9638483" y="3799186"/>
            <a:ext cx="770892" cy="1125580"/>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Down Arrow 32"/>
          <p:cNvSpPr/>
          <p:nvPr/>
        </p:nvSpPr>
        <p:spPr bwMode="auto">
          <a:xfrm>
            <a:off x="8666572" y="4161143"/>
            <a:ext cx="770892" cy="615215"/>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Down Arrow 33"/>
          <p:cNvSpPr/>
          <p:nvPr/>
        </p:nvSpPr>
        <p:spPr bwMode="auto">
          <a:xfrm>
            <a:off x="7252534" y="5305599"/>
            <a:ext cx="367738" cy="472307"/>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Down Arrow 34"/>
          <p:cNvSpPr/>
          <p:nvPr/>
        </p:nvSpPr>
        <p:spPr bwMode="auto">
          <a:xfrm>
            <a:off x="8863855" y="5309574"/>
            <a:ext cx="367738" cy="472307"/>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Down Arrow 35"/>
          <p:cNvSpPr/>
          <p:nvPr/>
        </p:nvSpPr>
        <p:spPr bwMode="auto">
          <a:xfrm>
            <a:off x="10502897" y="5315500"/>
            <a:ext cx="367738" cy="472307"/>
          </a:xfrm>
          <a:prstGeom prst="down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803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0"/>
                            </p:stCondLst>
                            <p:childTnLst>
                              <p:par>
                                <p:cTn id="21" presetID="2" presetClass="entr" presetSubtype="4"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up)">
                                      <p:cBhvr>
                                        <p:cTn id="40" dur="500"/>
                                        <p:tgtEl>
                                          <p:spTgt spid="3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500"/>
                                        <p:tgtEl>
                                          <p:spTgt spid="32"/>
                                        </p:tgtEl>
                                      </p:cBhvr>
                                    </p:animEffect>
                                  </p:childTnLst>
                                </p:cTn>
                              </p:par>
                            </p:childTnLst>
                          </p:cTn>
                        </p:par>
                        <p:par>
                          <p:cTn id="44" fill="hold">
                            <p:stCondLst>
                              <p:cond delay="500"/>
                            </p:stCondLst>
                            <p:childTnLst>
                              <p:par>
                                <p:cTn id="45" presetID="22" presetClass="entr" presetSubtype="1" fill="hold" grpId="0" nodeType="afterEffect">
                                  <p:stCondLst>
                                    <p:cond delay="25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par>
                          <p:cTn id="48" fill="hold">
                            <p:stCondLst>
                              <p:cond delay="1250"/>
                            </p:stCondLst>
                            <p:childTnLst>
                              <p:par>
                                <p:cTn id="49" presetID="22" presetClass="entr" presetSubtype="1" fill="hold" grpId="0" nodeType="after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2000"/>
                            </p:stCondLst>
                            <p:childTnLst>
                              <p:par>
                                <p:cTn id="53" presetID="22" presetClass="entr" presetSubtype="1" fill="hold" grpId="0" nodeType="afterEffect">
                                  <p:stCondLst>
                                    <p:cond delay="25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childTnLst>
                          </p:cTn>
                        </p:par>
                        <p:par>
                          <p:cTn id="56" fill="hold">
                            <p:stCondLst>
                              <p:cond delay="2750"/>
                            </p:stCondLst>
                            <p:childTnLst>
                              <p:par>
                                <p:cTn id="57" presetID="22" presetClass="entr" presetSubtype="1"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3250"/>
                            </p:stCondLst>
                            <p:childTnLst>
                              <p:par>
                                <p:cTn id="61" presetID="22" presetClass="entr" presetSubtype="1"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up)">
                                      <p:cBhvr>
                                        <p:cTn id="63" dur="500"/>
                                        <p:tgtEl>
                                          <p:spTgt spid="35"/>
                                        </p:tgtEl>
                                      </p:cBhvr>
                                    </p:animEffect>
                                  </p:childTnLst>
                                </p:cTn>
                              </p:par>
                            </p:childTnLst>
                          </p:cTn>
                        </p:par>
                        <p:par>
                          <p:cTn id="64" fill="hold">
                            <p:stCondLst>
                              <p:cond delay="3750"/>
                            </p:stCondLst>
                            <p:childTnLst>
                              <p:par>
                                <p:cTn id="65" presetID="22" presetClass="entr" presetSubtype="1"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up)">
                                      <p:cBhvr>
                                        <p:cTn id="67" dur="500"/>
                                        <p:tgtEl>
                                          <p:spTgt spid="36"/>
                                        </p:tgtEl>
                                      </p:cBhvr>
                                    </p:animEffect>
                                  </p:childTnLst>
                                </p:cTn>
                              </p:par>
                            </p:childTnLst>
                          </p:cTn>
                        </p:par>
                        <p:par>
                          <p:cTn id="68" fill="hold">
                            <p:stCondLst>
                              <p:cond delay="4250"/>
                            </p:stCondLst>
                            <p:childTnLst>
                              <p:par>
                                <p:cTn id="69" presetID="22" presetClass="entr" presetSubtype="1"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up)">
                                      <p:cBhvr>
                                        <p:cTn id="71" dur="500"/>
                                        <p:tgtEl>
                                          <p:spTgt spid="10"/>
                                        </p:tgtEl>
                                      </p:cBhvr>
                                    </p:animEffect>
                                  </p:childTnLst>
                                </p:cTn>
                              </p:par>
                            </p:childTnLst>
                          </p:cTn>
                        </p:par>
                        <p:par>
                          <p:cTn id="72" fill="hold">
                            <p:stCondLst>
                              <p:cond delay="4750"/>
                            </p:stCondLst>
                            <p:childTnLst>
                              <p:par>
                                <p:cTn id="73" presetID="22" presetClass="entr" presetSubtype="1"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up)">
                                      <p:cBhvr>
                                        <p:cTn id="75" dur="500"/>
                                        <p:tgtEl>
                                          <p:spTgt spid="19"/>
                                        </p:tgtEl>
                                      </p:cBhvr>
                                    </p:animEffect>
                                  </p:childTnLst>
                                </p:cTn>
                              </p:par>
                            </p:childTnLst>
                          </p:cTn>
                        </p:par>
                        <p:par>
                          <p:cTn id="76" fill="hold">
                            <p:stCondLst>
                              <p:cond delay="5250"/>
                            </p:stCondLst>
                            <p:childTnLst>
                              <p:par>
                                <p:cTn id="77" presetID="22" presetClass="entr" presetSubtype="1"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up)">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animBg="1"/>
      <p:bldP spid="7" grpId="0" animBg="1"/>
      <p:bldP spid="8" grpId="0" animBg="1"/>
      <p:bldP spid="9" grpId="0" animBg="1"/>
      <p:bldP spid="16" grpId="0" animBg="1"/>
      <p:bldP spid="17" grpId="0" animBg="1"/>
      <p:bldP spid="18" grpId="0" animBg="1"/>
      <p:bldP spid="31" grpId="0" animBg="1"/>
      <p:bldP spid="32" grpId="0" animBg="1"/>
      <p:bldP spid="33" grpId="0" animBg="1"/>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Active Geo-Replication</a:t>
            </a:r>
          </a:p>
        </p:txBody>
      </p:sp>
      <p:sp>
        <p:nvSpPr>
          <p:cNvPr id="3" name="Text Placeholder 2"/>
          <p:cNvSpPr>
            <a:spLocks noGrp="1"/>
          </p:cNvSpPr>
          <p:nvPr>
            <p:ph type="body" sz="quarter" idx="10"/>
          </p:nvPr>
        </p:nvSpPr>
        <p:spPr>
          <a:xfrm>
            <a:off x="274638" y="1212850"/>
            <a:ext cx="5962935" cy="4795159"/>
          </a:xfrm>
        </p:spPr>
        <p:txBody>
          <a:bodyPr/>
          <a:lstStyle/>
          <a:p>
            <a:r>
              <a:rPr lang="en-US" sz="3600" dirty="0"/>
              <a:t>Available in Premium Tier</a:t>
            </a:r>
          </a:p>
          <a:p>
            <a:endParaRPr lang="en-US" sz="3600" dirty="0"/>
          </a:p>
          <a:p>
            <a:r>
              <a:rPr lang="en-US" sz="3600" dirty="0"/>
              <a:t>Multiple read-only secondary's (max 4)</a:t>
            </a:r>
          </a:p>
          <a:p>
            <a:endParaRPr lang="en-US" sz="3600" dirty="0"/>
          </a:p>
          <a:p>
            <a:r>
              <a:rPr lang="en-US" sz="3600" dirty="0"/>
              <a:t>Application uses secondary's for read only workloads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928" y="3169360"/>
            <a:ext cx="469562" cy="590106"/>
          </a:xfrm>
          <a:prstGeom prst="rect">
            <a:avLst/>
          </a:prstGeom>
        </p:spPr>
      </p:pic>
      <p:sp>
        <p:nvSpPr>
          <p:cNvPr id="7" name="Rounded Rectangle 6"/>
          <p:cNvSpPr/>
          <p:nvPr/>
        </p:nvSpPr>
        <p:spPr bwMode="auto">
          <a:xfrm>
            <a:off x="7041188" y="3222945"/>
            <a:ext cx="1372138" cy="546375"/>
          </a:xfrm>
          <a:prstGeom prst="roundRect">
            <a:avLst/>
          </a:prstGeom>
          <a:solidFill>
            <a:schemeClr val="accent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solidFill>
                  <a:srgbClr val="FFFFFF"/>
                </a:solidFill>
              </a:rPr>
              <a:t>Application</a:t>
            </a:r>
            <a:endParaRPr lang="en-US" sz="1224" dirty="0">
              <a:solidFill>
                <a:srgbClr val="FFFFFF"/>
              </a:solidFill>
            </a:endParaRPr>
          </a:p>
        </p:txBody>
      </p:sp>
      <p:cxnSp>
        <p:nvCxnSpPr>
          <p:cNvPr id="8" name="Straight Arrow Connector 7"/>
          <p:cNvCxnSpPr>
            <a:stCxn id="7" idx="3"/>
          </p:cNvCxnSpPr>
          <p:nvPr/>
        </p:nvCxnSpPr>
        <p:spPr>
          <a:xfrm flipV="1">
            <a:off x="8413326" y="3496132"/>
            <a:ext cx="755660"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Can 14"/>
          <p:cNvSpPr/>
          <p:nvPr/>
        </p:nvSpPr>
        <p:spPr bwMode="auto">
          <a:xfrm>
            <a:off x="9168986" y="3169360"/>
            <a:ext cx="1072567" cy="87653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r/w Primary</a:t>
            </a:r>
          </a:p>
        </p:txBody>
      </p:sp>
      <p:sp>
        <p:nvSpPr>
          <p:cNvPr id="16" name="Can 15"/>
          <p:cNvSpPr/>
          <p:nvPr/>
        </p:nvSpPr>
        <p:spPr bwMode="auto">
          <a:xfrm>
            <a:off x="10332991" y="1916221"/>
            <a:ext cx="1188707" cy="84952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 Replica 1</a:t>
            </a:r>
          </a:p>
        </p:txBody>
      </p:sp>
      <p:sp>
        <p:nvSpPr>
          <p:cNvPr id="17" name="Can 16"/>
          <p:cNvSpPr/>
          <p:nvPr/>
        </p:nvSpPr>
        <p:spPr bwMode="auto">
          <a:xfrm>
            <a:off x="10333251" y="4320213"/>
            <a:ext cx="1188707" cy="84952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 Replica 4</a:t>
            </a:r>
          </a:p>
        </p:txBody>
      </p:sp>
      <p:sp>
        <p:nvSpPr>
          <p:cNvPr id="19" name="Down Arrow 18"/>
          <p:cNvSpPr/>
          <p:nvPr/>
        </p:nvSpPr>
        <p:spPr bwMode="auto">
          <a:xfrm rot="13381975">
            <a:off x="10531015" y="2846952"/>
            <a:ext cx="182878" cy="539981"/>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Down Arrow 19"/>
          <p:cNvSpPr/>
          <p:nvPr/>
        </p:nvSpPr>
        <p:spPr bwMode="auto">
          <a:xfrm rot="18766896">
            <a:off x="10521835" y="3588127"/>
            <a:ext cx="182878" cy="539981"/>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7" idx="3"/>
            <a:endCxn id="17" idx="2"/>
          </p:cNvCxnSpPr>
          <p:nvPr/>
        </p:nvCxnSpPr>
        <p:spPr>
          <a:xfrm>
            <a:off x="8413326" y="3496133"/>
            <a:ext cx="1919925" cy="12488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16" idx="2"/>
          </p:cNvCxnSpPr>
          <p:nvPr/>
        </p:nvCxnSpPr>
        <p:spPr>
          <a:xfrm flipV="1">
            <a:off x="8413326" y="2340986"/>
            <a:ext cx="1919665" cy="11551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40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Sharding</a:t>
            </a:r>
            <a:r>
              <a:rPr lang="en-US" dirty="0"/>
              <a:t> Pattern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238" y="1212849"/>
            <a:ext cx="6500390" cy="3866899"/>
          </a:xfrm>
          <a:prstGeom prst="rect">
            <a:avLst/>
          </a:prstGeom>
        </p:spPr>
      </p:pic>
      <p:sp>
        <p:nvSpPr>
          <p:cNvPr id="2" name="Rectangle 1"/>
          <p:cNvSpPr/>
          <p:nvPr/>
        </p:nvSpPr>
        <p:spPr>
          <a:xfrm>
            <a:off x="270159" y="5535658"/>
            <a:ext cx="11894043" cy="646331"/>
          </a:xfrm>
          <a:prstGeom prst="rect">
            <a:avLst/>
          </a:prstGeom>
        </p:spPr>
        <p:txBody>
          <a:bodyPr wrap="square">
            <a:spAutoFit/>
          </a:bodyPr>
          <a:lstStyle/>
          <a:p>
            <a:r>
              <a:rPr lang="en-US" dirty="0"/>
              <a:t>Divide a data store into a set of horizontal partitions or shards. This pattern can improve scalability when storing and accessing large volumes of data.</a:t>
            </a:r>
            <a:endParaRPr lang="en-US" dirty="0">
              <a:effectLst/>
            </a:endParaRPr>
          </a:p>
        </p:txBody>
      </p:sp>
    </p:spTree>
    <p:extLst>
      <p:ext uri="{BB962C8B-B14F-4D97-AF65-F5344CB8AC3E}">
        <p14:creationId xmlns:p14="http://schemas.microsoft.com/office/powerpoint/2010/main" val="15183361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Scaling Out</a:t>
            </a:r>
          </a:p>
        </p:txBody>
      </p:sp>
      <p:sp>
        <p:nvSpPr>
          <p:cNvPr id="3" name="Text Placeholder 2"/>
          <p:cNvSpPr>
            <a:spLocks noGrp="1"/>
          </p:cNvSpPr>
          <p:nvPr>
            <p:ph type="body" sz="quarter" idx="10"/>
          </p:nvPr>
        </p:nvSpPr>
        <p:spPr>
          <a:xfrm>
            <a:off x="274638" y="1212850"/>
            <a:ext cx="5732908" cy="5287601"/>
          </a:xfrm>
        </p:spPr>
        <p:txBody>
          <a:bodyPr/>
          <a:lstStyle/>
          <a:p>
            <a:r>
              <a:rPr lang="en-US" dirty="0"/>
              <a:t>Shard Map Manager and Shard DBs</a:t>
            </a:r>
          </a:p>
          <a:p>
            <a:endParaRPr lang="en-US" dirty="0"/>
          </a:p>
          <a:p>
            <a:endParaRPr lang="en-US" dirty="0"/>
          </a:p>
          <a:p>
            <a:endParaRPr lang="en-US" dirty="0"/>
          </a:p>
          <a:p>
            <a:pPr marL="571500" indent="-571500">
              <a:buFont typeface="Arial" panose="020B0604020202020204" pitchFamily="34" charset="0"/>
              <a:buChar char="•"/>
            </a:pPr>
            <a:r>
              <a:rPr lang="en-US" sz="3600" dirty="0"/>
              <a:t>Data-dependent routing </a:t>
            </a:r>
          </a:p>
          <a:p>
            <a:pPr marL="571500" indent="-571500">
              <a:buFont typeface="Arial" panose="020B0604020202020204" pitchFamily="34" charset="0"/>
              <a:buChar char="•"/>
            </a:pPr>
            <a:r>
              <a:rPr lang="en-US" sz="3600" dirty="0"/>
              <a:t>Multi-shard querying</a:t>
            </a:r>
          </a:p>
          <a:p>
            <a:pPr marL="571500" indent="-571500">
              <a:buFont typeface="Arial" panose="020B0604020202020204" pitchFamily="34" charset="0"/>
              <a:buChar char="•"/>
            </a:pPr>
            <a:r>
              <a:rPr lang="en-US" sz="3600" dirty="0"/>
              <a:t>Elastic database pool </a:t>
            </a:r>
          </a:p>
        </p:txBody>
      </p:sp>
      <p:sp>
        <p:nvSpPr>
          <p:cNvPr id="4" name="Flowchart: Magnetic Disk 3"/>
          <p:cNvSpPr/>
          <p:nvPr/>
        </p:nvSpPr>
        <p:spPr bwMode="auto">
          <a:xfrm>
            <a:off x="4663773" y="2602584"/>
            <a:ext cx="1343773" cy="1319891"/>
          </a:xfrm>
          <a:prstGeom prst="flowChartMagneticDisk">
            <a:avLst/>
          </a:prstGeom>
          <a:solidFill>
            <a:srgbClr val="FFC00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Shard Map</a:t>
            </a:r>
          </a:p>
          <a:p>
            <a:pPr algn="ctr" defTabSz="914099" fontAlgn="base">
              <a:spcBef>
                <a:spcPct val="0"/>
              </a:spcBef>
              <a:spcAft>
                <a:spcPct val="0"/>
              </a:spcAft>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Manager</a:t>
            </a:r>
          </a:p>
        </p:txBody>
      </p:sp>
      <p:graphicFrame>
        <p:nvGraphicFramePr>
          <p:cNvPr id="5" name="Table 4"/>
          <p:cNvGraphicFramePr>
            <a:graphicFrameLocks noGrp="1"/>
          </p:cNvGraphicFramePr>
          <p:nvPr>
            <p:extLst>
              <p:ext uri="{D42A27DB-BD31-4B8C-83A1-F6EECF244321}">
                <p14:modId xmlns:p14="http://schemas.microsoft.com/office/powerpoint/2010/main" val="270614273"/>
              </p:ext>
            </p:extLst>
          </p:nvPr>
        </p:nvGraphicFramePr>
        <p:xfrm>
          <a:off x="7667786" y="1215085"/>
          <a:ext cx="2001795" cy="1371600"/>
        </p:xfrm>
        <a:graphic>
          <a:graphicData uri="http://schemas.openxmlformats.org/drawingml/2006/table">
            <a:tbl>
              <a:tblPr firstRow="1" bandRow="1">
                <a:tableStyleId>{5C22544A-7EE6-4342-B048-85BDC9FD1C3A}</a:tableStyleId>
              </a:tblPr>
              <a:tblGrid>
                <a:gridCol w="792205">
                  <a:extLst>
                    <a:ext uri="{9D8B030D-6E8A-4147-A177-3AD203B41FA5}">
                      <a16:colId xmlns:a16="http://schemas.microsoft.com/office/drawing/2014/main" val="20000"/>
                    </a:ext>
                  </a:extLst>
                </a:gridCol>
                <a:gridCol w="1209590">
                  <a:extLst>
                    <a:ext uri="{9D8B030D-6E8A-4147-A177-3AD203B41FA5}">
                      <a16:colId xmlns:a16="http://schemas.microsoft.com/office/drawing/2014/main" val="20001"/>
                    </a:ext>
                  </a:extLst>
                </a:gridCol>
              </a:tblGrid>
              <a:tr h="225963">
                <a:tc>
                  <a:txBody>
                    <a:bodyPr/>
                    <a:lstStyle/>
                    <a:p>
                      <a:r>
                        <a:rPr lang="en-US" sz="1200" dirty="0"/>
                        <a:t>Key</a:t>
                      </a:r>
                    </a:p>
                  </a:txBody>
                  <a:tcPr/>
                </a:tc>
                <a:tc>
                  <a:txBody>
                    <a:bodyPr/>
                    <a:lstStyle/>
                    <a:p>
                      <a:r>
                        <a:rPr lang="en-US" sz="1200" dirty="0"/>
                        <a:t>Shard</a:t>
                      </a:r>
                    </a:p>
                  </a:txBody>
                  <a:tcPr/>
                </a:tc>
                <a:extLst>
                  <a:ext uri="{0D108BD9-81ED-4DB2-BD59-A6C34878D82A}">
                    <a16:rowId xmlns:a16="http://schemas.microsoft.com/office/drawing/2014/main" val="10000"/>
                  </a:ext>
                </a:extLst>
              </a:tr>
              <a:tr h="0">
                <a:tc>
                  <a:txBody>
                    <a:bodyPr/>
                    <a:lstStyle/>
                    <a:p>
                      <a:r>
                        <a:rPr lang="en-US" sz="1200" dirty="0"/>
                        <a:t>1</a:t>
                      </a:r>
                    </a:p>
                  </a:txBody>
                  <a:tcPr/>
                </a:tc>
                <a:tc>
                  <a:txBody>
                    <a:bodyPr/>
                    <a:lstStyle/>
                    <a:p>
                      <a:r>
                        <a:rPr lang="en-US" sz="1200" dirty="0"/>
                        <a:t>Server 1, DB A</a:t>
                      </a:r>
                    </a:p>
                  </a:txBody>
                  <a:tcPr/>
                </a:tc>
                <a:extLst>
                  <a:ext uri="{0D108BD9-81ED-4DB2-BD59-A6C34878D82A}">
                    <a16:rowId xmlns:a16="http://schemas.microsoft.com/office/drawing/2014/main" val="10001"/>
                  </a:ext>
                </a:extLst>
              </a:tr>
              <a:tr h="0">
                <a:tc>
                  <a:txBody>
                    <a:bodyPr/>
                    <a:lstStyle/>
                    <a:p>
                      <a:r>
                        <a:rPr lang="en-US" sz="1200" dirty="0"/>
                        <a:t>2</a:t>
                      </a:r>
                    </a:p>
                  </a:txBody>
                  <a:tcPr/>
                </a:tc>
                <a:tc>
                  <a:txBody>
                    <a:bodyPr/>
                    <a:lstStyle/>
                    <a:p>
                      <a:r>
                        <a:rPr lang="en-US" sz="1200" dirty="0"/>
                        <a:t>Server 1, DB A</a:t>
                      </a:r>
                    </a:p>
                  </a:txBody>
                  <a:tcPr/>
                </a:tc>
                <a:extLst>
                  <a:ext uri="{0D108BD9-81ED-4DB2-BD59-A6C34878D82A}">
                    <a16:rowId xmlns:a16="http://schemas.microsoft.com/office/drawing/2014/main" val="10002"/>
                  </a:ext>
                </a:extLst>
              </a:tr>
              <a:tr h="0">
                <a:tc>
                  <a:txBody>
                    <a:bodyPr/>
                    <a:lstStyle/>
                    <a:p>
                      <a:r>
                        <a:rPr lang="en-US" sz="1200" dirty="0"/>
                        <a:t>3</a:t>
                      </a:r>
                    </a:p>
                  </a:txBody>
                  <a:tcPr/>
                </a:tc>
                <a:tc>
                  <a:txBody>
                    <a:bodyPr/>
                    <a:lstStyle/>
                    <a:p>
                      <a:r>
                        <a:rPr lang="en-US" sz="1200" dirty="0"/>
                        <a:t>Server 1, DB A</a:t>
                      </a:r>
                    </a:p>
                  </a:txBody>
                  <a:tcPr/>
                </a:tc>
                <a:extLst>
                  <a:ext uri="{0D108BD9-81ED-4DB2-BD59-A6C34878D82A}">
                    <a16:rowId xmlns:a16="http://schemas.microsoft.com/office/drawing/2014/main" val="10003"/>
                  </a:ext>
                </a:extLst>
              </a:tr>
              <a:tr h="0">
                <a:tc>
                  <a:txBody>
                    <a:bodyPr/>
                    <a:lstStyle/>
                    <a:p>
                      <a:r>
                        <a:rPr lang="en-US" sz="1200" dirty="0"/>
                        <a:t>4</a:t>
                      </a:r>
                    </a:p>
                  </a:txBody>
                  <a:tcPr/>
                </a:tc>
                <a:tc>
                  <a:txBody>
                    <a:bodyPr/>
                    <a:lstStyle/>
                    <a:p>
                      <a:pPr marL="0" marR="0" indent="0" algn="l" defTabSz="914684" rtl="0" eaLnBrk="1" fontAlgn="auto" latinLnBrk="0" hangingPunct="1">
                        <a:lnSpc>
                          <a:spcPct val="100000"/>
                        </a:lnSpc>
                        <a:spcBef>
                          <a:spcPts val="0"/>
                        </a:spcBef>
                        <a:spcAft>
                          <a:spcPts val="0"/>
                        </a:spcAft>
                        <a:buClrTx/>
                        <a:buSzTx/>
                        <a:buFontTx/>
                        <a:buNone/>
                        <a:tabLst/>
                        <a:defRPr/>
                      </a:pPr>
                      <a:r>
                        <a:rPr lang="en-US" sz="1200" dirty="0"/>
                        <a:t>Server 1, DB A</a:t>
                      </a:r>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19635892"/>
              </p:ext>
            </p:extLst>
          </p:nvPr>
        </p:nvGraphicFramePr>
        <p:xfrm>
          <a:off x="7667786" y="3678199"/>
          <a:ext cx="2001795" cy="1219200"/>
        </p:xfrm>
        <a:graphic>
          <a:graphicData uri="http://schemas.openxmlformats.org/drawingml/2006/table">
            <a:tbl>
              <a:tblPr firstRow="1" bandRow="1">
                <a:tableStyleId>{5C22544A-7EE6-4342-B048-85BDC9FD1C3A}</a:tableStyleId>
              </a:tblPr>
              <a:tblGrid>
                <a:gridCol w="792205">
                  <a:extLst>
                    <a:ext uri="{9D8B030D-6E8A-4147-A177-3AD203B41FA5}">
                      <a16:colId xmlns:a16="http://schemas.microsoft.com/office/drawing/2014/main" val="20000"/>
                    </a:ext>
                  </a:extLst>
                </a:gridCol>
                <a:gridCol w="1209590">
                  <a:extLst>
                    <a:ext uri="{9D8B030D-6E8A-4147-A177-3AD203B41FA5}">
                      <a16:colId xmlns:a16="http://schemas.microsoft.com/office/drawing/2014/main" val="20001"/>
                    </a:ext>
                  </a:extLst>
                </a:gridCol>
              </a:tblGrid>
              <a:tr h="197130">
                <a:tc>
                  <a:txBody>
                    <a:bodyPr/>
                    <a:lstStyle/>
                    <a:p>
                      <a:r>
                        <a:rPr lang="en-US" sz="900" dirty="0"/>
                        <a:t>Key Range</a:t>
                      </a:r>
                    </a:p>
                  </a:txBody>
                  <a:tcPr/>
                </a:tc>
                <a:tc>
                  <a:txBody>
                    <a:bodyPr/>
                    <a:lstStyle/>
                    <a:p>
                      <a:r>
                        <a:rPr lang="en-US" sz="1000" dirty="0"/>
                        <a:t>Shard</a:t>
                      </a:r>
                    </a:p>
                  </a:txBody>
                  <a:tcPr/>
                </a:tc>
                <a:extLst>
                  <a:ext uri="{0D108BD9-81ED-4DB2-BD59-A6C34878D82A}">
                    <a16:rowId xmlns:a16="http://schemas.microsoft.com/office/drawing/2014/main" val="10000"/>
                  </a:ext>
                </a:extLst>
              </a:tr>
              <a:tr h="0">
                <a:tc>
                  <a:txBody>
                    <a:bodyPr/>
                    <a:lstStyle/>
                    <a:p>
                      <a:r>
                        <a:rPr lang="en-US" sz="1000" dirty="0"/>
                        <a:t>100-500</a:t>
                      </a:r>
                    </a:p>
                  </a:txBody>
                  <a:tcPr/>
                </a:tc>
                <a:tc>
                  <a:txBody>
                    <a:bodyPr/>
                    <a:lstStyle/>
                    <a:p>
                      <a:r>
                        <a:rPr lang="en-US" sz="1000" dirty="0"/>
                        <a:t>Server 1, DB C</a:t>
                      </a:r>
                    </a:p>
                  </a:txBody>
                  <a:tcPr/>
                </a:tc>
                <a:extLst>
                  <a:ext uri="{0D108BD9-81ED-4DB2-BD59-A6C34878D82A}">
                    <a16:rowId xmlns:a16="http://schemas.microsoft.com/office/drawing/2014/main" val="10001"/>
                  </a:ext>
                </a:extLst>
              </a:tr>
              <a:tr h="0">
                <a:tc>
                  <a:txBody>
                    <a:bodyPr/>
                    <a:lstStyle/>
                    <a:p>
                      <a:r>
                        <a:rPr lang="en-US" sz="1000" dirty="0"/>
                        <a:t>500-1000</a:t>
                      </a:r>
                    </a:p>
                  </a:txBody>
                  <a:tcPr/>
                </a:tc>
                <a:tc>
                  <a:txBody>
                    <a:bodyPr/>
                    <a:lstStyle/>
                    <a:p>
                      <a:r>
                        <a:rPr lang="en-US" sz="1000" dirty="0"/>
                        <a:t>Server 2, DB D</a:t>
                      </a:r>
                    </a:p>
                  </a:txBody>
                  <a:tcPr/>
                </a:tc>
                <a:extLst>
                  <a:ext uri="{0D108BD9-81ED-4DB2-BD59-A6C34878D82A}">
                    <a16:rowId xmlns:a16="http://schemas.microsoft.com/office/drawing/2014/main" val="10002"/>
                  </a:ext>
                </a:extLst>
              </a:tr>
              <a:tr h="0">
                <a:tc>
                  <a:txBody>
                    <a:bodyPr/>
                    <a:lstStyle/>
                    <a:p>
                      <a:r>
                        <a:rPr lang="en-US" sz="1000" dirty="0"/>
                        <a:t>1000-1500</a:t>
                      </a:r>
                    </a:p>
                  </a:txBody>
                  <a:tcPr/>
                </a:tc>
                <a:tc>
                  <a:txBody>
                    <a:bodyPr/>
                    <a:lstStyle/>
                    <a:p>
                      <a:r>
                        <a:rPr lang="en-US" sz="1000" dirty="0"/>
                        <a:t>Server 3, DB E</a:t>
                      </a:r>
                    </a:p>
                  </a:txBody>
                  <a:tcPr/>
                </a:tc>
                <a:extLst>
                  <a:ext uri="{0D108BD9-81ED-4DB2-BD59-A6C34878D82A}">
                    <a16:rowId xmlns:a16="http://schemas.microsoft.com/office/drawing/2014/main" val="10003"/>
                  </a:ext>
                </a:extLst>
              </a:tr>
              <a:tr h="0">
                <a:tc>
                  <a:txBody>
                    <a:bodyPr/>
                    <a:lstStyle/>
                    <a:p>
                      <a:r>
                        <a:rPr lang="en-US" sz="1000" dirty="0"/>
                        <a:t>1500-2000</a:t>
                      </a:r>
                    </a:p>
                  </a:txBody>
                  <a:tcPr/>
                </a:tc>
                <a:tc>
                  <a:txBody>
                    <a:bodyPr/>
                    <a:lstStyle/>
                    <a:p>
                      <a:pPr marL="0" marR="0" indent="0" algn="l" defTabSz="914684" rtl="0" eaLnBrk="1" fontAlgn="auto" latinLnBrk="0" hangingPunct="1">
                        <a:lnSpc>
                          <a:spcPct val="100000"/>
                        </a:lnSpc>
                        <a:spcBef>
                          <a:spcPts val="0"/>
                        </a:spcBef>
                        <a:spcAft>
                          <a:spcPts val="0"/>
                        </a:spcAft>
                        <a:buClrTx/>
                        <a:buSzTx/>
                        <a:buFontTx/>
                        <a:buNone/>
                        <a:tabLst/>
                        <a:defRPr/>
                      </a:pPr>
                      <a:r>
                        <a:rPr lang="en-US" sz="1000" dirty="0"/>
                        <a:t>Server 4, DB F</a:t>
                      </a:r>
                    </a:p>
                  </a:txBody>
                  <a:tcPr/>
                </a:tc>
                <a:extLst>
                  <a:ext uri="{0D108BD9-81ED-4DB2-BD59-A6C34878D82A}">
                    <a16:rowId xmlns:a16="http://schemas.microsoft.com/office/drawing/2014/main" val="10004"/>
                  </a:ext>
                </a:extLst>
              </a:tr>
            </a:tbl>
          </a:graphicData>
        </a:graphic>
      </p:graphicFrame>
      <p:pic>
        <p:nvPicPr>
          <p:cNvPr id="8" name="Picture 2" descr="C:\Users\daiken\AppData\Local\Microsoft\Windows\Temporary Internet Files\Content.IE5\UWY6LG0D\MCj04348450000[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96993" y="1390866"/>
            <a:ext cx="930245" cy="1239505"/>
          </a:xfrm>
          <a:prstGeom prst="rect">
            <a:avLst/>
          </a:prstGeom>
          <a:noFill/>
        </p:spPr>
      </p:pic>
      <p:cxnSp>
        <p:nvCxnSpPr>
          <p:cNvPr id="9" name="Elbow Connector 8"/>
          <p:cNvCxnSpPr>
            <a:stCxn id="4" idx="4"/>
          </p:cNvCxnSpPr>
          <p:nvPr/>
        </p:nvCxnSpPr>
        <p:spPr>
          <a:xfrm flipV="1">
            <a:off x="6007546" y="2123240"/>
            <a:ext cx="1338965" cy="1139290"/>
          </a:xfrm>
          <a:prstGeom prst="bentConnector3">
            <a:avLst>
              <a:gd name="adj1" fmla="val 5000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4"/>
          </p:cNvCxnSpPr>
          <p:nvPr/>
        </p:nvCxnSpPr>
        <p:spPr>
          <a:xfrm>
            <a:off x="6007546" y="3262530"/>
            <a:ext cx="1338965" cy="1323823"/>
          </a:xfrm>
          <a:prstGeom prst="bentConnector3">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2" descr="C:\Users\daiken\AppData\Local\Microsoft\Windows\Temporary Internet Files\Content.IE5\UWY6LG0D\MCj0434845000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07530" y="3768981"/>
            <a:ext cx="563341" cy="750624"/>
          </a:xfrm>
          <a:prstGeom prst="rect">
            <a:avLst/>
          </a:prstGeom>
          <a:noFill/>
        </p:spPr>
      </p:pic>
      <p:pic>
        <p:nvPicPr>
          <p:cNvPr id="12" name="Picture 2" descr="C:\Users\daiken\AppData\Local\Microsoft\Windows\Temporary Internet Files\Content.IE5\UWY6LG0D\MCj04348450000[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07530" y="4620481"/>
            <a:ext cx="553609" cy="737656"/>
          </a:xfrm>
          <a:prstGeom prst="rect">
            <a:avLst/>
          </a:prstGeom>
          <a:noFill/>
        </p:spPr>
      </p:pic>
      <p:pic>
        <p:nvPicPr>
          <p:cNvPr id="13" name="Picture 2" descr="C:\Users\daiken\AppData\Local\Microsoft\Windows\Temporary Internet Files\Content.IE5\UWY6LG0D\MCj04348450000[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766355" y="3768981"/>
            <a:ext cx="991584" cy="1321237"/>
          </a:xfrm>
          <a:prstGeom prst="rect">
            <a:avLst/>
          </a:prstGeom>
          <a:noFill/>
        </p:spPr>
      </p:pic>
      <p:sp>
        <p:nvSpPr>
          <p:cNvPr id="14" name="Flowchart: Magnetic Disk 13"/>
          <p:cNvSpPr/>
          <p:nvPr/>
        </p:nvSpPr>
        <p:spPr bwMode="auto">
          <a:xfrm>
            <a:off x="11378805" y="1503953"/>
            <a:ext cx="506627" cy="420130"/>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A</a:t>
            </a:r>
          </a:p>
        </p:txBody>
      </p:sp>
      <p:sp>
        <p:nvSpPr>
          <p:cNvPr id="15" name="Flowchart: Magnetic Disk 14"/>
          <p:cNvSpPr/>
          <p:nvPr/>
        </p:nvSpPr>
        <p:spPr bwMode="auto">
          <a:xfrm>
            <a:off x="10579308" y="4058643"/>
            <a:ext cx="392151" cy="325281"/>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9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C</a:t>
            </a:r>
          </a:p>
        </p:txBody>
      </p:sp>
      <p:sp>
        <p:nvSpPr>
          <p:cNvPr id="16" name="Flowchart: Magnetic Disk 15"/>
          <p:cNvSpPr/>
          <p:nvPr/>
        </p:nvSpPr>
        <p:spPr bwMode="auto">
          <a:xfrm>
            <a:off x="10586741" y="4430467"/>
            <a:ext cx="395906" cy="311771"/>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9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D</a:t>
            </a:r>
          </a:p>
        </p:txBody>
      </p:sp>
      <p:sp>
        <p:nvSpPr>
          <p:cNvPr id="17" name="Flowchart: Magnetic Disk 16"/>
          <p:cNvSpPr/>
          <p:nvPr/>
        </p:nvSpPr>
        <p:spPr bwMode="auto">
          <a:xfrm>
            <a:off x="11378804" y="2016938"/>
            <a:ext cx="506627" cy="420130"/>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2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B</a:t>
            </a:r>
          </a:p>
        </p:txBody>
      </p:sp>
      <p:sp>
        <p:nvSpPr>
          <p:cNvPr id="18" name="Flowchart: Magnetic Disk 17"/>
          <p:cNvSpPr/>
          <p:nvPr/>
        </p:nvSpPr>
        <p:spPr bwMode="auto">
          <a:xfrm>
            <a:off x="11777222" y="3922475"/>
            <a:ext cx="377145" cy="350549"/>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9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E</a:t>
            </a:r>
          </a:p>
        </p:txBody>
      </p:sp>
      <p:sp>
        <p:nvSpPr>
          <p:cNvPr id="19" name="Flowchart: Magnetic Disk 18"/>
          <p:cNvSpPr/>
          <p:nvPr/>
        </p:nvSpPr>
        <p:spPr bwMode="auto">
          <a:xfrm>
            <a:off x="11735653" y="4750105"/>
            <a:ext cx="377145" cy="350549"/>
          </a:xfrm>
          <a:prstGeom prst="flowChartMagneticDisk">
            <a:avLst/>
          </a:prstGeom>
          <a:solidFill>
            <a:srgbClr val="92D05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9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DB F</a:t>
            </a: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2360" y="2935757"/>
            <a:ext cx="469562" cy="590106"/>
          </a:xfrm>
          <a:prstGeom prst="rect">
            <a:avLst/>
          </a:prstGeom>
        </p:spPr>
      </p:pic>
      <p:sp>
        <p:nvSpPr>
          <p:cNvPr id="26" name="TextBox 25"/>
          <p:cNvSpPr txBox="1"/>
          <p:nvPr/>
        </p:nvSpPr>
        <p:spPr>
          <a:xfrm>
            <a:off x="1513648" y="3451602"/>
            <a:ext cx="888826" cy="430309"/>
          </a:xfrm>
          <a:prstGeom prst="rect">
            <a:avLst/>
          </a:prstGeom>
          <a:noFill/>
        </p:spPr>
        <p:txBody>
          <a:bodyPr wrap="square" rtlCol="0">
            <a:spAutoFit/>
          </a:bodyPr>
          <a:lstStyle/>
          <a:p>
            <a:pPr algn="ctr"/>
            <a:r>
              <a:rPr lang="en-US" sz="1071" dirty="0">
                <a:solidFill>
                  <a:schemeClr val="tx2"/>
                </a:solidFill>
              </a:rPr>
              <a:t>Application </a:t>
            </a:r>
          </a:p>
          <a:p>
            <a:pPr algn="ctr"/>
            <a:r>
              <a:rPr lang="en-US" sz="1071" dirty="0">
                <a:solidFill>
                  <a:schemeClr val="tx2"/>
                </a:solidFill>
              </a:rPr>
              <a:t>Developer</a:t>
            </a:r>
          </a:p>
        </p:txBody>
      </p:sp>
      <p:sp>
        <p:nvSpPr>
          <p:cNvPr id="27" name="Rounded Rectangle 26"/>
          <p:cNvSpPr/>
          <p:nvPr/>
        </p:nvSpPr>
        <p:spPr bwMode="auto">
          <a:xfrm>
            <a:off x="2535975" y="2989342"/>
            <a:ext cx="1372138" cy="546375"/>
          </a:xfrm>
          <a:prstGeom prst="roundRect">
            <a:avLst/>
          </a:prstGeom>
          <a:solidFill>
            <a:schemeClr val="accent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solidFill>
                  <a:srgbClr val="FFFFFF"/>
                </a:solidFill>
              </a:rPr>
              <a:t>Application</a:t>
            </a:r>
            <a:endParaRPr lang="en-US" sz="1224" dirty="0">
              <a:solidFill>
                <a:srgbClr val="FFFFFF"/>
              </a:solidFill>
            </a:endParaRPr>
          </a:p>
        </p:txBody>
      </p:sp>
      <p:cxnSp>
        <p:nvCxnSpPr>
          <p:cNvPr id="29" name="Straight Arrow Connector 28"/>
          <p:cNvCxnSpPr>
            <a:stCxn id="27" idx="3"/>
          </p:cNvCxnSpPr>
          <p:nvPr/>
        </p:nvCxnSpPr>
        <p:spPr>
          <a:xfrm flipV="1">
            <a:off x="3908113" y="3262529"/>
            <a:ext cx="755660"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85567" y="2457507"/>
            <a:ext cx="15218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List Map</a:t>
            </a:r>
          </a:p>
        </p:txBody>
      </p:sp>
      <p:sp>
        <p:nvSpPr>
          <p:cNvPr id="20" name="TextBox 19"/>
          <p:cNvSpPr txBox="1"/>
          <p:nvPr/>
        </p:nvSpPr>
        <p:spPr>
          <a:xfrm>
            <a:off x="7604874" y="4786722"/>
            <a:ext cx="19258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Range Map</a:t>
            </a:r>
          </a:p>
        </p:txBody>
      </p:sp>
    </p:spTree>
    <p:extLst>
      <p:ext uri="{BB962C8B-B14F-4D97-AF65-F5344CB8AC3E}">
        <p14:creationId xmlns:p14="http://schemas.microsoft.com/office/powerpoint/2010/main" val="1254707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Tenancy models for SaaS Apps</a:t>
            </a:r>
          </a:p>
        </p:txBody>
      </p:sp>
      <p:sp>
        <p:nvSpPr>
          <p:cNvPr id="3" name="Text Placeholder 2"/>
          <p:cNvSpPr>
            <a:spLocks noGrp="1"/>
          </p:cNvSpPr>
          <p:nvPr>
            <p:ph type="body" sz="quarter" idx="10"/>
          </p:nvPr>
        </p:nvSpPr>
        <p:spPr>
          <a:xfrm>
            <a:off x="274638" y="1212850"/>
            <a:ext cx="8457086" cy="5139869"/>
          </a:xfrm>
        </p:spPr>
        <p:txBody>
          <a:bodyPr/>
          <a:lstStyle/>
          <a:p>
            <a:r>
              <a:rPr lang="en-US" dirty="0">
                <a:solidFill>
                  <a:schemeClr val="tx1"/>
                </a:solidFill>
              </a:rPr>
              <a:t>Single tenant per database</a:t>
            </a:r>
          </a:p>
          <a:p>
            <a:pPr lvl="1"/>
            <a:r>
              <a:rPr lang="en-US" dirty="0">
                <a:solidFill>
                  <a:schemeClr val="tx1"/>
                </a:solidFill>
              </a:rPr>
              <a:t>Each tenant’s data is stored in a different database</a:t>
            </a:r>
          </a:p>
          <a:p>
            <a:pPr lvl="1"/>
            <a:r>
              <a:rPr lang="en-US" dirty="0">
                <a:solidFill>
                  <a:schemeClr val="tx1"/>
                </a:solidFill>
              </a:rPr>
              <a:t>Better isolation of tenants as compared to multi-tenant model</a:t>
            </a:r>
          </a:p>
          <a:p>
            <a:r>
              <a:rPr lang="en-US" dirty="0">
                <a:solidFill>
                  <a:schemeClr val="tx1"/>
                </a:solidFill>
              </a:rPr>
              <a:t>Multiple tenants per database</a:t>
            </a:r>
          </a:p>
          <a:p>
            <a:pPr lvl="1"/>
            <a:r>
              <a:rPr lang="en-US" dirty="0">
                <a:solidFill>
                  <a:schemeClr val="tx1"/>
                </a:solidFill>
              </a:rPr>
              <a:t>Multiple tenants share the same database</a:t>
            </a:r>
          </a:p>
          <a:p>
            <a:pPr lvl="1"/>
            <a:r>
              <a:rPr lang="en-US" dirty="0">
                <a:solidFill>
                  <a:schemeClr val="tx1"/>
                </a:solidFill>
              </a:rPr>
              <a:t>Less isolation of tenants as compared to single tenant model</a:t>
            </a:r>
          </a:p>
          <a:p>
            <a:pPr lvl="1"/>
            <a:r>
              <a:rPr lang="en-US" dirty="0">
                <a:solidFill>
                  <a:schemeClr val="tx1"/>
                </a:solidFill>
              </a:rPr>
              <a:t>Typically more cost-effective than the single tenant model</a:t>
            </a:r>
          </a:p>
          <a:p>
            <a:r>
              <a:rPr lang="en-US" dirty="0">
                <a:solidFill>
                  <a:schemeClr val="tx1"/>
                </a:solidFill>
              </a:rPr>
              <a:t>Hybrid model</a:t>
            </a:r>
          </a:p>
          <a:p>
            <a:pPr lvl="1"/>
            <a:r>
              <a:rPr lang="en-US" dirty="0">
                <a:solidFill>
                  <a:schemeClr val="tx1"/>
                </a:solidFill>
              </a:rPr>
              <a:t>Some tenants share databases, others get their own database</a:t>
            </a:r>
          </a:p>
          <a:p>
            <a:pPr lvl="1"/>
            <a:r>
              <a:rPr lang="en-US" dirty="0">
                <a:solidFill>
                  <a:schemeClr val="tx1"/>
                </a:solidFill>
              </a:rPr>
              <a:t>E.g., premium or paying customers get their own databases, while free tier customers share databases</a:t>
            </a:r>
          </a:p>
          <a:p>
            <a:endParaRPr lang="en-US" dirty="0"/>
          </a:p>
        </p:txBody>
      </p:sp>
      <p:grpSp>
        <p:nvGrpSpPr>
          <p:cNvPr id="6" name="Group 5"/>
          <p:cNvGrpSpPr/>
          <p:nvPr/>
        </p:nvGrpSpPr>
        <p:grpSpPr>
          <a:xfrm>
            <a:off x="8885237" y="3802062"/>
            <a:ext cx="3352800" cy="2667000"/>
            <a:chOff x="8885237" y="906462"/>
            <a:chExt cx="3352800" cy="2667000"/>
          </a:xfrm>
        </p:grpSpPr>
        <p:sp>
          <p:nvSpPr>
            <p:cNvPr id="7" name="Rounded Rectangle 6"/>
            <p:cNvSpPr/>
            <p:nvPr/>
          </p:nvSpPr>
          <p:spPr bwMode="auto">
            <a:xfrm>
              <a:off x="8885237" y="906462"/>
              <a:ext cx="3352800" cy="2667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Multi-tenant per database</a:t>
              </a:r>
            </a:p>
          </p:txBody>
        </p:sp>
        <p:sp>
          <p:nvSpPr>
            <p:cNvPr id="8" name="Can 7"/>
            <p:cNvSpPr/>
            <p:nvPr/>
          </p:nvSpPr>
          <p:spPr bwMode="auto">
            <a:xfrm>
              <a:off x="9175167" y="1342012"/>
              <a:ext cx="1065687" cy="146721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DB</a:t>
              </a:r>
              <a:r>
                <a:rPr lang="en-US" sz="1400" baseline="-25000" dirty="0">
                  <a:solidFill>
                    <a:srgbClr val="000000"/>
                  </a:solidFill>
                </a:rPr>
                <a:t>1</a:t>
              </a: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Rounded Rectangle 8"/>
            <p:cNvSpPr/>
            <p:nvPr/>
          </p:nvSpPr>
          <p:spPr>
            <a:xfrm>
              <a:off x="9247944" y="1926387"/>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1</a:t>
              </a:r>
            </a:p>
          </p:txBody>
        </p:sp>
        <p:sp>
          <p:nvSpPr>
            <p:cNvPr id="10" name="Rounded Rectangle 9"/>
            <p:cNvSpPr/>
            <p:nvPr/>
          </p:nvSpPr>
          <p:spPr>
            <a:xfrm>
              <a:off x="9246190" y="2172279"/>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2</a:t>
              </a:r>
            </a:p>
          </p:txBody>
        </p:sp>
        <p:sp>
          <p:nvSpPr>
            <p:cNvPr id="11" name="Rounded Rectangle 10"/>
            <p:cNvSpPr/>
            <p:nvPr/>
          </p:nvSpPr>
          <p:spPr>
            <a:xfrm>
              <a:off x="9241568" y="2427407"/>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3</a:t>
              </a:r>
            </a:p>
          </p:txBody>
        </p:sp>
        <p:sp>
          <p:nvSpPr>
            <p:cNvPr id="12" name="Can 11"/>
            <p:cNvSpPr/>
            <p:nvPr/>
          </p:nvSpPr>
          <p:spPr bwMode="auto">
            <a:xfrm>
              <a:off x="10333037" y="1342012"/>
              <a:ext cx="1065687" cy="146721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DB</a:t>
              </a:r>
              <a:r>
                <a:rPr lang="en-US" sz="1400" baseline="-25000" dirty="0">
                  <a:solidFill>
                    <a:srgbClr val="000000"/>
                  </a:solidFill>
                </a:rPr>
                <a:t>2</a:t>
              </a: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3" name="Rounded Rectangle 12"/>
            <p:cNvSpPr/>
            <p:nvPr/>
          </p:nvSpPr>
          <p:spPr>
            <a:xfrm>
              <a:off x="10405814" y="1926387"/>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4</a:t>
              </a:r>
            </a:p>
          </p:txBody>
        </p:sp>
        <p:sp>
          <p:nvSpPr>
            <p:cNvPr id="14" name="Rounded Rectangle 13"/>
            <p:cNvSpPr/>
            <p:nvPr/>
          </p:nvSpPr>
          <p:spPr>
            <a:xfrm>
              <a:off x="10404060" y="2172279"/>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5</a:t>
              </a:r>
            </a:p>
          </p:txBody>
        </p:sp>
        <p:sp>
          <p:nvSpPr>
            <p:cNvPr id="15" name="Rounded Rectangle 14"/>
            <p:cNvSpPr/>
            <p:nvPr/>
          </p:nvSpPr>
          <p:spPr>
            <a:xfrm>
              <a:off x="10399438" y="2427407"/>
              <a:ext cx="923637" cy="193964"/>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6</a:t>
              </a:r>
            </a:p>
          </p:txBody>
        </p:sp>
        <p:sp>
          <p:nvSpPr>
            <p:cNvPr id="16" name="TextBox 15"/>
            <p:cNvSpPr txBox="1"/>
            <p:nvPr/>
          </p:nvSpPr>
          <p:spPr>
            <a:xfrm>
              <a:off x="11552237" y="2049462"/>
              <a:ext cx="595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a:t>
              </a:r>
            </a:p>
          </p:txBody>
        </p:sp>
      </p:grpSp>
      <p:grpSp>
        <p:nvGrpSpPr>
          <p:cNvPr id="17" name="Group 16"/>
          <p:cNvGrpSpPr/>
          <p:nvPr/>
        </p:nvGrpSpPr>
        <p:grpSpPr>
          <a:xfrm>
            <a:off x="8885237" y="805652"/>
            <a:ext cx="3352800" cy="2667000"/>
            <a:chOff x="8885237" y="906462"/>
            <a:chExt cx="3352800" cy="2667000"/>
          </a:xfrm>
        </p:grpSpPr>
        <p:sp>
          <p:nvSpPr>
            <p:cNvPr id="18" name="Rounded Rectangle 17"/>
            <p:cNvSpPr/>
            <p:nvPr/>
          </p:nvSpPr>
          <p:spPr bwMode="auto">
            <a:xfrm>
              <a:off x="8885237" y="906462"/>
              <a:ext cx="3352800" cy="2667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Single-tenant per database</a:t>
              </a:r>
            </a:p>
          </p:txBody>
        </p:sp>
        <p:sp>
          <p:nvSpPr>
            <p:cNvPr id="19" name="Can 18"/>
            <p:cNvSpPr/>
            <p:nvPr/>
          </p:nvSpPr>
          <p:spPr bwMode="auto">
            <a:xfrm>
              <a:off x="9175167" y="1342012"/>
              <a:ext cx="1065687" cy="146721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DB</a:t>
              </a:r>
              <a:r>
                <a:rPr lang="en-US" sz="1400" baseline="-25000" dirty="0">
                  <a:solidFill>
                    <a:srgbClr val="000000"/>
                  </a:solidFill>
                </a:rPr>
                <a:t>1</a:t>
              </a: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0" name="Rounded Rectangle 19"/>
            <p:cNvSpPr/>
            <p:nvPr/>
          </p:nvSpPr>
          <p:spPr>
            <a:xfrm>
              <a:off x="9247944" y="1926386"/>
              <a:ext cx="923637" cy="750939"/>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1</a:t>
              </a:r>
            </a:p>
          </p:txBody>
        </p:sp>
        <p:sp>
          <p:nvSpPr>
            <p:cNvPr id="21" name="Can 20"/>
            <p:cNvSpPr/>
            <p:nvPr/>
          </p:nvSpPr>
          <p:spPr bwMode="auto">
            <a:xfrm>
              <a:off x="10333037" y="1342012"/>
              <a:ext cx="1065687" cy="146721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rgbClr val="000000"/>
                  </a:solidFill>
                </a:rPr>
                <a:t>DB</a:t>
              </a:r>
              <a:r>
                <a:rPr lang="en-US" sz="1400" baseline="-25000" dirty="0">
                  <a:solidFill>
                    <a:srgbClr val="000000"/>
                  </a:solidFill>
                </a:rPr>
                <a:t>2</a:t>
              </a: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2" name="Rounded Rectangle 21"/>
            <p:cNvSpPr/>
            <p:nvPr/>
          </p:nvSpPr>
          <p:spPr>
            <a:xfrm>
              <a:off x="10405814" y="1926386"/>
              <a:ext cx="923637" cy="750939"/>
            </a:xfrm>
            <a:prstGeom prst="roundRect">
              <a:avLst/>
            </a:prstGeom>
            <a:solidFill>
              <a:srgbClr val="FFC000"/>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505050">
                      <a:lumMod val="50000"/>
                    </a:srgbClr>
                  </a:solidFill>
                </a:rPr>
                <a:t>Customer 2</a:t>
              </a:r>
            </a:p>
          </p:txBody>
        </p:sp>
        <p:sp>
          <p:nvSpPr>
            <p:cNvPr id="23" name="TextBox 22"/>
            <p:cNvSpPr txBox="1"/>
            <p:nvPr/>
          </p:nvSpPr>
          <p:spPr>
            <a:xfrm>
              <a:off x="11552237" y="2049462"/>
              <a:ext cx="595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a:t>
              </a:r>
            </a:p>
          </p:txBody>
        </p:sp>
      </p:grpSp>
    </p:spTree>
    <p:extLst>
      <p:ext uri="{BB962C8B-B14F-4D97-AF65-F5344CB8AC3E}">
        <p14:creationId xmlns:p14="http://schemas.microsoft.com/office/powerpoint/2010/main" val="3185879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a:t>
            </a:r>
          </a:p>
        </p:txBody>
      </p:sp>
    </p:spTree>
    <p:extLst>
      <p:ext uri="{BB962C8B-B14F-4D97-AF65-F5344CB8AC3E}">
        <p14:creationId xmlns:p14="http://schemas.microsoft.com/office/powerpoint/2010/main" val="16119187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5436841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Auto-scaling</a:t>
            </a:r>
          </a:p>
        </p:txBody>
      </p:sp>
      <p:sp>
        <p:nvSpPr>
          <p:cNvPr id="3" name="Text Placeholder 2"/>
          <p:cNvSpPr>
            <a:spLocks noGrp="1"/>
          </p:cNvSpPr>
          <p:nvPr>
            <p:ph type="body" sz="quarter" idx="10"/>
          </p:nvPr>
        </p:nvSpPr>
        <p:spPr>
          <a:xfrm>
            <a:off x="274638" y="1212850"/>
            <a:ext cx="6702197" cy="1292662"/>
          </a:xfrm>
        </p:spPr>
        <p:txBody>
          <a:bodyPr/>
          <a:lstStyle/>
          <a:p>
            <a:r>
              <a:rPr lang="en-US" sz="3600" dirty="0"/>
              <a:t>via </a:t>
            </a:r>
            <a:r>
              <a:rPr lang="en-US" sz="3600" dirty="0" err="1"/>
              <a:t>Powershell</a:t>
            </a:r>
            <a:endParaRPr lang="en-US" sz="3600" dirty="0"/>
          </a:p>
          <a:p>
            <a:r>
              <a:rPr lang="en-US" sz="3600" dirty="0"/>
              <a:t>automate with Azure Automation</a:t>
            </a:r>
          </a:p>
        </p:txBody>
      </p:sp>
      <p:pic>
        <p:nvPicPr>
          <p:cNvPr id="4"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3718" y="2452887"/>
            <a:ext cx="511610" cy="550845"/>
          </a:xfrm>
          <a:prstGeom prst="rect">
            <a:avLst/>
          </a:prstGeom>
        </p:spPr>
      </p:pic>
      <p:sp>
        <p:nvSpPr>
          <p:cNvPr id="5" name="TextBox 4"/>
          <p:cNvSpPr txBox="1"/>
          <p:nvPr/>
        </p:nvSpPr>
        <p:spPr>
          <a:xfrm>
            <a:off x="10953406" y="2949101"/>
            <a:ext cx="673912" cy="430309"/>
          </a:xfrm>
          <a:prstGeom prst="rect">
            <a:avLst/>
          </a:prstGeom>
          <a:noFill/>
        </p:spPr>
        <p:txBody>
          <a:bodyPr wrap="none" rtlCol="0">
            <a:spAutoFit/>
          </a:bodyPr>
          <a:lstStyle/>
          <a:p>
            <a:pPr algn="ctr"/>
            <a:r>
              <a:rPr lang="en-US" sz="1071" dirty="0">
                <a:solidFill>
                  <a:schemeClr val="tx2"/>
                </a:solidFill>
              </a:rPr>
              <a:t>Admin/</a:t>
            </a:r>
          </a:p>
          <a:p>
            <a:pPr algn="ctr"/>
            <a:r>
              <a:rPr lang="en-US" sz="1071" dirty="0" err="1">
                <a:solidFill>
                  <a:schemeClr val="tx2"/>
                </a:solidFill>
              </a:rPr>
              <a:t>DevOps</a:t>
            </a:r>
            <a:endParaRPr lang="en-US" sz="1071" dirty="0">
              <a:solidFill>
                <a:schemeClr val="tx2"/>
              </a:solidFill>
            </a:endParaRPr>
          </a:p>
        </p:txBody>
      </p:sp>
      <p:cxnSp>
        <p:nvCxnSpPr>
          <p:cNvPr id="6" name="Straight Arrow Connector 5"/>
          <p:cNvCxnSpPr>
            <a:stCxn id="7" idx="1"/>
          </p:cNvCxnSpPr>
          <p:nvPr/>
        </p:nvCxnSpPr>
        <p:spPr>
          <a:xfrm flipH="1">
            <a:off x="8225654" y="2908938"/>
            <a:ext cx="1171036" cy="3957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bwMode="auto">
          <a:xfrm>
            <a:off x="9396690" y="2270124"/>
            <a:ext cx="1248818" cy="1277627"/>
          </a:xfrm>
          <a:prstGeom prst="roundRect">
            <a:avLst/>
          </a:pr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pPr>
            <a:r>
              <a:rPr lang="en-US" sz="1224" dirty="0">
                <a:solidFill>
                  <a:schemeClr val="tx2"/>
                </a:solidFill>
              </a:rPr>
              <a:t>Azure Automation (SE)</a:t>
            </a:r>
          </a:p>
        </p:txBody>
      </p:sp>
      <p:cxnSp>
        <p:nvCxnSpPr>
          <p:cNvPr id="8" name="Straight Arrow Connector 7"/>
          <p:cNvCxnSpPr/>
          <p:nvPr/>
        </p:nvCxnSpPr>
        <p:spPr>
          <a:xfrm flipH="1">
            <a:off x="4536555" y="3304665"/>
            <a:ext cx="3689098" cy="1232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0486470">
            <a:off x="4851404" y="3638431"/>
            <a:ext cx="2851116" cy="350330"/>
          </a:xfrm>
          <a:prstGeom prst="rect">
            <a:avLst/>
          </a:prstGeom>
          <a:noFill/>
        </p:spPr>
        <p:txBody>
          <a:bodyPr wrap="square" rtlCol="0">
            <a:spAutoFit/>
          </a:bodyPr>
          <a:lstStyle/>
          <a:p>
            <a:pPr algn="ctr"/>
            <a:r>
              <a:rPr lang="en-US" sz="1632" dirty="0">
                <a:solidFill>
                  <a:schemeClr val="tx2"/>
                </a:solidFill>
              </a:rPr>
              <a:t>Vertical scaling</a:t>
            </a:r>
          </a:p>
        </p:txBody>
      </p:sp>
      <p:sp>
        <p:nvSpPr>
          <p:cNvPr id="10" name="Can 9"/>
          <p:cNvSpPr/>
          <p:nvPr/>
        </p:nvSpPr>
        <p:spPr bwMode="auto">
          <a:xfrm>
            <a:off x="1577581" y="4830148"/>
            <a:ext cx="999150" cy="1000857"/>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1</a:t>
            </a:r>
          </a:p>
          <a:p>
            <a:pPr algn="ctr" defTabSz="951028" fontAlgn="base">
              <a:spcBef>
                <a:spcPct val="0"/>
              </a:spcBef>
              <a:spcAft>
                <a:spcPct val="0"/>
              </a:spcAft>
            </a:pPr>
            <a:r>
              <a:rPr lang="en-US" sz="1632" baseline="-25000" dirty="0">
                <a:solidFill>
                  <a:schemeClr val="tx2"/>
                </a:solidFill>
              </a:rPr>
              <a:t>[0-100)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1" name="TextBox 10"/>
          <p:cNvSpPr txBox="1"/>
          <p:nvPr/>
        </p:nvSpPr>
        <p:spPr>
          <a:xfrm>
            <a:off x="8955777" y="5142230"/>
            <a:ext cx="1334349" cy="382308"/>
          </a:xfrm>
          <a:prstGeom prst="rect">
            <a:avLst/>
          </a:prstGeom>
          <a:noFill/>
        </p:spPr>
        <p:txBody>
          <a:bodyPr wrap="square" rtlCol="0">
            <a:spAutoFit/>
          </a:bodyPr>
          <a:lstStyle/>
          <a:p>
            <a:r>
              <a:rPr lang="en-US" sz="1836" dirty="0">
                <a:solidFill>
                  <a:schemeClr val="tx2"/>
                </a:solidFill>
              </a:rPr>
              <a:t>. . .</a:t>
            </a:r>
          </a:p>
        </p:txBody>
      </p:sp>
      <p:sp>
        <p:nvSpPr>
          <p:cNvPr id="12" name="Can 11"/>
          <p:cNvSpPr/>
          <p:nvPr/>
        </p:nvSpPr>
        <p:spPr bwMode="auto">
          <a:xfrm>
            <a:off x="2807280" y="4830150"/>
            <a:ext cx="999150" cy="100085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2</a:t>
            </a:r>
          </a:p>
          <a:p>
            <a:pPr algn="ctr" defTabSz="951028" fontAlgn="base">
              <a:spcBef>
                <a:spcPct val="0"/>
              </a:spcBef>
              <a:spcAft>
                <a:spcPct val="0"/>
              </a:spcAft>
            </a:pPr>
            <a:r>
              <a:rPr lang="en-US" sz="1632" baseline="-25000" dirty="0">
                <a:solidFill>
                  <a:schemeClr val="tx2"/>
                </a:solidFill>
              </a:rPr>
              <a:t>[100-200)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3" name="Can 12"/>
          <p:cNvSpPr/>
          <p:nvPr/>
        </p:nvSpPr>
        <p:spPr bwMode="auto">
          <a:xfrm>
            <a:off x="4036980" y="4830145"/>
            <a:ext cx="999150" cy="1000857"/>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3</a:t>
            </a:r>
          </a:p>
          <a:p>
            <a:pPr algn="ctr" defTabSz="951028" fontAlgn="base">
              <a:spcBef>
                <a:spcPct val="0"/>
              </a:spcBef>
              <a:spcAft>
                <a:spcPct val="0"/>
              </a:spcAft>
            </a:pPr>
            <a:r>
              <a:rPr lang="en-US" sz="1632" baseline="-25000" dirty="0">
                <a:solidFill>
                  <a:schemeClr val="tx2"/>
                </a:solidFill>
              </a:rPr>
              <a:t>[200-300)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4" name="Can 13"/>
          <p:cNvSpPr/>
          <p:nvPr/>
        </p:nvSpPr>
        <p:spPr bwMode="auto">
          <a:xfrm>
            <a:off x="5266679" y="4369750"/>
            <a:ext cx="999150" cy="1461252"/>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4</a:t>
            </a:r>
          </a:p>
          <a:p>
            <a:pPr algn="ctr" defTabSz="951028" fontAlgn="base">
              <a:spcBef>
                <a:spcPct val="0"/>
              </a:spcBef>
              <a:spcAft>
                <a:spcPct val="0"/>
              </a:spcAft>
            </a:pPr>
            <a:r>
              <a:rPr lang="en-US" sz="1632" baseline="-25000" dirty="0">
                <a:solidFill>
                  <a:schemeClr val="tx2"/>
                </a:solidFill>
              </a:rPr>
              <a:t>[300-400)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5" name="Can 14"/>
          <p:cNvSpPr/>
          <p:nvPr/>
        </p:nvSpPr>
        <p:spPr bwMode="auto">
          <a:xfrm>
            <a:off x="6496378" y="3921156"/>
            <a:ext cx="999150" cy="1909845"/>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5</a:t>
            </a:r>
          </a:p>
          <a:p>
            <a:pPr algn="ctr" defTabSz="951028" fontAlgn="base">
              <a:spcBef>
                <a:spcPct val="0"/>
              </a:spcBef>
              <a:spcAft>
                <a:spcPct val="0"/>
              </a:spcAft>
            </a:pPr>
            <a:r>
              <a:rPr lang="en-US" sz="1632" baseline="-25000" dirty="0">
                <a:solidFill>
                  <a:schemeClr val="tx2"/>
                </a:solidFill>
              </a:rPr>
              <a:t>[400-500)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6" name="Can 15"/>
          <p:cNvSpPr/>
          <p:nvPr/>
        </p:nvSpPr>
        <p:spPr bwMode="auto">
          <a:xfrm>
            <a:off x="7726077" y="3547752"/>
            <a:ext cx="999150" cy="2283249"/>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a:solidFill>
                  <a:schemeClr val="tx2"/>
                </a:solidFill>
              </a:rPr>
              <a:t>DB</a:t>
            </a:r>
            <a:r>
              <a:rPr lang="en-US" sz="1428" b="1" baseline="-25000" dirty="0">
                <a:solidFill>
                  <a:schemeClr val="tx2"/>
                </a:solidFill>
              </a:rPr>
              <a:t>6</a:t>
            </a:r>
          </a:p>
          <a:p>
            <a:pPr algn="ctr" defTabSz="951028" fontAlgn="base">
              <a:spcBef>
                <a:spcPct val="0"/>
              </a:spcBef>
              <a:spcAft>
                <a:spcPct val="0"/>
              </a:spcAft>
            </a:pPr>
            <a:r>
              <a:rPr lang="en-US" sz="1632" baseline="-25000" dirty="0">
                <a:solidFill>
                  <a:schemeClr val="tx2"/>
                </a:solidFill>
              </a:rPr>
              <a:t>[500-600)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7" name="Can 16"/>
          <p:cNvSpPr/>
          <p:nvPr/>
        </p:nvSpPr>
        <p:spPr bwMode="auto">
          <a:xfrm>
            <a:off x="9521524" y="4830143"/>
            <a:ext cx="999150" cy="1000857"/>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endParaRPr lang="en-US" sz="1428" dirty="0">
              <a:solidFill>
                <a:schemeClr val="tx2"/>
              </a:solidFill>
            </a:endParaRPr>
          </a:p>
          <a:p>
            <a:pPr algn="ctr" defTabSz="951028" fontAlgn="base">
              <a:spcBef>
                <a:spcPct val="0"/>
              </a:spcBef>
              <a:spcAft>
                <a:spcPct val="0"/>
              </a:spcAft>
            </a:pPr>
            <a:r>
              <a:rPr lang="en-US" sz="1428" b="1" dirty="0" err="1">
                <a:solidFill>
                  <a:schemeClr val="tx2"/>
                </a:solidFill>
              </a:rPr>
              <a:t>DB</a:t>
            </a:r>
            <a:r>
              <a:rPr lang="en-US" sz="1428" b="1" baseline="-25000" dirty="0" err="1">
                <a:solidFill>
                  <a:schemeClr val="tx2"/>
                </a:solidFill>
              </a:rPr>
              <a:t>n</a:t>
            </a:r>
            <a:endParaRPr lang="en-US" sz="1428" b="1" baseline="-25000" dirty="0">
              <a:solidFill>
                <a:schemeClr val="tx2"/>
              </a:solidFill>
            </a:endParaRPr>
          </a:p>
          <a:p>
            <a:pPr algn="ctr" defTabSz="951028" fontAlgn="base">
              <a:spcBef>
                <a:spcPct val="0"/>
              </a:spcBef>
              <a:spcAft>
                <a:spcPct val="0"/>
              </a:spcAft>
            </a:pPr>
            <a:r>
              <a:rPr lang="en-US" sz="1632" baseline="-25000" dirty="0">
                <a:solidFill>
                  <a:schemeClr val="tx2"/>
                </a:solidFill>
              </a:rPr>
              <a:t>[n-n+100)</a:t>
            </a: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a:p>
            <a:pPr algn="ctr" defTabSz="951028" fontAlgn="base">
              <a:spcBef>
                <a:spcPct val="0"/>
              </a:spcBef>
              <a:spcAft>
                <a:spcPct val="0"/>
              </a:spcAft>
            </a:pPr>
            <a:endParaRPr lang="en-US" sz="1428" baseline="-25000" dirty="0">
              <a:solidFill>
                <a:schemeClr val="tx2"/>
              </a:solidFill>
            </a:endParaRPr>
          </a:p>
        </p:txBody>
      </p:sp>
      <p:sp>
        <p:nvSpPr>
          <p:cNvPr id="18" name="TextBox 17"/>
          <p:cNvSpPr txBox="1"/>
          <p:nvPr/>
        </p:nvSpPr>
        <p:spPr>
          <a:xfrm>
            <a:off x="7796908" y="5856968"/>
            <a:ext cx="857489" cy="382308"/>
          </a:xfrm>
          <a:prstGeom prst="rect">
            <a:avLst/>
          </a:prstGeom>
          <a:noFill/>
        </p:spPr>
        <p:txBody>
          <a:bodyPr wrap="square" rtlCol="0">
            <a:spAutoFit/>
          </a:bodyPr>
          <a:lstStyle/>
          <a:p>
            <a:pPr algn="ctr"/>
            <a:r>
              <a:rPr lang="en-US" sz="1836" dirty="0">
                <a:solidFill>
                  <a:schemeClr val="tx2"/>
                </a:solidFill>
              </a:rPr>
              <a:t>P3</a:t>
            </a:r>
          </a:p>
        </p:txBody>
      </p:sp>
      <p:sp>
        <p:nvSpPr>
          <p:cNvPr id="19" name="TextBox 18"/>
          <p:cNvSpPr txBox="1"/>
          <p:nvPr/>
        </p:nvSpPr>
        <p:spPr>
          <a:xfrm>
            <a:off x="6567209" y="5856968"/>
            <a:ext cx="857489" cy="382308"/>
          </a:xfrm>
          <a:prstGeom prst="rect">
            <a:avLst/>
          </a:prstGeom>
          <a:noFill/>
        </p:spPr>
        <p:txBody>
          <a:bodyPr wrap="square" rtlCol="0">
            <a:spAutoFit/>
          </a:bodyPr>
          <a:lstStyle/>
          <a:p>
            <a:pPr algn="ctr"/>
            <a:r>
              <a:rPr lang="en-US" sz="1836" dirty="0">
                <a:solidFill>
                  <a:schemeClr val="tx2"/>
                </a:solidFill>
              </a:rPr>
              <a:t>P1</a:t>
            </a:r>
          </a:p>
        </p:txBody>
      </p:sp>
      <p:sp>
        <p:nvSpPr>
          <p:cNvPr id="20" name="TextBox 19"/>
          <p:cNvSpPr txBox="1"/>
          <p:nvPr/>
        </p:nvSpPr>
        <p:spPr>
          <a:xfrm>
            <a:off x="5337509" y="5856968"/>
            <a:ext cx="857489" cy="382308"/>
          </a:xfrm>
          <a:prstGeom prst="rect">
            <a:avLst/>
          </a:prstGeom>
          <a:noFill/>
        </p:spPr>
        <p:txBody>
          <a:bodyPr wrap="square" rtlCol="0">
            <a:spAutoFit/>
          </a:bodyPr>
          <a:lstStyle/>
          <a:p>
            <a:pPr algn="ctr"/>
            <a:r>
              <a:rPr lang="en-US" sz="1836" dirty="0">
                <a:solidFill>
                  <a:schemeClr val="tx2"/>
                </a:solidFill>
              </a:rPr>
              <a:t>S2</a:t>
            </a:r>
          </a:p>
        </p:txBody>
      </p:sp>
      <p:sp>
        <p:nvSpPr>
          <p:cNvPr id="21" name="TextBox 20"/>
          <p:cNvSpPr txBox="1"/>
          <p:nvPr/>
        </p:nvSpPr>
        <p:spPr>
          <a:xfrm>
            <a:off x="4107810" y="5829587"/>
            <a:ext cx="857489" cy="382308"/>
          </a:xfrm>
          <a:prstGeom prst="rect">
            <a:avLst/>
          </a:prstGeom>
          <a:noFill/>
        </p:spPr>
        <p:txBody>
          <a:bodyPr wrap="square" rtlCol="0">
            <a:spAutoFit/>
          </a:bodyPr>
          <a:lstStyle/>
          <a:p>
            <a:pPr algn="ctr"/>
            <a:r>
              <a:rPr lang="en-US" sz="1836" dirty="0">
                <a:solidFill>
                  <a:schemeClr val="tx2"/>
                </a:solidFill>
              </a:rPr>
              <a:t>S0</a:t>
            </a:r>
          </a:p>
        </p:txBody>
      </p:sp>
      <p:sp>
        <p:nvSpPr>
          <p:cNvPr id="22" name="TextBox 21"/>
          <p:cNvSpPr txBox="1"/>
          <p:nvPr/>
        </p:nvSpPr>
        <p:spPr>
          <a:xfrm>
            <a:off x="2878111" y="5829363"/>
            <a:ext cx="857489" cy="382308"/>
          </a:xfrm>
          <a:prstGeom prst="rect">
            <a:avLst/>
          </a:prstGeom>
          <a:noFill/>
        </p:spPr>
        <p:txBody>
          <a:bodyPr wrap="square" rtlCol="0">
            <a:spAutoFit/>
          </a:bodyPr>
          <a:lstStyle/>
          <a:p>
            <a:pPr algn="ctr"/>
            <a:r>
              <a:rPr lang="en-US" sz="1836" dirty="0">
                <a:solidFill>
                  <a:schemeClr val="tx2"/>
                </a:solidFill>
              </a:rPr>
              <a:t>S0</a:t>
            </a:r>
          </a:p>
        </p:txBody>
      </p:sp>
      <p:sp>
        <p:nvSpPr>
          <p:cNvPr id="23" name="TextBox 22"/>
          <p:cNvSpPr txBox="1"/>
          <p:nvPr/>
        </p:nvSpPr>
        <p:spPr>
          <a:xfrm>
            <a:off x="1648411" y="5829363"/>
            <a:ext cx="857489" cy="382308"/>
          </a:xfrm>
          <a:prstGeom prst="rect">
            <a:avLst/>
          </a:prstGeom>
          <a:noFill/>
        </p:spPr>
        <p:txBody>
          <a:bodyPr wrap="square" rtlCol="0">
            <a:spAutoFit/>
          </a:bodyPr>
          <a:lstStyle/>
          <a:p>
            <a:pPr algn="ctr"/>
            <a:r>
              <a:rPr lang="en-US" sz="1836" dirty="0">
                <a:solidFill>
                  <a:schemeClr val="tx2"/>
                </a:solidFill>
              </a:rPr>
              <a:t>S0</a:t>
            </a:r>
          </a:p>
        </p:txBody>
      </p:sp>
      <p:cxnSp>
        <p:nvCxnSpPr>
          <p:cNvPr id="24" name="Straight Arrow Connector 23"/>
          <p:cNvCxnSpPr/>
          <p:nvPr/>
        </p:nvCxnSpPr>
        <p:spPr>
          <a:xfrm flipH="1">
            <a:off x="1612463" y="6259619"/>
            <a:ext cx="6847334" cy="1180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36352" y="6106556"/>
            <a:ext cx="896538" cy="286306"/>
          </a:xfrm>
          <a:prstGeom prst="rect">
            <a:avLst/>
          </a:prstGeom>
          <a:noFill/>
        </p:spPr>
        <p:txBody>
          <a:bodyPr wrap="square" rtlCol="0">
            <a:spAutoFit/>
          </a:bodyPr>
          <a:lstStyle/>
          <a:p>
            <a:r>
              <a:rPr lang="en-US" sz="1224" dirty="0">
                <a:solidFill>
                  <a:schemeClr val="tx2"/>
                </a:solidFill>
              </a:rPr>
              <a:t>time</a:t>
            </a:r>
          </a:p>
        </p:txBody>
      </p:sp>
      <p:cxnSp>
        <p:nvCxnSpPr>
          <p:cNvPr id="26" name="Straight Arrow Connector 25"/>
          <p:cNvCxnSpPr>
            <a:endCxn id="28" idx="0"/>
          </p:cNvCxnSpPr>
          <p:nvPr/>
        </p:nvCxnSpPr>
        <p:spPr>
          <a:xfrm>
            <a:off x="10021099" y="3547752"/>
            <a:ext cx="11503" cy="6822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160429" y="4608792"/>
            <a:ext cx="1837340" cy="236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953" y="4229972"/>
            <a:ext cx="1963297" cy="350330"/>
          </a:xfrm>
          <a:prstGeom prst="rect">
            <a:avLst/>
          </a:prstGeom>
          <a:noFill/>
        </p:spPr>
        <p:txBody>
          <a:bodyPr wrap="square" rtlCol="0">
            <a:spAutoFit/>
          </a:bodyPr>
          <a:lstStyle/>
          <a:p>
            <a:pPr algn="ctr"/>
            <a:r>
              <a:rPr lang="en-US" sz="1632" dirty="0">
                <a:solidFill>
                  <a:schemeClr val="tx2"/>
                </a:solidFill>
              </a:rPr>
              <a:t>Horizontal scaling</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8866" y="2270124"/>
            <a:ext cx="780290" cy="780290"/>
          </a:xfrm>
          <a:prstGeom prst="rect">
            <a:avLst/>
          </a:prstGeom>
        </p:spPr>
      </p:pic>
      <p:sp>
        <p:nvSpPr>
          <p:cNvPr id="31" name="TextBox 30"/>
          <p:cNvSpPr txBox="1"/>
          <p:nvPr/>
        </p:nvSpPr>
        <p:spPr>
          <a:xfrm>
            <a:off x="219031" y="2489809"/>
            <a:ext cx="7983596"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00FF"/>
                </a:solidFill>
                <a:latin typeface="Lucida Console" panose="020B0609040504020204" pitchFamily="49" charset="0"/>
              </a:rPr>
              <a:t>Set-</a:t>
            </a:r>
            <a:r>
              <a:rPr lang="en-US" sz="2400" dirty="0" err="1">
                <a:solidFill>
                  <a:srgbClr val="0000FF"/>
                </a:solidFill>
                <a:latin typeface="Lucida Console" panose="020B0609040504020204" pitchFamily="49" charset="0"/>
              </a:rPr>
              <a:t>AzureSqlDatabase</a:t>
            </a:r>
            <a:r>
              <a:rPr lang="en-US" sz="2400" dirty="0"/>
              <a:t> </a:t>
            </a:r>
            <a:r>
              <a:rPr lang="en-US" sz="2400" dirty="0">
                <a:solidFill>
                  <a:srgbClr val="FF4500"/>
                </a:solidFill>
                <a:latin typeface="Lucida Console" panose="020B0609040504020204" pitchFamily="49" charset="0"/>
              </a:rPr>
              <a:t>$</a:t>
            </a:r>
            <a:r>
              <a:rPr lang="en-US" sz="2400" dirty="0" err="1">
                <a:solidFill>
                  <a:srgbClr val="FF4500"/>
                </a:solidFill>
                <a:latin typeface="Lucida Console" panose="020B0609040504020204" pitchFamily="49" charset="0"/>
              </a:rPr>
              <a:t>ctx</a:t>
            </a:r>
            <a:r>
              <a:rPr lang="en-US" sz="2400" dirty="0"/>
              <a:t> </a:t>
            </a:r>
            <a:r>
              <a:rPr lang="en-US" sz="2400" dirty="0">
                <a:solidFill>
                  <a:srgbClr val="FF4500"/>
                </a:solidFill>
                <a:latin typeface="Lucida Console" panose="020B0609040504020204" pitchFamily="49" charset="0"/>
              </a:rPr>
              <a:t>$</a:t>
            </a:r>
            <a:r>
              <a:rPr lang="en-US" sz="2400" dirty="0" err="1">
                <a:solidFill>
                  <a:srgbClr val="FF4500"/>
                </a:solidFill>
                <a:latin typeface="Lucida Console" panose="020B0609040504020204" pitchFamily="49" charset="0"/>
              </a:rPr>
              <a:t>db</a:t>
            </a:r>
            <a:r>
              <a:rPr lang="en-US" sz="2400" dirty="0"/>
              <a:t> -</a:t>
            </a:r>
            <a:r>
              <a:rPr lang="en-US" sz="2400" dirty="0" err="1">
                <a:solidFill>
                  <a:srgbClr val="000080"/>
                </a:solidFill>
                <a:latin typeface="Lucida Console" panose="020B0609040504020204" pitchFamily="49" charset="0"/>
              </a:rPr>
              <a:t>MaxSizeGB</a:t>
            </a:r>
            <a:r>
              <a:rPr lang="en-US" sz="2400" dirty="0"/>
              <a:t> </a:t>
            </a:r>
            <a:r>
              <a:rPr lang="en-US" sz="2400" dirty="0">
                <a:solidFill>
                  <a:srgbClr val="FF4500"/>
                </a:solidFill>
                <a:latin typeface="Lucida Console" panose="020B0609040504020204" pitchFamily="49" charset="0"/>
              </a:rPr>
              <a:t>50</a:t>
            </a:r>
            <a:r>
              <a:rPr lang="en-US" sz="2400" dirty="0"/>
              <a:t> </a:t>
            </a:r>
          </a:p>
          <a:p>
            <a:pPr>
              <a:lnSpc>
                <a:spcPct val="90000"/>
              </a:lnSpc>
              <a:spcAft>
                <a:spcPts val="600"/>
              </a:spcAft>
            </a:pPr>
            <a:r>
              <a:rPr lang="en-US" sz="2400" dirty="0"/>
              <a:t>-</a:t>
            </a:r>
            <a:r>
              <a:rPr lang="en-US" sz="2400" dirty="0" err="1">
                <a:solidFill>
                  <a:srgbClr val="000080"/>
                </a:solidFill>
                <a:latin typeface="Lucida Console" panose="020B0609040504020204" pitchFamily="49" charset="0"/>
              </a:rPr>
              <a:t>ServiceObjective</a:t>
            </a:r>
            <a:r>
              <a:rPr lang="en-US" sz="2400" dirty="0"/>
              <a:t> </a:t>
            </a:r>
            <a:r>
              <a:rPr lang="en-US" sz="2400" dirty="0">
                <a:solidFill>
                  <a:srgbClr val="FF4500"/>
                </a:solidFill>
                <a:latin typeface="Lucida Console" panose="020B0609040504020204" pitchFamily="49" charset="0"/>
              </a:rPr>
              <a:t>$</a:t>
            </a:r>
            <a:r>
              <a:rPr lang="en-US" sz="2400" dirty="0" err="1">
                <a:solidFill>
                  <a:srgbClr val="FF4500"/>
                </a:solidFill>
                <a:latin typeface="Lucida Console" panose="020B0609040504020204" pitchFamily="49" charset="0"/>
              </a:rPr>
              <a:t>serviceObjective</a:t>
            </a:r>
            <a:r>
              <a:rPr lang="en-US" sz="2400" dirty="0"/>
              <a:t> </a:t>
            </a:r>
          </a:p>
          <a:p>
            <a:pPr>
              <a:lnSpc>
                <a:spcPct val="90000"/>
              </a:lnSpc>
              <a:spcAft>
                <a:spcPts val="600"/>
              </a:spcAft>
            </a:pPr>
            <a:r>
              <a:rPr lang="en-US" sz="2400" dirty="0"/>
              <a:t>-</a:t>
            </a:r>
            <a:r>
              <a:rPr lang="en-US" sz="2400" dirty="0">
                <a:solidFill>
                  <a:srgbClr val="000080"/>
                </a:solidFill>
                <a:latin typeface="Lucida Console" panose="020B0609040504020204" pitchFamily="49" charset="0"/>
              </a:rPr>
              <a:t>Force </a:t>
            </a:r>
          </a:p>
        </p:txBody>
      </p:sp>
    </p:spTree>
    <p:extLst>
      <p:ext uri="{BB962C8B-B14F-4D97-AF65-F5344CB8AC3E}">
        <p14:creationId xmlns:p14="http://schemas.microsoft.com/office/powerpoint/2010/main" val="31908245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Elastic Database Pool</a:t>
            </a:r>
          </a:p>
        </p:txBody>
      </p:sp>
      <p:sp>
        <p:nvSpPr>
          <p:cNvPr id="3" name="Text Placeholder 2"/>
          <p:cNvSpPr>
            <a:spLocks noGrp="1"/>
          </p:cNvSpPr>
          <p:nvPr>
            <p:ph type="body" sz="quarter" idx="10"/>
          </p:nvPr>
        </p:nvSpPr>
        <p:spPr>
          <a:xfrm>
            <a:off x="274638" y="1212849"/>
            <a:ext cx="6089896" cy="4431983"/>
          </a:xfrm>
        </p:spPr>
        <p:txBody>
          <a:bodyPr/>
          <a:lstStyle/>
          <a:p>
            <a:r>
              <a:rPr lang="en-US" dirty="0"/>
              <a:t>Azure manages DTU assignment</a:t>
            </a:r>
          </a:p>
          <a:p>
            <a:r>
              <a:rPr lang="en-US" dirty="0"/>
              <a:t>Set min/max DTU per database</a:t>
            </a:r>
          </a:p>
          <a:p>
            <a:r>
              <a:rPr lang="en-US" dirty="0"/>
              <a:t>Add remove databases from pool</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6899" y="1065426"/>
            <a:ext cx="5794939" cy="5664925"/>
          </a:xfrm>
          <a:prstGeom prst="rect">
            <a:avLst/>
          </a:prstGeom>
        </p:spPr>
      </p:pic>
    </p:spTree>
    <p:extLst>
      <p:ext uri="{BB962C8B-B14F-4D97-AF65-F5344CB8AC3E}">
        <p14:creationId xmlns:p14="http://schemas.microsoft.com/office/powerpoint/2010/main" val="19934339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21820" y="1779720"/>
            <a:ext cx="13545647" cy="76065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1"/>
          </a:p>
        </p:txBody>
      </p:sp>
      <p:sp>
        <p:nvSpPr>
          <p:cNvPr id="100" name="Freeform: Shape 99"/>
          <p:cNvSpPr/>
          <p:nvPr/>
        </p:nvSpPr>
        <p:spPr>
          <a:xfrm>
            <a:off x="423535" y="5106892"/>
            <a:ext cx="11654962" cy="166905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a:solidFill>
                <a:srgbClr val="FFFFFF"/>
              </a:solidFill>
              <a:latin typeface="Segoe UI"/>
            </a:endParaRPr>
          </a:p>
        </p:txBody>
      </p:sp>
      <p:sp>
        <p:nvSpPr>
          <p:cNvPr id="925" name="Freeform: Shape 924"/>
          <p:cNvSpPr>
            <a:spLocks/>
          </p:cNvSpPr>
          <p:nvPr/>
        </p:nvSpPr>
        <p:spPr bwMode="auto">
          <a:xfrm>
            <a:off x="1614913" y="5347441"/>
            <a:ext cx="9487496" cy="1849694"/>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7432" tIns="43716" rIns="87432" bIns="43716" numCol="1" anchor="t" anchorCtr="0" compatLnSpc="1">
            <a:prstTxWarp prst="textNoShape">
              <a:avLst/>
            </a:prstTxWarp>
            <a:noAutofit/>
          </a:bodyPr>
          <a:lstStyle/>
          <a:p>
            <a:pPr>
              <a:defRPr/>
            </a:pPr>
            <a:endParaRPr lang="en-US" sz="1721" dirty="0">
              <a:solidFill>
                <a:srgbClr val="505050"/>
              </a:solidFill>
              <a:latin typeface="Segoe UI"/>
            </a:endParaRPr>
          </a:p>
        </p:txBody>
      </p:sp>
      <p:sp>
        <p:nvSpPr>
          <p:cNvPr id="828" name="Freeform: Shape 827"/>
          <p:cNvSpPr/>
          <p:nvPr/>
        </p:nvSpPr>
        <p:spPr>
          <a:xfrm>
            <a:off x="1630409" y="2983350"/>
            <a:ext cx="640499" cy="29609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507658" y="2748435"/>
            <a:ext cx="529822" cy="734744"/>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787188" y="2528716"/>
            <a:ext cx="691164" cy="59586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72315" y="2544284"/>
            <a:ext cx="1491643" cy="580301"/>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5350" y="2667252"/>
            <a:ext cx="1495752" cy="405868"/>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770181" y="3776880"/>
            <a:ext cx="560601" cy="360629"/>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964059" y="3496220"/>
            <a:ext cx="477324" cy="452574"/>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solidFill>
                  <a:srgbClr val="FFFFFF"/>
                </a:solidFill>
                <a:latin typeface="Segoe UI"/>
              </a:endParaRPr>
            </a:p>
          </p:txBody>
        </p:sp>
      </p:grpSp>
      <p:sp>
        <p:nvSpPr>
          <p:cNvPr id="889" name="TextBox 888"/>
          <p:cNvSpPr txBox="1"/>
          <p:nvPr/>
        </p:nvSpPr>
        <p:spPr>
          <a:xfrm>
            <a:off x="4562596" y="3885502"/>
            <a:ext cx="957955" cy="246862"/>
          </a:xfrm>
          <a:prstGeom prst="rect">
            <a:avLst/>
          </a:prstGeom>
          <a:noFill/>
        </p:spPr>
        <p:txBody>
          <a:bodyPr wrap="none" lIns="0" rtlCol="0">
            <a:spAutoFit/>
          </a:bodyPr>
          <a:lstStyle/>
          <a:p>
            <a:pPr algn="ctr">
              <a:defRPr/>
            </a:pPr>
            <a:r>
              <a:rPr lang="en-US" sz="100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918336" y="3957205"/>
            <a:ext cx="703078" cy="246862"/>
          </a:xfrm>
          <a:prstGeom prst="rect">
            <a:avLst/>
          </a:prstGeom>
          <a:noFill/>
        </p:spPr>
        <p:txBody>
          <a:bodyPr wrap="none" lIns="0" rtlCol="0">
            <a:spAutoFit/>
          </a:bodyPr>
          <a:lstStyle/>
          <a:p>
            <a:pPr algn="ctr">
              <a:defRPr/>
            </a:pPr>
            <a:r>
              <a:rPr lang="en-US" sz="100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927622" y="4232863"/>
            <a:ext cx="449803" cy="246862"/>
          </a:xfrm>
          <a:prstGeom prst="rect">
            <a:avLst/>
          </a:prstGeom>
          <a:noFill/>
        </p:spPr>
        <p:txBody>
          <a:bodyPr wrap="none" lIns="0" rtlCol="0">
            <a:spAutoFit/>
          </a:bodyPr>
          <a:lstStyle/>
          <a:p>
            <a:pPr algn="ctr">
              <a:defRPr/>
            </a:pPr>
            <a:r>
              <a:rPr lang="en-US" sz="100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73714" y="5268342"/>
            <a:ext cx="1931940" cy="268856"/>
          </a:xfrm>
          <a:prstGeom prst="rect">
            <a:avLst/>
          </a:prstGeom>
          <a:noFill/>
        </p:spPr>
        <p:txBody>
          <a:bodyPr wrap="none" rtlCol="0">
            <a:spAutoFit/>
          </a:bodyPr>
          <a:lstStyle/>
          <a:p>
            <a:pPr algn="ctr" defTabSz="819582">
              <a:defRPr/>
            </a:pPr>
            <a:r>
              <a:rPr lang="en-US" sz="1147"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938155" y="4735801"/>
            <a:ext cx="1776743" cy="441427"/>
          </a:xfrm>
          <a:prstGeom prst="rect">
            <a:avLst/>
          </a:prstGeom>
          <a:noFill/>
        </p:spPr>
        <p:txBody>
          <a:bodyPr wrap="none" rtlCol="0">
            <a:spAutoFit/>
          </a:bodyPr>
          <a:lstStyle/>
          <a:p>
            <a:pPr algn="ctr" defTabSz="819582">
              <a:defRPr/>
            </a:pPr>
            <a:r>
              <a:rPr lang="en-US" sz="1147" kern="0" dirty="0">
                <a:solidFill>
                  <a:srgbClr val="002050"/>
                </a:solidFill>
                <a:latin typeface="Segoe UI"/>
                <a:cs typeface="Segoe UI Light" panose="020B0502040204020203" pitchFamily="34" charset="0"/>
              </a:rPr>
              <a:t>Elastic scale out </a:t>
            </a:r>
          </a:p>
          <a:p>
            <a:pPr algn="ctr" defTabSz="819582">
              <a:defRPr/>
            </a:pPr>
            <a:r>
              <a:rPr lang="en-US" sz="1147"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586520" y="4618778"/>
            <a:ext cx="3092514" cy="268856"/>
          </a:xfrm>
          <a:prstGeom prst="rect">
            <a:avLst/>
          </a:prstGeom>
          <a:noFill/>
        </p:spPr>
        <p:txBody>
          <a:bodyPr wrap="none" rtlCol="0">
            <a:spAutoFit/>
          </a:bodyPr>
          <a:lstStyle/>
          <a:p>
            <a:pPr algn="ctr" defTabSz="819582">
              <a:defRPr/>
            </a:pPr>
            <a:r>
              <a:rPr lang="en-US" sz="1147" kern="0" dirty="0">
                <a:solidFill>
                  <a:srgbClr val="002050"/>
                </a:solidFill>
                <a:latin typeface="Segoe UI"/>
                <a:cs typeface="Segoe UI Light" panose="020B0502040204020203" pitchFamily="34" charset="0"/>
              </a:rPr>
              <a:t>Guaranteed low latency at the 99</a:t>
            </a:r>
            <a:r>
              <a:rPr lang="en-US" sz="1147" kern="0" baseline="30000" dirty="0">
                <a:solidFill>
                  <a:srgbClr val="002050"/>
                </a:solidFill>
                <a:latin typeface="Segoe UI"/>
                <a:cs typeface="Segoe UI Light" panose="020B0502040204020203" pitchFamily="34" charset="0"/>
              </a:rPr>
              <a:t>th</a:t>
            </a:r>
            <a:r>
              <a:rPr lang="en-US" sz="1147"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738861" y="5268343"/>
            <a:ext cx="1537600" cy="268856"/>
          </a:xfrm>
          <a:prstGeom prst="rect">
            <a:avLst/>
          </a:prstGeom>
          <a:noFill/>
        </p:spPr>
        <p:txBody>
          <a:bodyPr wrap="none" rtlCol="0">
            <a:spAutoFit/>
          </a:bodyPr>
          <a:lstStyle/>
          <a:p>
            <a:pPr algn="ctr" defTabSz="819582">
              <a:defRPr/>
            </a:pPr>
            <a:r>
              <a:rPr lang="en-US" sz="1147"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306714" y="4859122"/>
            <a:ext cx="2584362" cy="268856"/>
          </a:xfrm>
          <a:prstGeom prst="rect">
            <a:avLst/>
          </a:prstGeom>
          <a:noFill/>
        </p:spPr>
        <p:txBody>
          <a:bodyPr wrap="none" rtlCol="0">
            <a:spAutoFit/>
          </a:bodyPr>
          <a:lstStyle/>
          <a:p>
            <a:pPr algn="ctr" defTabSz="819582">
              <a:defRPr/>
            </a:pPr>
            <a:r>
              <a:rPr lang="en-US" sz="1147"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50688" y="5930088"/>
            <a:ext cx="719897" cy="719896"/>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278910" y="6046244"/>
            <a:ext cx="719897" cy="719896"/>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251004" y="5701466"/>
            <a:ext cx="719897" cy="719896"/>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294772" y="5701466"/>
            <a:ext cx="719897" cy="719896"/>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721"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82528" y="4337164"/>
            <a:ext cx="11664481" cy="99221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a:solidFill>
                <a:srgbClr val="FFFFFF"/>
              </a:solidFill>
              <a:latin typeface="Segoe UI"/>
            </a:endParaRPr>
          </a:p>
        </p:txBody>
      </p:sp>
      <p:sp>
        <p:nvSpPr>
          <p:cNvPr id="928" name="Freeform: Shape 927"/>
          <p:cNvSpPr/>
          <p:nvPr/>
        </p:nvSpPr>
        <p:spPr>
          <a:xfrm>
            <a:off x="382528" y="3288873"/>
            <a:ext cx="11664481" cy="975314"/>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a:solidFill>
                <a:srgbClr val="FFFFFF"/>
              </a:solidFill>
              <a:latin typeface="Segoe UI"/>
            </a:endParaRPr>
          </a:p>
        </p:txBody>
      </p:sp>
      <p:sp>
        <p:nvSpPr>
          <p:cNvPr id="3" name="TextBox 2"/>
          <p:cNvSpPr txBox="1"/>
          <p:nvPr/>
        </p:nvSpPr>
        <p:spPr>
          <a:xfrm>
            <a:off x="6538287" y="2665512"/>
            <a:ext cx="1073371" cy="357149"/>
          </a:xfrm>
          <a:prstGeom prst="rect">
            <a:avLst/>
          </a:prstGeom>
          <a:noFill/>
        </p:spPr>
        <p:txBody>
          <a:bodyPr wrap="none" rtlCol="0">
            <a:spAutoFit/>
          </a:bodyPr>
          <a:lstStyle/>
          <a:p>
            <a:r>
              <a:rPr lang="en-US" sz="1721" dirty="0">
                <a:solidFill>
                  <a:srgbClr val="000000"/>
                </a:solidFill>
                <a:latin typeface="Segoe UI"/>
              </a:rPr>
              <a:t>Table API</a:t>
            </a:r>
          </a:p>
        </p:txBody>
      </p:sp>
      <p:grpSp>
        <p:nvGrpSpPr>
          <p:cNvPr id="93" name="Group 92"/>
          <p:cNvGrpSpPr/>
          <p:nvPr/>
        </p:nvGrpSpPr>
        <p:grpSpPr>
          <a:xfrm>
            <a:off x="4662206" y="3661977"/>
            <a:ext cx="620512" cy="119182"/>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801107" y="3746839"/>
            <a:ext cx="693699" cy="744789"/>
            <a:chOff x="4511512" y="6316301"/>
            <a:chExt cx="670057" cy="1619425"/>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defRPr/>
                </a:pPr>
                <a:endParaRPr lang="en-US" sz="1875"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6517" y="7398964"/>
              <a:ext cx="645052" cy="536762"/>
            </a:xfrm>
            <a:prstGeom prst="rect">
              <a:avLst/>
            </a:prstGeom>
            <a:noFill/>
          </p:spPr>
          <p:txBody>
            <a:bodyPr wrap="none" lIns="0" rtlCol="0">
              <a:spAutoFit/>
            </a:bodyPr>
            <a:lstStyle/>
            <a:p>
              <a:pPr algn="ctr">
                <a:defRPr/>
              </a:pPr>
              <a:r>
                <a:rPr lang="en-US" sz="100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p:nvPr>
        </p:nvSpPr>
        <p:spPr>
          <a:xfrm>
            <a:off x="566600" y="283716"/>
            <a:ext cx="11132341" cy="877351"/>
          </a:xfrm>
        </p:spPr>
        <p:txBody>
          <a:bodyPr>
            <a:noAutofit/>
          </a:bodyPr>
          <a:lstStyle/>
          <a:p>
            <a:pPr algn="ctr"/>
            <a:r>
              <a:rPr lang="en-US" dirty="0">
                <a:solidFill>
                  <a:schemeClr val="accent1"/>
                </a:solidFill>
              </a:rPr>
              <a:t>Azure Cosmos DB</a:t>
            </a:r>
            <a:br>
              <a:rPr lang="en-US" dirty="0">
                <a:solidFill>
                  <a:schemeClr val="accent1"/>
                </a:solidFill>
              </a:rPr>
            </a:br>
            <a:r>
              <a:rPr lang="en-US" sz="2295" dirty="0">
                <a:solidFill>
                  <a:schemeClr val="accent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614912" y="2998307"/>
            <a:ext cx="640499" cy="296097"/>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492161" y="2763393"/>
            <a:ext cx="529822" cy="734744"/>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771691" y="2543673"/>
            <a:ext cx="691164" cy="59586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721" dirty="0">
              <a:solidFill>
                <a:srgbClr val="FFFFFF"/>
              </a:solidFill>
              <a:latin typeface="Segoe UI"/>
            </a:endParaRPr>
          </a:p>
        </p:txBody>
      </p:sp>
    </p:spTree>
    <p:extLst>
      <p:ext uri="{BB962C8B-B14F-4D97-AF65-F5344CB8AC3E}">
        <p14:creationId xmlns:p14="http://schemas.microsoft.com/office/powerpoint/2010/main" val="3026660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855504" y="2199140"/>
            <a:ext cx="8906608" cy="4143153"/>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tx2"/>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grpSp>
        <p:nvGrpSpPr>
          <p:cNvPr id="2" name="Group 1">
            <a:extLst>
              <a:ext uri="{FF2B5EF4-FFF2-40B4-BE49-F238E27FC236}">
                <a16:creationId xmlns:a16="http://schemas.microsoft.com/office/drawing/2014/main" id="{03357E9E-837C-4214-8F34-3D46110D73B1}"/>
              </a:ext>
            </a:extLst>
          </p:cNvPr>
          <p:cNvGrpSpPr/>
          <p:nvPr/>
        </p:nvGrpSpPr>
        <p:grpSpPr>
          <a:xfrm>
            <a:off x="3171978" y="2669394"/>
            <a:ext cx="6847195" cy="2760309"/>
            <a:chOff x="1304713" y="2165175"/>
            <a:chExt cx="5711629" cy="2302529"/>
          </a:xfrm>
        </p:grpSpPr>
        <p:sp>
          <p:nvSpPr>
            <p:cNvPr id="26" name="Oval 25">
              <a:extLst>
                <a:ext uri="{FF2B5EF4-FFF2-40B4-BE49-F238E27FC236}">
                  <a16:creationId xmlns:a16="http://schemas.microsoft.com/office/drawing/2014/main" id="{C2B342A2-1384-4B84-9CAD-708E5435030D}"/>
                </a:ext>
              </a:extLst>
            </p:cNvPr>
            <p:cNvSpPr/>
            <p:nvPr/>
          </p:nvSpPr>
          <p:spPr>
            <a:xfrm>
              <a:off x="2574526" y="4062258"/>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sp>
          <p:nvSpPr>
            <p:cNvPr id="27" name="Oval 26">
              <a:extLst>
                <a:ext uri="{FF2B5EF4-FFF2-40B4-BE49-F238E27FC236}">
                  <a16:creationId xmlns:a16="http://schemas.microsoft.com/office/drawing/2014/main" id="{AD63C41C-3962-4FB6-A003-6DB6BD2D3A2E}"/>
                </a:ext>
              </a:extLst>
            </p:cNvPr>
            <p:cNvSpPr/>
            <p:nvPr/>
          </p:nvSpPr>
          <p:spPr>
            <a:xfrm>
              <a:off x="4230013" y="2469511"/>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sp>
          <p:nvSpPr>
            <p:cNvPr id="28" name="Oval 27">
              <a:extLst>
                <a:ext uri="{FF2B5EF4-FFF2-40B4-BE49-F238E27FC236}">
                  <a16:creationId xmlns:a16="http://schemas.microsoft.com/office/drawing/2014/main" id="{373E3CC2-287A-4F2B-89E0-172CAD6B01EE}"/>
                </a:ext>
              </a:extLst>
            </p:cNvPr>
            <p:cNvSpPr/>
            <p:nvPr/>
          </p:nvSpPr>
          <p:spPr>
            <a:xfrm>
              <a:off x="6834251" y="4328916"/>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sp>
          <p:nvSpPr>
            <p:cNvPr id="29" name="Freeform 162">
              <a:extLst>
                <a:ext uri="{FF2B5EF4-FFF2-40B4-BE49-F238E27FC236}">
                  <a16:creationId xmlns:a16="http://schemas.microsoft.com/office/drawing/2014/main" id="{C3D4D1E9-51DA-4745-BEB9-5FDC578FE725}"/>
                </a:ext>
              </a:extLst>
            </p:cNvPr>
            <p:cNvSpPr>
              <a:spLocks noEditPoints="1"/>
            </p:cNvSpPr>
            <p:nvPr/>
          </p:nvSpPr>
          <p:spPr bwMode="auto">
            <a:xfrm>
              <a:off x="4187686" y="216517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AFDBFF"/>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sp>
          <p:nvSpPr>
            <p:cNvPr id="30" name="Freeform 163">
              <a:extLst>
                <a:ext uri="{FF2B5EF4-FFF2-40B4-BE49-F238E27FC236}">
                  <a16:creationId xmlns:a16="http://schemas.microsoft.com/office/drawing/2014/main" id="{361C4819-A58E-46A3-9CE0-DA37F563F6D9}"/>
                </a:ext>
              </a:extLst>
            </p:cNvPr>
            <p:cNvSpPr>
              <a:spLocks noEditPoints="1"/>
            </p:cNvSpPr>
            <p:nvPr/>
          </p:nvSpPr>
          <p:spPr bwMode="auto">
            <a:xfrm>
              <a:off x="6790946" y="406225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FC000"/>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sp>
          <p:nvSpPr>
            <p:cNvPr id="32" name="Freeform 164">
              <a:extLst>
                <a:ext uri="{FF2B5EF4-FFF2-40B4-BE49-F238E27FC236}">
                  <a16:creationId xmlns:a16="http://schemas.microsoft.com/office/drawing/2014/main" id="{55DE0635-B457-4E99-A033-6FE819789CE2}"/>
                </a:ext>
              </a:extLst>
            </p:cNvPr>
            <p:cNvSpPr>
              <a:spLocks noEditPoints="1"/>
            </p:cNvSpPr>
            <p:nvPr/>
          </p:nvSpPr>
          <p:spPr bwMode="auto">
            <a:xfrm>
              <a:off x="2531223" y="3775754"/>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2D050"/>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cxnSp>
          <p:nvCxnSpPr>
            <p:cNvPr id="33" name="Straight Connector 32">
              <a:extLst>
                <a:ext uri="{FF2B5EF4-FFF2-40B4-BE49-F238E27FC236}">
                  <a16:creationId xmlns:a16="http://schemas.microsoft.com/office/drawing/2014/main" id="{2D191BED-AD2F-4450-8F65-D476BBA14195}"/>
                </a:ext>
              </a:extLst>
            </p:cNvPr>
            <p:cNvCxnSpPr>
              <a:stCxn id="39" idx="6"/>
              <a:endCxn id="27" idx="2"/>
            </p:cNvCxnSpPr>
            <p:nvPr/>
          </p:nvCxnSpPr>
          <p:spPr>
            <a:xfrm flipV="1">
              <a:off x="1509337" y="2538905"/>
              <a:ext cx="2720676" cy="1491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632E8A-5EE6-4C54-B07A-E254FCC850C6}"/>
                </a:ext>
              </a:extLst>
            </p:cNvPr>
            <p:cNvCxnSpPr>
              <a:cxnSpLocks/>
              <a:stCxn id="30" idx="7"/>
              <a:endCxn id="26" idx="6"/>
            </p:cNvCxnSpPr>
            <p:nvPr/>
          </p:nvCxnSpPr>
          <p:spPr>
            <a:xfrm flipH="1" flipV="1">
              <a:off x="2713314" y="4131652"/>
              <a:ext cx="4190330" cy="2908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C8A59C-E751-4F5E-9BDE-675586FF83A5}"/>
                </a:ext>
              </a:extLst>
            </p:cNvPr>
            <p:cNvCxnSpPr>
              <a:stCxn id="26" idx="2"/>
              <a:endCxn id="39" idx="6"/>
            </p:cNvCxnSpPr>
            <p:nvPr/>
          </p:nvCxnSpPr>
          <p:spPr>
            <a:xfrm flipH="1" flipV="1">
              <a:off x="1509338" y="2688041"/>
              <a:ext cx="1065188" cy="14436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D5AB58-AB57-4678-A67D-9BDECD65CACD}"/>
                </a:ext>
              </a:extLst>
            </p:cNvPr>
            <p:cNvCxnSpPr>
              <a:stCxn id="39" idx="6"/>
              <a:endCxn id="28" idx="2"/>
            </p:cNvCxnSpPr>
            <p:nvPr/>
          </p:nvCxnSpPr>
          <p:spPr>
            <a:xfrm>
              <a:off x="1509338" y="2688041"/>
              <a:ext cx="5324913" cy="1710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A0487F2-518D-4932-9617-8C4EB3617F72}"/>
                </a:ext>
              </a:extLst>
            </p:cNvPr>
            <p:cNvGrpSpPr/>
            <p:nvPr/>
          </p:nvGrpSpPr>
          <p:grpSpPr>
            <a:xfrm>
              <a:off x="1304713" y="2552810"/>
              <a:ext cx="270459" cy="270459"/>
              <a:chOff x="981689" y="2177026"/>
              <a:chExt cx="202844" cy="202844"/>
            </a:xfrm>
          </p:grpSpPr>
          <p:sp>
            <p:nvSpPr>
              <p:cNvPr id="38" name="Oval 37">
                <a:extLst>
                  <a:ext uri="{FF2B5EF4-FFF2-40B4-BE49-F238E27FC236}">
                    <a16:creationId xmlns:a16="http://schemas.microsoft.com/office/drawing/2014/main" id="{EB1E7F12-4432-42DD-9D70-D6B877F68545}"/>
                  </a:ext>
                </a:extLst>
              </p:cNvPr>
              <p:cNvSpPr/>
              <p:nvPr/>
            </p:nvSpPr>
            <p:spPr>
              <a:xfrm>
                <a:off x="981689" y="2177026"/>
                <a:ext cx="202844" cy="202844"/>
              </a:xfrm>
              <a:prstGeom prst="ellipse">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sp>
            <p:nvSpPr>
              <p:cNvPr id="39" name="Oval 38">
                <a:extLst>
                  <a:ext uri="{FF2B5EF4-FFF2-40B4-BE49-F238E27FC236}">
                    <a16:creationId xmlns:a16="http://schemas.microsoft.com/office/drawing/2014/main" id="{1362D8B8-8D85-4A37-A00B-9626BFDAE484}"/>
                  </a:ext>
                </a:extLst>
              </p:cNvPr>
              <p:cNvSpPr/>
              <p:nvPr/>
            </p:nvSpPr>
            <p:spPr>
              <a:xfrm>
                <a:off x="1031066" y="2226403"/>
                <a:ext cx="104091" cy="1040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grpSp>
        <p:sp>
          <p:nvSpPr>
            <p:cNvPr id="40" name="Freeform 6">
              <a:extLst>
                <a:ext uri="{FF2B5EF4-FFF2-40B4-BE49-F238E27FC236}">
                  <a16:creationId xmlns:a16="http://schemas.microsoft.com/office/drawing/2014/main" id="{C39FF92F-2DEE-452B-9C4C-29F987DCBB2F}"/>
                </a:ext>
              </a:extLst>
            </p:cNvPr>
            <p:cNvSpPr>
              <a:spLocks noEditPoints="1"/>
            </p:cNvSpPr>
            <p:nvPr/>
          </p:nvSpPr>
          <p:spPr bwMode="auto">
            <a:xfrm>
              <a:off x="1334625" y="232778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00B0F0"/>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sp>
          <p:nvSpPr>
            <p:cNvPr id="52" name="Oval 51">
              <a:extLst>
                <a:ext uri="{FF2B5EF4-FFF2-40B4-BE49-F238E27FC236}">
                  <a16:creationId xmlns:a16="http://schemas.microsoft.com/office/drawing/2014/main" id="{28879B3F-85BB-4406-88E0-70DB2ED2E997}"/>
                </a:ext>
              </a:extLst>
            </p:cNvPr>
            <p:cNvSpPr/>
            <p:nvPr/>
          </p:nvSpPr>
          <p:spPr>
            <a:xfrm>
              <a:off x="6267394" y="2927185"/>
              <a:ext cx="138788" cy="1387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2540">
                <a:defRPr/>
              </a:pPr>
              <a:endParaRPr lang="en-US" sz="2151" kern="0">
                <a:solidFill>
                  <a:sysClr val="windowText" lastClr="000000"/>
                </a:solidFill>
                <a:latin typeface="Calibri"/>
              </a:endParaRPr>
            </a:p>
          </p:txBody>
        </p:sp>
        <p:cxnSp>
          <p:nvCxnSpPr>
            <p:cNvPr id="53" name="Straight Connector 52">
              <a:extLst>
                <a:ext uri="{FF2B5EF4-FFF2-40B4-BE49-F238E27FC236}">
                  <a16:creationId xmlns:a16="http://schemas.microsoft.com/office/drawing/2014/main" id="{E46B05A3-E78E-4622-B17A-AB8842930394}"/>
                </a:ext>
              </a:extLst>
            </p:cNvPr>
            <p:cNvCxnSpPr>
              <a:cxnSpLocks/>
              <a:stCxn id="30" idx="7"/>
              <a:endCxn id="51" idx="7"/>
            </p:cNvCxnSpPr>
            <p:nvPr/>
          </p:nvCxnSpPr>
          <p:spPr>
            <a:xfrm flipH="1" flipV="1">
              <a:off x="6336788" y="3014917"/>
              <a:ext cx="566856" cy="1407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Freeform 162">
              <a:extLst>
                <a:ext uri="{FF2B5EF4-FFF2-40B4-BE49-F238E27FC236}">
                  <a16:creationId xmlns:a16="http://schemas.microsoft.com/office/drawing/2014/main" id="{38BCCE14-E3FC-4EA8-99DD-D48EFFF8ED03}"/>
                </a:ext>
              </a:extLst>
            </p:cNvPr>
            <p:cNvSpPr>
              <a:spLocks noEditPoints="1"/>
            </p:cNvSpPr>
            <p:nvPr/>
          </p:nvSpPr>
          <p:spPr bwMode="auto">
            <a:xfrm>
              <a:off x="6224090" y="26546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chemeClr val="accent4">
                <a:lumMod val="60000"/>
                <a:lumOff val="40000"/>
              </a:schemeClr>
            </a:solidFill>
            <a:ln>
              <a:noFill/>
            </a:ln>
          </p:spPr>
          <p:txBody>
            <a:bodyPr vert="horz" wrap="square" lIns="109259" tIns="54629" rIns="109259" bIns="54629" numCol="1" anchor="t" anchorCtr="0" compatLnSpc="1">
              <a:prstTxWarp prst="textNoShape">
                <a:avLst/>
              </a:prstTxWarp>
            </a:bodyPr>
            <a:lstStyle/>
            <a:p>
              <a:pPr defTabSz="1092540">
                <a:defRPr/>
              </a:pPr>
              <a:endParaRPr lang="en-US" sz="2151" kern="0">
                <a:solidFill>
                  <a:sysClr val="windowText" lastClr="000000"/>
                </a:solidFill>
                <a:latin typeface="Calibri"/>
              </a:endParaRPr>
            </a:p>
          </p:txBody>
        </p:sp>
        <p:cxnSp>
          <p:nvCxnSpPr>
            <p:cNvPr id="54" name="Straight Connector 53">
              <a:extLst>
                <a:ext uri="{FF2B5EF4-FFF2-40B4-BE49-F238E27FC236}">
                  <a16:creationId xmlns:a16="http://schemas.microsoft.com/office/drawing/2014/main" id="{B78B03B2-3152-46DD-AE96-495A981DE9F3}"/>
                </a:ext>
              </a:extLst>
            </p:cNvPr>
            <p:cNvCxnSpPr>
              <a:cxnSpLocks/>
              <a:stCxn id="52" idx="2"/>
              <a:endCxn id="27" idx="6"/>
            </p:cNvCxnSpPr>
            <p:nvPr/>
          </p:nvCxnSpPr>
          <p:spPr>
            <a:xfrm flipH="1" flipV="1">
              <a:off x="4368801" y="2538905"/>
              <a:ext cx="1898593" cy="457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331268" y="-4168787"/>
            <a:ext cx="1773940" cy="1092739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60689" tIns="128551" rIns="160689" bIns="128551" numCol="1" spcCol="0" rtlCol="0" fromWordArt="0" anchor="t" anchorCtr="0" forceAA="0" compatLnSpc="1">
            <a:prstTxWarp prst="textNoShape">
              <a:avLst/>
            </a:prstTxWarp>
            <a:noAutofit/>
          </a:bodyPr>
          <a:lstStyle/>
          <a:p>
            <a:pPr algn="ctr" defTabSz="819315" fontAlgn="base">
              <a:lnSpc>
                <a:spcPct val="90000"/>
              </a:lnSpc>
              <a:spcBef>
                <a:spcPct val="0"/>
              </a:spcBef>
              <a:spcAft>
                <a:spcPct val="0"/>
              </a:spcAft>
              <a:defRPr/>
            </a:pPr>
            <a:endParaRPr lang="en-US" sz="2109"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928899" y="559200"/>
            <a:ext cx="10592628" cy="819403"/>
          </a:xfrm>
          <a:prstGeom prst="rect">
            <a:avLst/>
          </a:prstGeom>
          <a:noFill/>
        </p:spPr>
        <p:txBody>
          <a:bodyPr wrap="square" tIns="80344" bIns="80344"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19553">
              <a:defRPr/>
            </a:pPr>
            <a:r>
              <a:rPr lang="en-US" sz="4745" spc="-88" dirty="0">
                <a:gradFill>
                  <a:gsLst>
                    <a:gs pos="0">
                      <a:srgbClr val="FFFFFF"/>
                    </a:gs>
                    <a:gs pos="100000">
                      <a:srgbClr val="FFFFFF"/>
                    </a:gs>
                  </a:gsLst>
                  <a:lin ang="5400000" scaled="0"/>
                </a:gradFill>
                <a:latin typeface="Segoe UI Light"/>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3250903" y="1267268"/>
            <a:ext cx="6036799" cy="503046"/>
          </a:xfrm>
          <a:prstGeom prst="rect">
            <a:avLst/>
          </a:prstGeom>
          <a:noFill/>
        </p:spPr>
        <p:txBody>
          <a:bodyPr wrap="square" tIns="80344" bIns="80344"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36023">
              <a:defRPr/>
            </a:pPr>
            <a:r>
              <a:rPr lang="en-US" sz="2460" spc="0" dirty="0">
                <a:solidFill>
                  <a:srgbClr val="0078D7">
                    <a:lumMod val="20000"/>
                    <a:lumOff val="80000"/>
                  </a:srgbClr>
                </a:solidFill>
                <a:latin typeface="Segoe UI" panose="020B0502040204020203" pitchFamily="34" charset="0"/>
              </a:rPr>
              <a:t>Globally-distribute data around the world</a:t>
            </a:r>
            <a:endParaRPr lang="en-US" sz="3514" spc="0" dirty="0">
              <a:solidFill>
                <a:srgbClr val="0078D7">
                  <a:lumMod val="20000"/>
                  <a:lumOff val="80000"/>
                </a:srgbClr>
              </a:solidFill>
              <a:latin typeface="Segoe UI" panose="020B0502040204020203"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140143" y="-3203721"/>
            <a:ext cx="156189" cy="10927395"/>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60689" tIns="128551" rIns="160689" bIns="128551" numCol="1" spcCol="0" rtlCol="0" fromWordArt="0" anchor="t" anchorCtr="0" forceAA="0" compatLnSpc="1">
            <a:prstTxWarp prst="textNoShape">
              <a:avLst/>
            </a:prstTxWarp>
            <a:noAutofit/>
          </a:bodyPr>
          <a:lstStyle/>
          <a:p>
            <a:pPr algn="ctr" defTabSz="819315" fontAlgn="base">
              <a:lnSpc>
                <a:spcPct val="90000"/>
              </a:lnSpc>
              <a:spcBef>
                <a:spcPct val="0"/>
              </a:spcBef>
              <a:spcAft>
                <a:spcPct val="0"/>
              </a:spcAft>
              <a:defRPr/>
            </a:pPr>
            <a:endParaRPr lang="en-US" sz="2109"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Title 1">
            <a:extLst/>
          </p:cNvPr>
          <p:cNvSpPr txBox="1">
            <a:spLocks/>
          </p:cNvSpPr>
          <p:nvPr/>
        </p:nvSpPr>
        <p:spPr>
          <a:xfrm>
            <a:off x="974615" y="4586055"/>
            <a:ext cx="2573373" cy="843728"/>
          </a:xfrm>
          <a:prstGeom prst="rect">
            <a:avLst/>
          </a:prstGeom>
          <a:noFill/>
        </p:spPr>
        <p:txBody>
          <a:bodyPr wrap="square" tIns="80344" bIns="80344"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36023">
              <a:defRPr/>
            </a:pPr>
            <a:r>
              <a:rPr lang="en-US" sz="2460" spc="0" dirty="0">
                <a:solidFill>
                  <a:srgbClr val="002050"/>
                </a:solidFill>
                <a:latin typeface="Segoe UI" panose="020B0502040204020203" pitchFamily="34" charset="0"/>
              </a:rPr>
              <a:t>Turn-key global distribution</a:t>
            </a:r>
            <a:endParaRPr lang="en-US" sz="3514" spc="0" dirty="0">
              <a:solidFill>
                <a:srgbClr val="002050"/>
              </a:solidFill>
              <a:latin typeface="Segoe UI" panose="020B0502040204020203" pitchFamily="34" charset="0"/>
            </a:endParaRPr>
          </a:p>
        </p:txBody>
      </p:sp>
      <p:cxnSp>
        <p:nvCxnSpPr>
          <p:cNvPr id="4" name="Straight Connector 3"/>
          <p:cNvCxnSpPr>
            <a:endCxn id="38" idx="2"/>
          </p:cNvCxnSpPr>
          <p:nvPr/>
        </p:nvCxnSpPr>
        <p:spPr>
          <a:xfrm flipV="1">
            <a:off x="1298958" y="3296212"/>
            <a:ext cx="1873020" cy="137769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282182" y="3432805"/>
            <a:ext cx="26388" cy="131536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218321" y="6209306"/>
            <a:ext cx="9686644" cy="298415"/>
          </a:xfrm>
          <a:prstGeom prst="rect">
            <a:avLst/>
          </a:prstGeom>
          <a:noFill/>
        </p:spPr>
        <p:txBody>
          <a:bodyPr wrap="square" rtlCol="0">
            <a:spAutoFit/>
          </a:bodyPr>
          <a:lstStyle/>
          <a:p>
            <a:pPr algn="ctr" defTabSz="874182"/>
            <a:r>
              <a:rPr lang="en-US" sz="1339" b="1" kern="0" dirty="0">
                <a:solidFill>
                  <a:prstClr val="white"/>
                </a:solidFill>
                <a:latin typeface="Segoe UI Semibold" charset="0"/>
                <a:ea typeface="Segoe UI Semibold" charset="0"/>
                <a:cs typeface="Segoe UI Semibold" charset="0"/>
              </a:rPr>
              <a:t>Automatically replicate all your data around the world – across more regions than Amazon and Google combined</a:t>
            </a:r>
          </a:p>
        </p:txBody>
      </p:sp>
    </p:spTree>
    <p:extLst>
      <p:ext uri="{BB962C8B-B14F-4D97-AF65-F5344CB8AC3E}">
        <p14:creationId xmlns:p14="http://schemas.microsoft.com/office/powerpoint/2010/main" val="385259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7E11662-17E6-41A6-B986-4D5690D3B920}"/>
              </a:ext>
            </a:extLst>
          </p:cNvPr>
          <p:cNvSpPr txBox="1">
            <a:spLocks/>
          </p:cNvSpPr>
          <p:nvPr/>
        </p:nvSpPr>
        <p:spPr>
          <a:xfrm>
            <a:off x="739193" y="223438"/>
            <a:ext cx="10455609" cy="1037353"/>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215" spc="-287" dirty="0">
                <a:solidFill>
                  <a:schemeClr val="accent1"/>
                </a:solidFill>
                <a:latin typeface="Segoe Light"/>
                <a:ea typeface="Segoe UI Black" panose="020B0A02040204020203" pitchFamily="34" charset="0"/>
                <a:cs typeface="Segoe UI Black" panose="020B0A02040204020203" pitchFamily="34" charset="0"/>
              </a:rPr>
              <a:t>Elastically scalable storage</a:t>
            </a:r>
          </a:p>
        </p:txBody>
      </p:sp>
      <p:sp>
        <p:nvSpPr>
          <p:cNvPr id="5" name="TextBox 4">
            <a:extLst>
              <a:ext uri="{FF2B5EF4-FFF2-40B4-BE49-F238E27FC236}">
                <a16:creationId xmlns:a16="http://schemas.microsoft.com/office/drawing/2014/main" id="{D4F5CC41-54E3-4FA9-8084-F93E9CAFFFBA}"/>
              </a:ext>
            </a:extLst>
          </p:cNvPr>
          <p:cNvSpPr txBox="1"/>
          <p:nvPr/>
        </p:nvSpPr>
        <p:spPr>
          <a:xfrm>
            <a:off x="739193" y="1572815"/>
            <a:ext cx="7363898" cy="4520598"/>
          </a:xfrm>
          <a:prstGeom prst="rect">
            <a:avLst/>
          </a:prstGeom>
          <a:noFill/>
        </p:spPr>
        <p:txBody>
          <a:bodyPr wrap="square" lIns="174863" tIns="139891" rIns="174863" bIns="139891" rtlCol="0">
            <a:spAutoFit/>
          </a:bodyPr>
          <a:lstStyle/>
          <a:p>
            <a:pPr marL="327881" indent="-327881" defTabSz="857124">
              <a:buFont typeface="Arial" panose="020B0604020202020204" pitchFamily="34" charset="0"/>
              <a:buChar char="•"/>
            </a:pPr>
            <a:r>
              <a:rPr lang="en-US" sz="2295" kern="0" dirty="0">
                <a:solidFill>
                  <a:schemeClr val="accent1"/>
                </a:solidFill>
                <a:latin typeface="Segoe Light"/>
              </a:rPr>
              <a:t>System designed to independently scale storage and throughput</a:t>
            </a:r>
          </a:p>
          <a:p>
            <a:pPr marL="327881" indent="-327881" defTabSz="857124">
              <a:buFont typeface="Arial" panose="020B0604020202020204" pitchFamily="34" charset="0"/>
              <a:buChar char="•"/>
            </a:pPr>
            <a:endParaRPr lang="en-US" sz="2295" kern="0" dirty="0">
              <a:solidFill>
                <a:schemeClr val="accent1"/>
              </a:solidFill>
              <a:latin typeface="Segoe Light"/>
            </a:endParaRPr>
          </a:p>
          <a:p>
            <a:pPr marL="327881" lvl="1" indent="-327881" defTabSz="857124">
              <a:buFont typeface="Arial" panose="020B0604020202020204" pitchFamily="34" charset="0"/>
              <a:buChar char="•"/>
            </a:pPr>
            <a:r>
              <a:rPr lang="en-US" sz="2295" kern="0" dirty="0">
                <a:solidFill>
                  <a:schemeClr val="accent1"/>
                </a:solidFill>
                <a:latin typeface="Segoe Light"/>
              </a:rPr>
              <a:t>Transparent server side partition management and routing</a:t>
            </a:r>
          </a:p>
          <a:p>
            <a:pPr marL="327881" indent="-327881" defTabSz="857124">
              <a:buFont typeface="Arial" panose="020B0604020202020204" pitchFamily="34" charset="0"/>
              <a:buChar char="•"/>
            </a:pPr>
            <a:endParaRPr lang="en-US" sz="2295" kern="0" dirty="0">
              <a:solidFill>
                <a:schemeClr val="accent1"/>
              </a:solidFill>
              <a:latin typeface="Segoe Light"/>
            </a:endParaRPr>
          </a:p>
          <a:p>
            <a:pPr marL="327881" lvl="1" indent="-327881" defTabSz="857124">
              <a:buFont typeface="Arial" panose="020B0604020202020204" pitchFamily="34" charset="0"/>
              <a:buChar char="•"/>
            </a:pPr>
            <a:r>
              <a:rPr lang="en-US" sz="2295" kern="0" dirty="0">
                <a:solidFill>
                  <a:schemeClr val="accent1"/>
                </a:solidFill>
                <a:latin typeface="Segoe Light"/>
              </a:rPr>
              <a:t>Automatically indexed SSD storage</a:t>
            </a:r>
          </a:p>
          <a:p>
            <a:pPr marL="327881" lvl="1" indent="-327881" defTabSz="857124">
              <a:buFont typeface="Arial" panose="020B0604020202020204" pitchFamily="34" charset="0"/>
              <a:buChar char="•"/>
            </a:pPr>
            <a:endParaRPr lang="en-US" sz="2295" kern="0" dirty="0">
              <a:solidFill>
                <a:schemeClr val="accent1"/>
              </a:solidFill>
              <a:latin typeface="Segoe Light"/>
            </a:endParaRPr>
          </a:p>
          <a:p>
            <a:pPr marL="327881" lvl="1" indent="-327881" defTabSz="857124">
              <a:buFont typeface="Arial" panose="020B0604020202020204" pitchFamily="34" charset="0"/>
              <a:buChar char="•"/>
            </a:pPr>
            <a:r>
              <a:rPr lang="en-US" sz="2295" kern="0" dirty="0">
                <a:solidFill>
                  <a:schemeClr val="accent1"/>
                </a:solidFill>
                <a:latin typeface="Segoe Light"/>
              </a:rPr>
              <a:t>Automatic global distribution of data across any number of Azure regions</a:t>
            </a:r>
          </a:p>
          <a:p>
            <a:pPr marL="327881" lvl="1" indent="-327881" defTabSz="857124">
              <a:buFont typeface="Arial" panose="020B0604020202020204" pitchFamily="34" charset="0"/>
              <a:buChar char="•"/>
            </a:pPr>
            <a:endParaRPr lang="en-US" sz="2295" kern="0" dirty="0">
              <a:solidFill>
                <a:schemeClr val="accent1"/>
              </a:solidFill>
              <a:latin typeface="Segoe Light"/>
            </a:endParaRPr>
          </a:p>
          <a:p>
            <a:pPr marL="327881" lvl="1" indent="-327881" defTabSz="857124">
              <a:buFont typeface="Arial" panose="020B0604020202020204" pitchFamily="34" charset="0"/>
              <a:buChar char="•"/>
            </a:pPr>
            <a:r>
              <a:rPr lang="en-US" sz="2295" kern="0" dirty="0">
                <a:solidFill>
                  <a:schemeClr val="accent1"/>
                </a:solidFill>
                <a:latin typeface="Segoe Light"/>
              </a:rPr>
              <a:t>Optionally evict old data using built-in support for TTL</a:t>
            </a:r>
          </a:p>
        </p:txBody>
      </p:sp>
      <p:grpSp>
        <p:nvGrpSpPr>
          <p:cNvPr id="6" name="Group 5">
            <a:extLst>
              <a:ext uri="{FF2B5EF4-FFF2-40B4-BE49-F238E27FC236}">
                <a16:creationId xmlns:a16="http://schemas.microsoft.com/office/drawing/2014/main" id="{21977453-A2D8-49CC-88CF-1C956B3E6831}"/>
              </a:ext>
            </a:extLst>
          </p:cNvPr>
          <p:cNvGrpSpPr/>
          <p:nvPr/>
        </p:nvGrpSpPr>
        <p:grpSpPr>
          <a:xfrm>
            <a:off x="7375033" y="1889217"/>
            <a:ext cx="5061442" cy="3840583"/>
            <a:chOff x="2565476" y="2223105"/>
            <a:chExt cx="6177817" cy="4435450"/>
          </a:xfrm>
        </p:grpSpPr>
        <p:sp>
          <p:nvSpPr>
            <p:cNvPr id="7" name="Rectangle 6">
              <a:extLst>
                <a:ext uri="{FF2B5EF4-FFF2-40B4-BE49-F238E27FC236}">
                  <a16:creationId xmlns:a16="http://schemas.microsoft.com/office/drawing/2014/main" id="{AD9AAFFE-F761-48E2-8F66-EEA5A5EED2CC}"/>
                </a:ext>
              </a:extLst>
            </p:cNvPr>
            <p:cNvSpPr/>
            <p:nvPr/>
          </p:nvSpPr>
          <p:spPr>
            <a:xfrm>
              <a:off x="3062270" y="2683443"/>
              <a:ext cx="4718784" cy="347158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18"/>
              <a:endParaRPr lang="en-US" sz="1688">
                <a:solidFill>
                  <a:srgbClr val="FFFFFF"/>
                </a:solidFill>
                <a:latin typeface="Segoe UI"/>
              </a:endParaRPr>
            </a:p>
          </p:txBody>
        </p:sp>
        <p:sp>
          <p:nvSpPr>
            <p:cNvPr id="8" name="Rectangle 7">
              <a:extLst>
                <a:ext uri="{FF2B5EF4-FFF2-40B4-BE49-F238E27FC236}">
                  <a16:creationId xmlns:a16="http://schemas.microsoft.com/office/drawing/2014/main" id="{C524B1CC-6893-48B9-9F3F-20A8F2DC3B74}"/>
                </a:ext>
              </a:extLst>
            </p:cNvPr>
            <p:cNvSpPr/>
            <p:nvPr/>
          </p:nvSpPr>
          <p:spPr>
            <a:xfrm>
              <a:off x="3055990" y="4072432"/>
              <a:ext cx="2590800" cy="20825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18"/>
              <a:endParaRPr lang="en-US" sz="1688">
                <a:solidFill>
                  <a:srgbClr val="FFFFFF"/>
                </a:solidFill>
                <a:latin typeface="Segoe UI"/>
              </a:endParaRPr>
            </a:p>
          </p:txBody>
        </p:sp>
        <p:sp>
          <p:nvSpPr>
            <p:cNvPr id="9" name="Rectangle 8">
              <a:extLst>
                <a:ext uri="{FF2B5EF4-FFF2-40B4-BE49-F238E27FC236}">
                  <a16:creationId xmlns:a16="http://schemas.microsoft.com/office/drawing/2014/main" id="{84A3D1E1-0AFE-4EA1-9AB1-619675DE70C7}"/>
                </a:ext>
              </a:extLst>
            </p:cNvPr>
            <p:cNvSpPr/>
            <p:nvPr/>
          </p:nvSpPr>
          <p:spPr>
            <a:xfrm>
              <a:off x="3055990" y="5088225"/>
              <a:ext cx="12954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18"/>
              <a:endParaRPr lang="en-US" sz="1688">
                <a:solidFill>
                  <a:srgbClr val="FFFFFF"/>
                </a:solidFill>
                <a:latin typeface="Segoe UI"/>
              </a:endParaRPr>
            </a:p>
          </p:txBody>
        </p:sp>
        <p:cxnSp>
          <p:nvCxnSpPr>
            <p:cNvPr id="10" name="Straight Arrow Connector 9">
              <a:extLst>
                <a:ext uri="{FF2B5EF4-FFF2-40B4-BE49-F238E27FC236}">
                  <a16:creationId xmlns:a16="http://schemas.microsoft.com/office/drawing/2014/main" id="{0AE765D6-386D-4639-9621-0A19888D4C66}"/>
                </a:ext>
              </a:extLst>
            </p:cNvPr>
            <p:cNvCxnSpPr/>
            <p:nvPr/>
          </p:nvCxnSpPr>
          <p:spPr>
            <a:xfrm flipV="1">
              <a:off x="3055990" y="2223105"/>
              <a:ext cx="0" cy="39319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292A1D-F98A-4C89-95DF-EDB3D000221E}"/>
                </a:ext>
              </a:extLst>
            </p:cNvPr>
            <p:cNvCxnSpPr/>
            <p:nvPr/>
          </p:nvCxnSpPr>
          <p:spPr>
            <a:xfrm>
              <a:off x="3055990" y="6155025"/>
              <a:ext cx="54864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C2EBAB7-285F-4A07-B35C-3B66F7EBF624}"/>
                </a:ext>
              </a:extLst>
            </p:cNvPr>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4318"/>
              <a:endParaRPr lang="en-US" sz="1688">
                <a:solidFill>
                  <a:srgbClr val="FFFFFF"/>
                </a:solidFill>
                <a:latin typeface="Segoe UI"/>
              </a:endParaRPr>
            </a:p>
          </p:txBody>
        </p:sp>
        <p:sp>
          <p:nvSpPr>
            <p:cNvPr id="13" name="TextBox 12">
              <a:extLst>
                <a:ext uri="{FF2B5EF4-FFF2-40B4-BE49-F238E27FC236}">
                  <a16:creationId xmlns:a16="http://schemas.microsoft.com/office/drawing/2014/main" id="{B61A7836-70E1-49FA-BCB6-03DE7704E316}"/>
                </a:ext>
              </a:extLst>
            </p:cNvPr>
            <p:cNvSpPr txBox="1"/>
            <p:nvPr/>
          </p:nvSpPr>
          <p:spPr>
            <a:xfrm>
              <a:off x="2777120" y="5034398"/>
              <a:ext cx="1817554" cy="587438"/>
            </a:xfrm>
            <a:prstGeom prst="rect">
              <a:avLst/>
            </a:prstGeom>
            <a:noFill/>
          </p:spPr>
          <p:txBody>
            <a:bodyPr wrap="square" rtlCol="0">
              <a:spAutoFit/>
            </a:bodyPr>
            <a:lstStyle/>
            <a:p>
              <a:pPr algn="ctr" defTabSz="874318"/>
              <a:r>
                <a:rPr lang="en-US" sz="1124" b="1" dirty="0">
                  <a:solidFill>
                    <a:srgbClr val="000000"/>
                  </a:solidFill>
                  <a:latin typeface="Segoe UI"/>
                </a:rPr>
                <a:t>Transaction </a:t>
              </a:r>
            </a:p>
            <a:p>
              <a:pPr algn="ctr" defTabSz="874318"/>
              <a:r>
                <a:rPr lang="en-US" sz="1124" b="1" dirty="0">
                  <a:solidFill>
                    <a:srgbClr val="000000"/>
                  </a:solidFill>
                  <a:latin typeface="Segoe UI"/>
                </a:rPr>
                <a:t>data</a:t>
              </a:r>
            </a:p>
          </p:txBody>
        </p:sp>
        <p:sp>
          <p:nvSpPr>
            <p:cNvPr id="14" name="TextBox 13">
              <a:extLst>
                <a:ext uri="{FF2B5EF4-FFF2-40B4-BE49-F238E27FC236}">
                  <a16:creationId xmlns:a16="http://schemas.microsoft.com/office/drawing/2014/main" id="{B02BD741-AC28-4470-B673-EC260A17594D}"/>
                </a:ext>
              </a:extLst>
            </p:cNvPr>
            <p:cNvSpPr txBox="1"/>
            <p:nvPr/>
          </p:nvSpPr>
          <p:spPr>
            <a:xfrm>
              <a:off x="3158919" y="4126894"/>
              <a:ext cx="2582306" cy="355591"/>
            </a:xfrm>
            <a:prstGeom prst="rect">
              <a:avLst/>
            </a:prstGeom>
            <a:noFill/>
          </p:spPr>
          <p:txBody>
            <a:bodyPr wrap="square" rtlCol="0">
              <a:spAutoFit/>
            </a:bodyPr>
            <a:lstStyle/>
            <a:p>
              <a:pPr defTabSz="874318"/>
              <a:r>
                <a:rPr lang="en-US" sz="1124" b="1" dirty="0">
                  <a:solidFill>
                    <a:srgbClr val="000000"/>
                  </a:solidFill>
                  <a:latin typeface="Segoe UI"/>
                </a:rPr>
                <a:t>Web/content data</a:t>
              </a:r>
            </a:p>
          </p:txBody>
        </p:sp>
        <p:sp>
          <p:nvSpPr>
            <p:cNvPr id="15" name="TextBox 14">
              <a:extLst>
                <a:ext uri="{FF2B5EF4-FFF2-40B4-BE49-F238E27FC236}">
                  <a16:creationId xmlns:a16="http://schemas.microsoft.com/office/drawing/2014/main" id="{1EDAF397-B17F-4EA9-B9DD-C8040BE998D0}"/>
                </a:ext>
              </a:extLst>
            </p:cNvPr>
            <p:cNvSpPr txBox="1"/>
            <p:nvPr/>
          </p:nvSpPr>
          <p:spPr>
            <a:xfrm>
              <a:off x="3139703" y="2750352"/>
              <a:ext cx="3878379" cy="306426"/>
            </a:xfrm>
            <a:prstGeom prst="rect">
              <a:avLst/>
            </a:prstGeom>
            <a:noFill/>
          </p:spPr>
          <p:txBody>
            <a:bodyPr wrap="square" rtlCol="0">
              <a:spAutoFit/>
            </a:bodyPr>
            <a:lstStyle/>
            <a:p>
              <a:pPr defTabSz="874318"/>
              <a:r>
                <a:rPr lang="en-US" sz="1124" b="1" dirty="0">
                  <a:solidFill>
                    <a:schemeClr val="bg1"/>
                  </a:solidFill>
                  <a:latin typeface="Segoe UI"/>
                </a:rPr>
                <a:t>Social data/Machine-generated data</a:t>
              </a:r>
            </a:p>
          </p:txBody>
        </p:sp>
        <p:sp>
          <p:nvSpPr>
            <p:cNvPr id="16" name="TextBox 15">
              <a:extLst>
                <a:ext uri="{FF2B5EF4-FFF2-40B4-BE49-F238E27FC236}">
                  <a16:creationId xmlns:a16="http://schemas.microsoft.com/office/drawing/2014/main" id="{CB7B88AD-16D8-40F5-AF2E-482556499B99}"/>
                </a:ext>
              </a:extLst>
            </p:cNvPr>
            <p:cNvSpPr txBox="1"/>
            <p:nvPr/>
          </p:nvSpPr>
          <p:spPr>
            <a:xfrm>
              <a:off x="3177416" y="5576914"/>
              <a:ext cx="576957" cy="394348"/>
            </a:xfrm>
            <a:prstGeom prst="rect">
              <a:avLst/>
            </a:prstGeom>
            <a:noFill/>
          </p:spPr>
          <p:txBody>
            <a:bodyPr wrap="none" rtlCol="0">
              <a:spAutoFit/>
            </a:bodyPr>
            <a:lstStyle/>
            <a:p>
              <a:pPr defTabSz="874318"/>
              <a:r>
                <a:rPr lang="en-US" sz="1312" b="1" dirty="0">
                  <a:solidFill>
                    <a:srgbClr val="000000"/>
                  </a:solidFill>
                  <a:latin typeface="Segoe UI"/>
                </a:rPr>
                <a:t>KB</a:t>
              </a:r>
            </a:p>
          </p:txBody>
        </p:sp>
        <p:sp>
          <p:nvSpPr>
            <p:cNvPr id="17" name="TextBox 16">
              <a:extLst>
                <a:ext uri="{FF2B5EF4-FFF2-40B4-BE49-F238E27FC236}">
                  <a16:creationId xmlns:a16="http://schemas.microsoft.com/office/drawing/2014/main" id="{22D6537E-D744-4022-A3CD-82BE01CDC928}"/>
                </a:ext>
              </a:extLst>
            </p:cNvPr>
            <p:cNvSpPr txBox="1"/>
            <p:nvPr/>
          </p:nvSpPr>
          <p:spPr>
            <a:xfrm rot="19736087">
              <a:off x="4006039" y="5185263"/>
              <a:ext cx="650748" cy="394348"/>
            </a:xfrm>
            <a:prstGeom prst="rect">
              <a:avLst/>
            </a:prstGeom>
            <a:noFill/>
          </p:spPr>
          <p:txBody>
            <a:bodyPr wrap="none" rtlCol="0">
              <a:spAutoFit/>
            </a:bodyPr>
            <a:lstStyle/>
            <a:p>
              <a:pPr defTabSz="874318"/>
              <a:r>
                <a:rPr lang="en-US" sz="1312" b="1" dirty="0">
                  <a:solidFill>
                    <a:srgbClr val="000000"/>
                  </a:solidFill>
                  <a:latin typeface="Segoe UI"/>
                </a:rPr>
                <a:t>MB</a:t>
              </a:r>
            </a:p>
          </p:txBody>
        </p:sp>
        <p:sp>
          <p:nvSpPr>
            <p:cNvPr id="18" name="TextBox 17">
              <a:extLst>
                <a:ext uri="{FF2B5EF4-FFF2-40B4-BE49-F238E27FC236}">
                  <a16:creationId xmlns:a16="http://schemas.microsoft.com/office/drawing/2014/main" id="{598AEF54-EE0D-475B-9D2E-66B098DAD748}"/>
                </a:ext>
              </a:extLst>
            </p:cNvPr>
            <p:cNvSpPr txBox="1"/>
            <p:nvPr/>
          </p:nvSpPr>
          <p:spPr>
            <a:xfrm rot="19736087">
              <a:off x="4862260" y="4462066"/>
              <a:ext cx="593097" cy="394348"/>
            </a:xfrm>
            <a:prstGeom prst="rect">
              <a:avLst/>
            </a:prstGeom>
            <a:noFill/>
          </p:spPr>
          <p:txBody>
            <a:bodyPr wrap="none" rtlCol="0">
              <a:spAutoFit/>
            </a:bodyPr>
            <a:lstStyle/>
            <a:p>
              <a:pPr defTabSz="874318"/>
              <a:r>
                <a:rPr lang="en-US" sz="1312" b="1" dirty="0">
                  <a:solidFill>
                    <a:srgbClr val="000000"/>
                  </a:solidFill>
                  <a:latin typeface="Segoe UI"/>
                </a:rPr>
                <a:t>GB</a:t>
              </a:r>
            </a:p>
          </p:txBody>
        </p:sp>
        <p:sp>
          <p:nvSpPr>
            <p:cNvPr id="19" name="TextBox 18">
              <a:extLst>
                <a:ext uri="{FF2B5EF4-FFF2-40B4-BE49-F238E27FC236}">
                  <a16:creationId xmlns:a16="http://schemas.microsoft.com/office/drawing/2014/main" id="{53D56DAE-8A9F-4BEB-850A-1BD9BCEC1C6F}"/>
                </a:ext>
              </a:extLst>
            </p:cNvPr>
            <p:cNvSpPr txBox="1"/>
            <p:nvPr/>
          </p:nvSpPr>
          <p:spPr>
            <a:xfrm rot="19147365">
              <a:off x="5949942" y="3599432"/>
              <a:ext cx="563121" cy="394348"/>
            </a:xfrm>
            <a:prstGeom prst="rect">
              <a:avLst/>
            </a:prstGeom>
            <a:noFill/>
          </p:spPr>
          <p:txBody>
            <a:bodyPr wrap="none" rtlCol="0">
              <a:spAutoFit/>
            </a:bodyPr>
            <a:lstStyle/>
            <a:p>
              <a:pPr defTabSz="874318"/>
              <a:r>
                <a:rPr lang="en-US" sz="1312" b="1" dirty="0">
                  <a:solidFill>
                    <a:srgbClr val="000000"/>
                  </a:solidFill>
                  <a:latin typeface="Segoe UI"/>
                </a:rPr>
                <a:t>TB</a:t>
              </a:r>
            </a:p>
          </p:txBody>
        </p:sp>
        <p:sp>
          <p:nvSpPr>
            <p:cNvPr id="20" name="TextBox 19">
              <a:extLst>
                <a:ext uri="{FF2B5EF4-FFF2-40B4-BE49-F238E27FC236}">
                  <a16:creationId xmlns:a16="http://schemas.microsoft.com/office/drawing/2014/main" id="{AA7BD68B-D0A6-4C2B-AEE0-EF0A54581620}"/>
                </a:ext>
              </a:extLst>
            </p:cNvPr>
            <p:cNvSpPr txBox="1"/>
            <p:nvPr/>
          </p:nvSpPr>
          <p:spPr>
            <a:xfrm rot="19147365">
              <a:off x="6910840" y="2729671"/>
              <a:ext cx="567733" cy="394348"/>
            </a:xfrm>
            <a:prstGeom prst="rect">
              <a:avLst/>
            </a:prstGeom>
            <a:noFill/>
          </p:spPr>
          <p:txBody>
            <a:bodyPr wrap="none" rtlCol="0">
              <a:spAutoFit/>
            </a:bodyPr>
            <a:lstStyle/>
            <a:p>
              <a:pPr defTabSz="874318"/>
              <a:r>
                <a:rPr lang="en-US" sz="1312" b="1" dirty="0">
                  <a:solidFill>
                    <a:srgbClr val="000000"/>
                  </a:solidFill>
                  <a:latin typeface="Segoe UI"/>
                </a:rPr>
                <a:t>PB</a:t>
              </a:r>
            </a:p>
          </p:txBody>
        </p:sp>
        <p:cxnSp>
          <p:nvCxnSpPr>
            <p:cNvPr id="21" name="Straight Arrow Connector 20">
              <a:extLst>
                <a:ext uri="{FF2B5EF4-FFF2-40B4-BE49-F238E27FC236}">
                  <a16:creationId xmlns:a16="http://schemas.microsoft.com/office/drawing/2014/main" id="{BFBC1A81-35B3-4AD8-ADE2-9959A124A964}"/>
                </a:ext>
              </a:extLst>
            </p:cNvPr>
            <p:cNvCxnSpPr/>
            <p:nvPr/>
          </p:nvCxnSpPr>
          <p:spPr>
            <a:xfrm flipV="1">
              <a:off x="8542390" y="2926844"/>
              <a:ext cx="0" cy="13936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5E2975F-7013-4150-AC2F-9ECDB29C9AAE}"/>
                </a:ext>
              </a:extLst>
            </p:cNvPr>
            <p:cNvSpPr txBox="1"/>
            <p:nvPr/>
          </p:nvSpPr>
          <p:spPr>
            <a:xfrm>
              <a:off x="4670414" y="6318731"/>
              <a:ext cx="2362205" cy="339824"/>
            </a:xfrm>
            <a:prstGeom prst="rect">
              <a:avLst/>
            </a:prstGeom>
            <a:noFill/>
          </p:spPr>
          <p:txBody>
            <a:bodyPr wrap="none" rtlCol="0">
              <a:spAutoFit/>
            </a:bodyPr>
            <a:lstStyle/>
            <a:p>
              <a:pPr defTabSz="874318"/>
              <a:r>
                <a:rPr lang="en-US" sz="1312" dirty="0">
                  <a:solidFill>
                    <a:schemeClr val="accent1"/>
                  </a:solidFill>
                  <a:latin typeface="Segoe UI"/>
                </a:rPr>
                <a:t>Data variety/complexity</a:t>
              </a:r>
            </a:p>
          </p:txBody>
        </p:sp>
        <p:sp>
          <p:nvSpPr>
            <p:cNvPr id="23" name="TextBox 22">
              <a:extLst>
                <a:ext uri="{FF2B5EF4-FFF2-40B4-BE49-F238E27FC236}">
                  <a16:creationId xmlns:a16="http://schemas.microsoft.com/office/drawing/2014/main" id="{65D77508-C4A7-48D2-B3C8-3AE1AEEAF024}"/>
                </a:ext>
              </a:extLst>
            </p:cNvPr>
            <p:cNvSpPr txBox="1"/>
            <p:nvPr/>
          </p:nvSpPr>
          <p:spPr>
            <a:xfrm rot="16200000">
              <a:off x="2024561" y="4108833"/>
              <a:ext cx="1505118" cy="423287"/>
            </a:xfrm>
            <a:prstGeom prst="rect">
              <a:avLst/>
            </a:prstGeom>
            <a:noFill/>
          </p:spPr>
          <p:txBody>
            <a:bodyPr wrap="none" rtlCol="0">
              <a:spAutoFit/>
            </a:bodyPr>
            <a:lstStyle/>
            <a:p>
              <a:pPr defTabSz="874318"/>
              <a:r>
                <a:rPr lang="en-US" sz="1312" dirty="0">
                  <a:solidFill>
                    <a:srgbClr val="FFFFFF"/>
                  </a:solidFill>
                  <a:latin typeface="Segoe UI"/>
                </a:rPr>
                <a:t>Data volume</a:t>
              </a:r>
            </a:p>
          </p:txBody>
        </p:sp>
        <p:sp>
          <p:nvSpPr>
            <p:cNvPr id="24" name="TextBox 23">
              <a:extLst>
                <a:ext uri="{FF2B5EF4-FFF2-40B4-BE49-F238E27FC236}">
                  <a16:creationId xmlns:a16="http://schemas.microsoft.com/office/drawing/2014/main" id="{F0AFF8E0-0A1C-47D2-B594-1A937B682257}"/>
                </a:ext>
              </a:extLst>
            </p:cNvPr>
            <p:cNvSpPr txBox="1"/>
            <p:nvPr/>
          </p:nvSpPr>
          <p:spPr>
            <a:xfrm rot="16200000">
              <a:off x="7794556" y="4659787"/>
              <a:ext cx="1474182" cy="423287"/>
            </a:xfrm>
            <a:prstGeom prst="rect">
              <a:avLst/>
            </a:prstGeom>
            <a:noFill/>
          </p:spPr>
          <p:txBody>
            <a:bodyPr wrap="none" rtlCol="0">
              <a:spAutoFit/>
            </a:bodyPr>
            <a:lstStyle/>
            <a:p>
              <a:pPr defTabSz="874318"/>
              <a:r>
                <a:rPr lang="en-US" sz="1312" dirty="0">
                  <a:solidFill>
                    <a:srgbClr val="FFFFFF"/>
                  </a:solidFill>
                  <a:latin typeface="Segoe UI"/>
                </a:rPr>
                <a:t>Log 10 scale</a:t>
              </a:r>
            </a:p>
          </p:txBody>
        </p:sp>
        <p:sp>
          <p:nvSpPr>
            <p:cNvPr id="25" name="TextBox 24">
              <a:extLst>
                <a:ext uri="{FF2B5EF4-FFF2-40B4-BE49-F238E27FC236}">
                  <a16:creationId xmlns:a16="http://schemas.microsoft.com/office/drawing/2014/main" id="{6810511C-813B-4392-8296-384173E67C3F}"/>
                </a:ext>
              </a:extLst>
            </p:cNvPr>
            <p:cNvSpPr txBox="1"/>
            <p:nvPr/>
          </p:nvSpPr>
          <p:spPr>
            <a:xfrm rot="16200000">
              <a:off x="8346678" y="5696216"/>
              <a:ext cx="369943" cy="423287"/>
            </a:xfrm>
            <a:prstGeom prst="rect">
              <a:avLst/>
            </a:prstGeom>
            <a:noFill/>
          </p:spPr>
          <p:txBody>
            <a:bodyPr wrap="none" rtlCol="0">
              <a:spAutoFit/>
            </a:bodyPr>
            <a:lstStyle/>
            <a:p>
              <a:pPr defTabSz="874318"/>
              <a:r>
                <a:rPr lang="en-US" sz="1312" dirty="0">
                  <a:solidFill>
                    <a:srgbClr val="FFFFFF"/>
                  </a:solidFill>
                  <a:latin typeface="Segoe UI"/>
                </a:rPr>
                <a:t>1</a:t>
              </a:r>
            </a:p>
          </p:txBody>
        </p:sp>
        <p:sp>
          <p:nvSpPr>
            <p:cNvPr id="26" name="TextBox 25">
              <a:extLst>
                <a:ext uri="{FF2B5EF4-FFF2-40B4-BE49-F238E27FC236}">
                  <a16:creationId xmlns:a16="http://schemas.microsoft.com/office/drawing/2014/main" id="{53622CD2-56BE-4D6A-B18E-09F5F3798279}"/>
                </a:ext>
              </a:extLst>
            </p:cNvPr>
            <p:cNvSpPr txBox="1"/>
            <p:nvPr/>
          </p:nvSpPr>
          <p:spPr>
            <a:xfrm rot="16200000">
              <a:off x="8285452" y="2471799"/>
              <a:ext cx="492396" cy="423287"/>
            </a:xfrm>
            <a:prstGeom prst="rect">
              <a:avLst/>
            </a:prstGeom>
            <a:noFill/>
          </p:spPr>
          <p:txBody>
            <a:bodyPr wrap="none" rtlCol="0">
              <a:spAutoFit/>
            </a:bodyPr>
            <a:lstStyle/>
            <a:p>
              <a:pPr defTabSz="874318"/>
              <a:r>
                <a:rPr lang="en-US" sz="1312" dirty="0">
                  <a:solidFill>
                    <a:srgbClr val="FFFFFF"/>
                  </a:solidFill>
                  <a:latin typeface="Segoe UI"/>
                </a:rPr>
                <a:t>15</a:t>
              </a:r>
            </a:p>
          </p:txBody>
        </p:sp>
      </p:grpSp>
      <p:sp>
        <p:nvSpPr>
          <p:cNvPr id="27" name="TextBox 26">
            <a:extLst>
              <a:ext uri="{FF2B5EF4-FFF2-40B4-BE49-F238E27FC236}">
                <a16:creationId xmlns:a16="http://schemas.microsoft.com/office/drawing/2014/main" id="{CB8998E7-12D3-499B-9193-8F22E486D35D}"/>
              </a:ext>
            </a:extLst>
          </p:cNvPr>
          <p:cNvSpPr txBox="1"/>
          <p:nvPr/>
        </p:nvSpPr>
        <p:spPr>
          <a:xfrm rot="16200000">
            <a:off x="11497733" y="3031334"/>
            <a:ext cx="1117614" cy="294248"/>
          </a:xfrm>
          <a:prstGeom prst="rect">
            <a:avLst/>
          </a:prstGeom>
          <a:noFill/>
        </p:spPr>
        <p:txBody>
          <a:bodyPr wrap="none" rtlCol="0">
            <a:spAutoFit/>
          </a:bodyPr>
          <a:lstStyle/>
          <a:p>
            <a:pPr defTabSz="874318"/>
            <a:r>
              <a:rPr lang="en-US" sz="1312" dirty="0">
                <a:solidFill>
                  <a:schemeClr val="accent1"/>
                </a:solidFill>
                <a:latin typeface="Segoe UI"/>
              </a:rPr>
              <a:t>Log 10 Scale</a:t>
            </a:r>
          </a:p>
        </p:txBody>
      </p:sp>
    </p:spTree>
    <p:extLst>
      <p:ext uri="{BB962C8B-B14F-4D97-AF65-F5344CB8AC3E}">
        <p14:creationId xmlns:p14="http://schemas.microsoft.com/office/powerpoint/2010/main" val="3371811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DAF1912-B403-4232-8AF2-CC28E668F96C}"/>
              </a:ext>
            </a:extLst>
          </p:cNvPr>
          <p:cNvSpPr txBox="1">
            <a:spLocks/>
          </p:cNvSpPr>
          <p:nvPr/>
        </p:nvSpPr>
        <p:spPr>
          <a:xfrm>
            <a:off x="520812" y="234813"/>
            <a:ext cx="11671915" cy="971140"/>
          </a:xfrm>
          <a:prstGeom prst="rect">
            <a:avLst/>
          </a:prstGeom>
        </p:spPr>
        <p:txBody>
          <a:bodyPr vert="horz" wrap="square" lIns="139891" tIns="87432" rIns="139891" bIns="87432"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737" spc="-287" dirty="0">
                <a:solidFill>
                  <a:schemeClr val="accent1"/>
                </a:solidFill>
                <a:latin typeface="Segoe Light"/>
                <a:ea typeface="Segoe UI Black" panose="020B0A02040204020203" pitchFamily="34" charset="0"/>
                <a:cs typeface="Segoe UI Black" panose="020B0A02040204020203" pitchFamily="34" charset="0"/>
              </a:rPr>
              <a:t>Elastically scalable throughput, globally</a:t>
            </a:r>
          </a:p>
        </p:txBody>
      </p:sp>
      <p:sp>
        <p:nvSpPr>
          <p:cNvPr id="4" name="TextBox 3">
            <a:extLst>
              <a:ext uri="{FF2B5EF4-FFF2-40B4-BE49-F238E27FC236}">
                <a16:creationId xmlns:a16="http://schemas.microsoft.com/office/drawing/2014/main" id="{360A2F94-BE68-4640-82AC-D33FBC715CF0}"/>
              </a:ext>
            </a:extLst>
          </p:cNvPr>
          <p:cNvSpPr txBox="1"/>
          <p:nvPr/>
        </p:nvSpPr>
        <p:spPr>
          <a:xfrm>
            <a:off x="539556" y="1776496"/>
            <a:ext cx="6716596" cy="4167424"/>
          </a:xfrm>
          <a:prstGeom prst="rect">
            <a:avLst/>
          </a:prstGeom>
          <a:noFill/>
        </p:spPr>
        <p:txBody>
          <a:bodyPr wrap="square" lIns="174863" tIns="139891" rIns="174863" bIns="139891" rtlCol="0">
            <a:spAutoFit/>
          </a:bodyPr>
          <a:lstStyle/>
          <a:p>
            <a:pPr defTabSz="857124"/>
            <a:r>
              <a:rPr lang="en-US" sz="2295" kern="0" dirty="0">
                <a:solidFill>
                  <a:schemeClr val="accent1"/>
                </a:solidFill>
                <a:latin typeface="Segoe Light"/>
              </a:rPr>
              <a:t>Elastically scale throughput from 10 to 100s of millions of requests/sec across multiple regions</a:t>
            </a:r>
          </a:p>
          <a:p>
            <a:pPr defTabSz="857124"/>
            <a:endParaRPr lang="en-US" sz="2295" kern="0" dirty="0">
              <a:solidFill>
                <a:schemeClr val="accent1"/>
              </a:solidFill>
              <a:latin typeface="Segoe Light"/>
            </a:endParaRPr>
          </a:p>
          <a:p>
            <a:pPr defTabSz="857124"/>
            <a:r>
              <a:rPr lang="en-US" sz="2295" kern="0" dirty="0">
                <a:solidFill>
                  <a:schemeClr val="accent1"/>
                </a:solidFill>
                <a:latin typeface="Segoe Light"/>
              </a:rPr>
              <a:t>Customers pay by the hour for the provisioned throughput</a:t>
            </a:r>
          </a:p>
          <a:p>
            <a:pPr marL="0" lvl="1" defTabSz="857124"/>
            <a:endParaRPr lang="en-US" sz="2295" kern="0" dirty="0">
              <a:solidFill>
                <a:schemeClr val="accent1"/>
              </a:solidFill>
              <a:latin typeface="Segoe Light"/>
            </a:endParaRPr>
          </a:p>
          <a:p>
            <a:pPr marL="0" lvl="1" defTabSz="857124"/>
            <a:r>
              <a:rPr lang="en-US" sz="2295" kern="0" dirty="0">
                <a:solidFill>
                  <a:schemeClr val="accent1"/>
                </a:solidFill>
                <a:latin typeface="Segoe Light"/>
              </a:rPr>
              <a:t>Transparent server side partition management and routing</a:t>
            </a:r>
          </a:p>
          <a:p>
            <a:pPr marL="0" lvl="1" defTabSz="857124"/>
            <a:endParaRPr lang="en-US" sz="2295" kern="0" dirty="0">
              <a:solidFill>
                <a:schemeClr val="accent1"/>
              </a:solidFill>
              <a:latin typeface="Segoe Light"/>
            </a:endParaRPr>
          </a:p>
          <a:p>
            <a:pPr marL="0" lvl="1" defTabSz="857124"/>
            <a:r>
              <a:rPr lang="en-US" sz="2295" kern="0" dirty="0">
                <a:solidFill>
                  <a:schemeClr val="accent1"/>
                </a:solidFill>
                <a:latin typeface="Segoe Light"/>
              </a:rPr>
              <a:t>Support for requests/sec and requests/min for different workloads</a:t>
            </a:r>
          </a:p>
        </p:txBody>
      </p:sp>
      <p:grpSp>
        <p:nvGrpSpPr>
          <p:cNvPr id="5" name="Group 4">
            <a:extLst>
              <a:ext uri="{FF2B5EF4-FFF2-40B4-BE49-F238E27FC236}">
                <a16:creationId xmlns:a16="http://schemas.microsoft.com/office/drawing/2014/main" id="{BC3E0030-8676-469F-B397-AA1E4035B19F}"/>
              </a:ext>
            </a:extLst>
          </p:cNvPr>
          <p:cNvGrpSpPr/>
          <p:nvPr/>
        </p:nvGrpSpPr>
        <p:grpSpPr>
          <a:xfrm>
            <a:off x="7404708" y="2549214"/>
            <a:ext cx="4715028" cy="2309545"/>
            <a:chOff x="6566460" y="4374665"/>
            <a:chExt cx="4931197" cy="2415429"/>
          </a:xfrm>
        </p:grpSpPr>
        <p:grpSp>
          <p:nvGrpSpPr>
            <p:cNvPr id="6" name="Group 5">
              <a:extLst>
                <a:ext uri="{FF2B5EF4-FFF2-40B4-BE49-F238E27FC236}">
                  <a16:creationId xmlns:a16="http://schemas.microsoft.com/office/drawing/2014/main" id="{A9A67120-62F8-4FAD-84DF-CCDA15D3E889}"/>
                </a:ext>
              </a:extLst>
            </p:cNvPr>
            <p:cNvGrpSpPr/>
            <p:nvPr/>
          </p:nvGrpSpPr>
          <p:grpSpPr>
            <a:xfrm>
              <a:off x="7428377" y="4943568"/>
              <a:ext cx="3983580" cy="842463"/>
              <a:chOff x="7420176" y="4616011"/>
              <a:chExt cx="3983580" cy="842463"/>
            </a:xfrm>
          </p:grpSpPr>
          <p:cxnSp>
            <p:nvCxnSpPr>
              <p:cNvPr id="18" name="Straight Connector 17">
                <a:extLst>
                  <a:ext uri="{FF2B5EF4-FFF2-40B4-BE49-F238E27FC236}">
                    <a16:creationId xmlns:a16="http://schemas.microsoft.com/office/drawing/2014/main" id="{54488343-7338-4C61-81B1-713B389BC335}"/>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88F9E5-24B3-4454-A286-3C874FFF2D6C}"/>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BE6F2FA-B35D-47BC-9592-548DE587C4C6}"/>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E9151C-C0C9-49EF-9FD5-3BE334A5F82A}"/>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3693F2-3B0B-4380-9AB6-F7FD402F21DD}"/>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1937BF-76BA-4518-B50F-13483CA73AE3}"/>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1B172C-E769-42C7-8D7C-5389D1C47A99}"/>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6457E9-BF19-49C0-9ADC-3A989B6C07D4}"/>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7FC077-5FB6-404C-9BC2-46E0863758AF}"/>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613D32-1CFA-41F2-BAC8-BC8DD28F1183}"/>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6DBE2-A797-4A47-9C9D-51DD17DF3598}"/>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C1F901-77B3-457A-AE05-E660A32216B6}"/>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02D3E1-C952-45C7-9EF0-31D0C97BFDFA}"/>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EDC99F-2973-4E65-98D2-EDBB14C547A4}"/>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C75D4E-D1B5-4823-AAF1-5EEB21A7BB57}"/>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9A7B85-CC95-420D-A112-075F8CF5D733}"/>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C7A36F-0530-48A4-8793-180669802146}"/>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FCA1C3-929F-4305-B732-1A15060196B4}"/>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A4749E-2B98-4291-9E76-10AB6E98D878}"/>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6CF555-8CEF-4EC4-A82B-0861507AA5FC}"/>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D80F66-92E5-43B5-9DDE-15371E60F642}"/>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5442EA-55DF-4BBE-AA24-12437EC6C32E}"/>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9845EA-E589-4C29-8837-38998487ADBF}"/>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41155CB-C5BA-4B3F-B3B0-FB2533E93610}"/>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77C402-FA26-49A8-8B70-2970352D1E94}"/>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13A637F-4CB9-44F9-A1A9-C48A6393587A}"/>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4D9676-06C4-4E1E-B9B9-7B3594B78528}"/>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CCF831D-0FF1-4560-BAF3-7EFE10379B49}"/>
                </a:ext>
              </a:extLst>
            </p:cNvPr>
            <p:cNvSpPr txBox="1"/>
            <p:nvPr/>
          </p:nvSpPr>
          <p:spPr>
            <a:xfrm rot="16200000">
              <a:off x="5774686" y="5166439"/>
              <a:ext cx="1873248" cy="289699"/>
            </a:xfrm>
            <a:prstGeom prst="rect">
              <a:avLst/>
            </a:prstGeom>
            <a:noFill/>
          </p:spPr>
          <p:txBody>
            <a:bodyPr wrap="none" rtlCol="0">
              <a:spAutoFit/>
            </a:bodyPr>
            <a:lstStyle/>
            <a:p>
              <a:r>
                <a:rPr lang="en-US" sz="1200" dirty="0">
                  <a:solidFill>
                    <a:schemeClr val="accent1"/>
                  </a:solidFill>
                  <a:latin typeface="Segoe UI Light" panose="020B0502040204020203" pitchFamily="34" charset="0"/>
                  <a:cs typeface="Segoe UI Light" panose="020B0502040204020203" pitchFamily="34" charset="0"/>
                </a:rPr>
                <a:t>Provisioned request / sec</a:t>
              </a:r>
            </a:p>
          </p:txBody>
        </p:sp>
        <p:sp>
          <p:nvSpPr>
            <p:cNvPr id="8" name="TextBox 7">
              <a:extLst>
                <a:ext uri="{FF2B5EF4-FFF2-40B4-BE49-F238E27FC236}">
                  <a16:creationId xmlns:a16="http://schemas.microsoft.com/office/drawing/2014/main" id="{770B8275-6FF2-4CD4-A351-BED4FA5BA81F}"/>
                </a:ext>
              </a:extLst>
            </p:cNvPr>
            <p:cNvSpPr txBox="1"/>
            <p:nvPr/>
          </p:nvSpPr>
          <p:spPr>
            <a:xfrm>
              <a:off x="8889784" y="6171904"/>
              <a:ext cx="548550" cy="281182"/>
            </a:xfrm>
            <a:prstGeom prst="rect">
              <a:avLst/>
            </a:prstGeom>
            <a:noFill/>
          </p:spPr>
          <p:txBody>
            <a:bodyPr wrap="none" rtlCol="0">
              <a:spAutoFit/>
            </a:bodyPr>
            <a:lstStyle/>
            <a:p>
              <a:r>
                <a:rPr lang="en-US" sz="1147" dirty="0">
                  <a:solidFill>
                    <a:schemeClr val="accent1"/>
                  </a:solidFill>
                  <a:latin typeface="Segoe UI Light" panose="020B0502040204020203" pitchFamily="34" charset="0"/>
                  <a:cs typeface="Segoe UI Light" panose="020B0502040204020203" pitchFamily="34" charset="0"/>
                </a:rPr>
                <a:t>Time </a:t>
              </a:r>
            </a:p>
          </p:txBody>
        </p:sp>
        <p:sp>
          <p:nvSpPr>
            <p:cNvPr id="9" name="TextBox 8">
              <a:extLst>
                <a:ext uri="{FF2B5EF4-FFF2-40B4-BE49-F238E27FC236}">
                  <a16:creationId xmlns:a16="http://schemas.microsoft.com/office/drawing/2014/main" id="{52B517C0-C3E6-40FF-AA4E-36CF9DCA7911}"/>
                </a:ext>
              </a:extLst>
            </p:cNvPr>
            <p:cNvSpPr txBox="1"/>
            <p:nvPr/>
          </p:nvSpPr>
          <p:spPr>
            <a:xfrm>
              <a:off x="6755010" y="4746685"/>
              <a:ext cx="632375" cy="1231419"/>
            </a:xfrm>
            <a:prstGeom prst="rect">
              <a:avLst/>
            </a:prstGeom>
            <a:noFill/>
          </p:spPr>
          <p:txBody>
            <a:bodyPr wrap="none" rtlCol="0">
              <a:spAutoFit/>
            </a:bodyPr>
            <a:lstStyle/>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12000000</a:t>
              </a:r>
            </a:p>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10000000</a:t>
              </a:r>
            </a:p>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8000000</a:t>
              </a:r>
            </a:p>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6000000</a:t>
              </a:r>
            </a:p>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4000000</a:t>
              </a:r>
            </a:p>
            <a:p>
              <a:pPr algn="r">
                <a:lnSpc>
                  <a:spcPct val="150000"/>
                </a:lnSpc>
              </a:pPr>
              <a:r>
                <a:rPr lang="en-US" sz="800" dirty="0">
                  <a:solidFill>
                    <a:schemeClr val="accent1"/>
                  </a:solidFill>
                  <a:latin typeface="Segoe UI Semilight" panose="020B0402040204020203" pitchFamily="34" charset="0"/>
                  <a:cs typeface="Segoe UI Semilight" panose="020B0402040204020203" pitchFamily="34" charset="0"/>
                </a:rPr>
                <a:t>2000000</a:t>
              </a:r>
            </a:p>
          </p:txBody>
        </p:sp>
        <p:cxnSp>
          <p:nvCxnSpPr>
            <p:cNvPr id="10" name="Straight Connector 9">
              <a:extLst>
                <a:ext uri="{FF2B5EF4-FFF2-40B4-BE49-F238E27FC236}">
                  <a16:creationId xmlns:a16="http://schemas.microsoft.com/office/drawing/2014/main" id="{2E0EAD97-E257-4F42-BC87-D42C814ECC37}"/>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22806F-37B0-4CB3-B1F9-F2A326713B67}"/>
                </a:ext>
              </a:extLst>
            </p:cNvPr>
            <p:cNvSpPr txBox="1"/>
            <p:nvPr/>
          </p:nvSpPr>
          <p:spPr>
            <a:xfrm>
              <a:off x="7244145" y="5922810"/>
              <a:ext cx="675964" cy="286882"/>
            </a:xfrm>
            <a:prstGeom prst="rect">
              <a:avLst/>
            </a:prstGeom>
            <a:noFill/>
          </p:spPr>
          <p:txBody>
            <a:bodyPr wrap="none" rtlCol="0">
              <a:spAutoFit/>
            </a:bodyPr>
            <a:lstStyle/>
            <a:p>
              <a:pPr algn="r">
                <a:lnSpc>
                  <a:spcPct val="150000"/>
                </a:lnSpc>
              </a:pPr>
              <a:r>
                <a:rPr lang="en-US" sz="900" dirty="0">
                  <a:solidFill>
                    <a:schemeClr val="accent1"/>
                  </a:solidFill>
                  <a:latin typeface="Segoe UI Semilight" panose="020B0402040204020203" pitchFamily="34" charset="0"/>
                  <a:cs typeface="Segoe UI Semilight" panose="020B0402040204020203" pitchFamily="34" charset="0"/>
                </a:rPr>
                <a:t>Nov 2016</a:t>
              </a:r>
            </a:p>
          </p:txBody>
        </p:sp>
        <p:sp>
          <p:nvSpPr>
            <p:cNvPr id="12" name="TextBox 11">
              <a:extLst>
                <a:ext uri="{FF2B5EF4-FFF2-40B4-BE49-F238E27FC236}">
                  <a16:creationId xmlns:a16="http://schemas.microsoft.com/office/drawing/2014/main" id="{FCE178B7-C100-4D8E-85C4-C531D0F57FD6}"/>
                </a:ext>
              </a:extLst>
            </p:cNvPr>
            <p:cNvSpPr txBox="1"/>
            <p:nvPr/>
          </p:nvSpPr>
          <p:spPr>
            <a:xfrm>
              <a:off x="10006446" y="5922810"/>
              <a:ext cx="664228" cy="286882"/>
            </a:xfrm>
            <a:prstGeom prst="rect">
              <a:avLst/>
            </a:prstGeom>
            <a:noFill/>
          </p:spPr>
          <p:txBody>
            <a:bodyPr wrap="none" rtlCol="0">
              <a:spAutoFit/>
            </a:bodyPr>
            <a:lstStyle/>
            <a:p>
              <a:pPr algn="r">
                <a:lnSpc>
                  <a:spcPct val="150000"/>
                </a:lnSpc>
              </a:pPr>
              <a:r>
                <a:rPr lang="en-US" sz="900" dirty="0">
                  <a:solidFill>
                    <a:schemeClr val="accent1"/>
                  </a:solidFill>
                  <a:latin typeface="Segoe UI Semilight" panose="020B0402040204020203" pitchFamily="34" charset="0"/>
                  <a:cs typeface="Segoe UI Semilight" panose="020B0402040204020203" pitchFamily="34" charset="0"/>
                </a:rPr>
                <a:t>Dec 2016</a:t>
              </a:r>
            </a:p>
          </p:txBody>
        </p:sp>
        <p:sp>
          <p:nvSpPr>
            <p:cNvPr id="13" name="Oval 12">
              <a:extLst>
                <a:ext uri="{FF2B5EF4-FFF2-40B4-BE49-F238E27FC236}">
                  <a16:creationId xmlns:a16="http://schemas.microsoft.com/office/drawing/2014/main" id="{3F58A647-0E20-4974-B13D-A43E7240EBA1}"/>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1" dirty="0">
                <a:solidFill>
                  <a:schemeClr val="bg1"/>
                </a:solidFill>
              </a:endParaRPr>
            </a:p>
          </p:txBody>
        </p:sp>
        <p:sp>
          <p:nvSpPr>
            <p:cNvPr id="14" name="TextBox 13">
              <a:extLst>
                <a:ext uri="{FF2B5EF4-FFF2-40B4-BE49-F238E27FC236}">
                  <a16:creationId xmlns:a16="http://schemas.microsoft.com/office/drawing/2014/main" id="{D72F070F-2CEB-4DE9-B995-3F82E87B4FAD}"/>
                </a:ext>
              </a:extLst>
            </p:cNvPr>
            <p:cNvSpPr txBox="1"/>
            <p:nvPr/>
          </p:nvSpPr>
          <p:spPr>
            <a:xfrm>
              <a:off x="10546054" y="4689230"/>
              <a:ext cx="826847" cy="250402"/>
            </a:xfrm>
            <a:prstGeom prst="rect">
              <a:avLst/>
            </a:prstGeom>
            <a:noFill/>
          </p:spPr>
          <p:txBody>
            <a:bodyPr wrap="none" rtlCol="0">
              <a:spAutoFit/>
            </a:bodyPr>
            <a:lstStyle/>
            <a:p>
              <a:r>
                <a:rPr lang="en-US" sz="956" dirty="0">
                  <a:solidFill>
                    <a:schemeClr val="accent1"/>
                  </a:solidFill>
                  <a:latin typeface="Segoe UI Light" panose="020B0502040204020203" pitchFamily="34" charset="0"/>
                  <a:cs typeface="Segoe UI Light" panose="020B0502040204020203" pitchFamily="34" charset="0"/>
                </a:rPr>
                <a:t>Black Friday</a:t>
              </a:r>
            </a:p>
          </p:txBody>
        </p:sp>
        <p:cxnSp>
          <p:nvCxnSpPr>
            <p:cNvPr id="15" name="Straight Connector 14">
              <a:extLst>
                <a:ext uri="{FF2B5EF4-FFF2-40B4-BE49-F238E27FC236}">
                  <a16:creationId xmlns:a16="http://schemas.microsoft.com/office/drawing/2014/main" id="{B576AE84-F10B-43E5-A3BD-1CCD14FC3856}"/>
                </a:ext>
              </a:extLst>
            </p:cNvPr>
            <p:cNvCxnSpPr/>
            <p:nvPr/>
          </p:nvCxnSpPr>
          <p:spPr>
            <a:xfrm>
              <a:off x="10014207" y="4812341"/>
              <a:ext cx="53594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E51BAC-D9F0-4958-86BD-A5185D96B755}"/>
                </a:ext>
              </a:extLst>
            </p:cNvPr>
            <p:cNvCxnSpPr/>
            <p:nvPr/>
          </p:nvCxnSpPr>
          <p:spPr>
            <a:xfrm flipH="1">
              <a:off x="10019094" y="4812341"/>
              <a:ext cx="573" cy="14075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C7E24-9620-4617-A02F-97F871DCFD25}"/>
                </a:ext>
              </a:extLst>
            </p:cNvPr>
            <p:cNvSpPr txBox="1"/>
            <p:nvPr/>
          </p:nvSpPr>
          <p:spPr>
            <a:xfrm>
              <a:off x="8063786" y="6508912"/>
              <a:ext cx="2255222" cy="281182"/>
            </a:xfrm>
            <a:prstGeom prst="rect">
              <a:avLst/>
            </a:prstGeom>
            <a:noFill/>
          </p:spPr>
          <p:txBody>
            <a:bodyPr wrap="none" rtlCol="0">
              <a:spAutoFit/>
            </a:bodyPr>
            <a:lstStyle/>
            <a:p>
              <a:r>
                <a:rPr lang="en-US" sz="1147" dirty="0">
                  <a:solidFill>
                    <a:schemeClr val="accent1"/>
                  </a:solidFill>
                  <a:latin typeface="Segoe UI Light" panose="020B0502040204020203" pitchFamily="34" charset="0"/>
                  <a:cs typeface="Segoe UI Light" panose="020B0502040204020203" pitchFamily="34" charset="0"/>
                </a:rPr>
                <a:t>Hourly throughput (request/sec)</a:t>
              </a:r>
            </a:p>
          </p:txBody>
        </p:sp>
      </p:grpSp>
    </p:spTree>
    <p:extLst>
      <p:ext uri="{BB962C8B-B14F-4D97-AF65-F5344CB8AC3E}">
        <p14:creationId xmlns:p14="http://schemas.microsoft.com/office/powerpoint/2010/main" val="284417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Session Break</a:t>
            </a:r>
          </a:p>
        </p:txBody>
      </p:sp>
    </p:spTree>
    <p:extLst>
      <p:ext uri="{BB962C8B-B14F-4D97-AF65-F5344CB8AC3E}">
        <p14:creationId xmlns:p14="http://schemas.microsoft.com/office/powerpoint/2010/main" val="21693038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Caching Data</a:t>
            </a:r>
            <a:br>
              <a:rPr lang="en-US" dirty="0"/>
            </a:br>
            <a:endParaRPr lang="en-US" dirty="0"/>
          </a:p>
        </p:txBody>
      </p:sp>
    </p:spTree>
    <p:extLst>
      <p:ext uri="{BB962C8B-B14F-4D97-AF65-F5344CB8AC3E}">
        <p14:creationId xmlns:p14="http://schemas.microsoft.com/office/powerpoint/2010/main" val="5660072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Cache-Aside Pattern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465" y="1212849"/>
            <a:ext cx="3293788" cy="3815304"/>
          </a:xfrm>
          <a:prstGeom prst="rect">
            <a:avLst/>
          </a:prstGeom>
        </p:spPr>
      </p:pic>
      <p:sp>
        <p:nvSpPr>
          <p:cNvPr id="4" name="Rectangle 3"/>
          <p:cNvSpPr/>
          <p:nvPr/>
        </p:nvSpPr>
        <p:spPr>
          <a:xfrm>
            <a:off x="138503" y="5307481"/>
            <a:ext cx="12161836" cy="646331"/>
          </a:xfrm>
          <a:prstGeom prst="rect">
            <a:avLst/>
          </a:prstGeom>
        </p:spPr>
        <p:txBody>
          <a:bodyPr wrap="square">
            <a:spAutoFit/>
          </a:bodyPr>
          <a:lstStyle/>
          <a:p>
            <a:r>
              <a:rPr lang="en-US" dirty="0"/>
              <a:t>Load data on demand into a cache from a data store. This pattern can improve performance and also helps to maintain consistency between data held in the cache and the data in the underlying data store. </a:t>
            </a:r>
            <a:endParaRPr lang="en-US" dirty="0">
              <a:effectLst/>
            </a:endParaRPr>
          </a:p>
        </p:txBody>
      </p:sp>
    </p:spTree>
    <p:extLst>
      <p:ext uri="{BB962C8B-B14F-4D97-AF65-F5344CB8AC3E}">
        <p14:creationId xmlns:p14="http://schemas.microsoft.com/office/powerpoint/2010/main" val="2183409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Scalability</a:t>
            </a:r>
          </a:p>
        </p:txBody>
      </p:sp>
      <p:sp>
        <p:nvSpPr>
          <p:cNvPr id="3" name="Text Placeholder 2"/>
          <p:cNvSpPr>
            <a:spLocks noGrp="1"/>
          </p:cNvSpPr>
          <p:nvPr>
            <p:ph type="body" sz="quarter" idx="10"/>
          </p:nvPr>
        </p:nvSpPr>
        <p:spPr>
          <a:xfrm>
            <a:off x="274638" y="1212850"/>
            <a:ext cx="11887200" cy="1348061"/>
          </a:xfrm>
        </p:spPr>
        <p:txBody>
          <a:bodyPr/>
          <a:lstStyle/>
          <a:p>
            <a:r>
              <a:rPr lang="en-US" sz="2800" dirty="0">
                <a:solidFill>
                  <a:srgbClr val="00BCF2"/>
                </a:solidFill>
              </a:rPr>
              <a:t>Scalability</a:t>
            </a:r>
            <a:r>
              <a:rPr lang="en-US" sz="2800" dirty="0">
                <a:solidFill>
                  <a:schemeClr val="tx1"/>
                </a:solidFill>
              </a:rPr>
              <a:t> is the </a:t>
            </a:r>
            <a:r>
              <a:rPr lang="en-US" sz="2800" dirty="0"/>
              <a:t>ability to add additional </a:t>
            </a:r>
            <a:r>
              <a:rPr lang="en-US" sz="2800" b="1" u="sng" dirty="0"/>
              <a:t>capacity</a:t>
            </a:r>
            <a:r>
              <a:rPr lang="en-US" sz="2800" dirty="0"/>
              <a:t> to the service to handle increases in load and demand, together with </a:t>
            </a:r>
            <a:r>
              <a:rPr lang="en-US" sz="2800" b="1" u="sng" dirty="0"/>
              <a:t>efficient and effective</a:t>
            </a:r>
            <a:r>
              <a:rPr lang="en-US" sz="2800" dirty="0"/>
              <a:t> use of resources allocated</a:t>
            </a:r>
          </a:p>
        </p:txBody>
      </p:sp>
      <p:sp>
        <p:nvSpPr>
          <p:cNvPr id="5" name="Up Arrow 4"/>
          <p:cNvSpPr/>
          <p:nvPr/>
        </p:nvSpPr>
        <p:spPr>
          <a:xfrm>
            <a:off x="3017872" y="5160490"/>
            <a:ext cx="1920219" cy="13027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5120969" y="3985251"/>
            <a:ext cx="1920219" cy="247796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7224066" y="2857189"/>
            <a:ext cx="1920219" cy="3606029"/>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3674882" y="5524188"/>
            <a:ext cx="274317" cy="287665"/>
          </a:xfrm>
          <a:prstGeom prst="rect">
            <a:avLst/>
          </a:prstGeom>
        </p:spPr>
      </p:pic>
      <p:pic>
        <p:nvPicPr>
          <p:cNvPr id="9" name="Picture 8"/>
          <p:cNvPicPr>
            <a:picLocks noChangeAspect="1"/>
          </p:cNvPicPr>
          <p:nvPr/>
        </p:nvPicPr>
        <p:blipFill>
          <a:blip r:embed="rId3">
            <a:biLevel thresh="25000"/>
          </a:blip>
          <a:stretch>
            <a:fillRect/>
          </a:stretch>
        </p:blipFill>
        <p:spPr>
          <a:xfrm>
            <a:off x="4000899" y="5524187"/>
            <a:ext cx="274317" cy="287665"/>
          </a:xfrm>
          <a:prstGeom prst="rect">
            <a:avLst/>
          </a:prstGeom>
        </p:spPr>
      </p:pic>
      <p:pic>
        <p:nvPicPr>
          <p:cNvPr id="10" name="Picture 9"/>
          <p:cNvPicPr>
            <a:picLocks noChangeAspect="1"/>
          </p:cNvPicPr>
          <p:nvPr/>
        </p:nvPicPr>
        <p:blipFill>
          <a:blip r:embed="rId3">
            <a:biLevel thresh="25000"/>
          </a:blip>
          <a:stretch>
            <a:fillRect/>
          </a:stretch>
        </p:blipFill>
        <p:spPr>
          <a:xfrm>
            <a:off x="3674881" y="6016387"/>
            <a:ext cx="274317" cy="287665"/>
          </a:xfrm>
          <a:prstGeom prst="rect">
            <a:avLst/>
          </a:prstGeom>
        </p:spPr>
      </p:pic>
      <p:pic>
        <p:nvPicPr>
          <p:cNvPr id="11" name="Picture 10"/>
          <p:cNvPicPr>
            <a:picLocks noChangeAspect="1"/>
          </p:cNvPicPr>
          <p:nvPr/>
        </p:nvPicPr>
        <p:blipFill>
          <a:blip r:embed="rId3">
            <a:biLevel thresh="25000"/>
          </a:blip>
          <a:stretch>
            <a:fillRect/>
          </a:stretch>
        </p:blipFill>
        <p:spPr>
          <a:xfrm>
            <a:off x="3996852" y="6016386"/>
            <a:ext cx="274317" cy="287665"/>
          </a:xfrm>
          <a:prstGeom prst="rect">
            <a:avLst/>
          </a:prstGeom>
        </p:spPr>
      </p:pic>
      <p:pic>
        <p:nvPicPr>
          <p:cNvPr id="12" name="Picture 11"/>
          <p:cNvPicPr>
            <a:picLocks noChangeAspect="1"/>
          </p:cNvPicPr>
          <p:nvPr/>
        </p:nvPicPr>
        <p:blipFill>
          <a:blip r:embed="rId3">
            <a:biLevel thresh="25000"/>
          </a:blip>
          <a:stretch>
            <a:fillRect/>
          </a:stretch>
        </p:blipFill>
        <p:spPr>
          <a:xfrm>
            <a:off x="5734223" y="4807132"/>
            <a:ext cx="274317" cy="287665"/>
          </a:xfrm>
          <a:prstGeom prst="rect">
            <a:avLst/>
          </a:prstGeom>
        </p:spPr>
      </p:pic>
      <p:pic>
        <p:nvPicPr>
          <p:cNvPr id="13" name="Picture 12"/>
          <p:cNvPicPr>
            <a:picLocks noChangeAspect="1"/>
          </p:cNvPicPr>
          <p:nvPr/>
        </p:nvPicPr>
        <p:blipFill>
          <a:blip r:embed="rId3">
            <a:biLevel thresh="25000"/>
          </a:blip>
          <a:stretch>
            <a:fillRect/>
          </a:stretch>
        </p:blipFill>
        <p:spPr>
          <a:xfrm>
            <a:off x="6060240" y="4807131"/>
            <a:ext cx="274317" cy="287665"/>
          </a:xfrm>
          <a:prstGeom prst="rect">
            <a:avLst/>
          </a:prstGeom>
        </p:spPr>
      </p:pic>
      <p:pic>
        <p:nvPicPr>
          <p:cNvPr id="14" name="Picture 13"/>
          <p:cNvPicPr>
            <a:picLocks noChangeAspect="1"/>
          </p:cNvPicPr>
          <p:nvPr/>
        </p:nvPicPr>
        <p:blipFill>
          <a:blip r:embed="rId3">
            <a:biLevel thresh="25000"/>
          </a:blip>
          <a:stretch>
            <a:fillRect/>
          </a:stretch>
        </p:blipFill>
        <p:spPr>
          <a:xfrm>
            <a:off x="5734222" y="5181746"/>
            <a:ext cx="274317" cy="287665"/>
          </a:xfrm>
          <a:prstGeom prst="rect">
            <a:avLst/>
          </a:prstGeom>
        </p:spPr>
      </p:pic>
      <p:pic>
        <p:nvPicPr>
          <p:cNvPr id="15" name="Picture 14"/>
          <p:cNvPicPr>
            <a:picLocks noChangeAspect="1"/>
          </p:cNvPicPr>
          <p:nvPr/>
        </p:nvPicPr>
        <p:blipFill>
          <a:blip r:embed="rId3">
            <a:biLevel thresh="25000"/>
          </a:blip>
          <a:stretch>
            <a:fillRect/>
          </a:stretch>
        </p:blipFill>
        <p:spPr>
          <a:xfrm>
            <a:off x="6056193" y="5181745"/>
            <a:ext cx="274317" cy="287665"/>
          </a:xfrm>
          <a:prstGeom prst="rect">
            <a:avLst/>
          </a:prstGeom>
        </p:spPr>
      </p:pic>
      <p:pic>
        <p:nvPicPr>
          <p:cNvPr id="16" name="Picture 15"/>
          <p:cNvPicPr>
            <a:picLocks noChangeAspect="1"/>
          </p:cNvPicPr>
          <p:nvPr/>
        </p:nvPicPr>
        <p:blipFill>
          <a:blip r:embed="rId3">
            <a:biLevel thresh="25000"/>
          </a:blip>
          <a:stretch>
            <a:fillRect/>
          </a:stretch>
        </p:blipFill>
        <p:spPr>
          <a:xfrm>
            <a:off x="5721975" y="5547502"/>
            <a:ext cx="274317" cy="287665"/>
          </a:xfrm>
          <a:prstGeom prst="rect">
            <a:avLst/>
          </a:prstGeom>
        </p:spPr>
      </p:pic>
      <p:pic>
        <p:nvPicPr>
          <p:cNvPr id="17" name="Picture 16"/>
          <p:cNvPicPr>
            <a:picLocks noChangeAspect="1"/>
          </p:cNvPicPr>
          <p:nvPr/>
        </p:nvPicPr>
        <p:blipFill>
          <a:blip r:embed="rId3">
            <a:biLevel thresh="25000"/>
          </a:blip>
          <a:stretch>
            <a:fillRect/>
          </a:stretch>
        </p:blipFill>
        <p:spPr>
          <a:xfrm>
            <a:off x="6043946" y="5547501"/>
            <a:ext cx="274317" cy="287665"/>
          </a:xfrm>
          <a:prstGeom prst="rect">
            <a:avLst/>
          </a:prstGeom>
        </p:spPr>
      </p:pic>
      <p:pic>
        <p:nvPicPr>
          <p:cNvPr id="18" name="Picture 17"/>
          <p:cNvPicPr>
            <a:picLocks noChangeAspect="1"/>
          </p:cNvPicPr>
          <p:nvPr/>
        </p:nvPicPr>
        <p:blipFill>
          <a:blip r:embed="rId3">
            <a:biLevel thresh="25000"/>
          </a:blip>
          <a:stretch>
            <a:fillRect/>
          </a:stretch>
        </p:blipFill>
        <p:spPr>
          <a:xfrm>
            <a:off x="5721975" y="6018046"/>
            <a:ext cx="274317" cy="287665"/>
          </a:xfrm>
          <a:prstGeom prst="rect">
            <a:avLst/>
          </a:prstGeom>
        </p:spPr>
      </p:pic>
      <p:pic>
        <p:nvPicPr>
          <p:cNvPr id="19" name="Picture 18"/>
          <p:cNvPicPr>
            <a:picLocks noChangeAspect="1"/>
          </p:cNvPicPr>
          <p:nvPr/>
        </p:nvPicPr>
        <p:blipFill>
          <a:blip r:embed="rId3">
            <a:biLevel thresh="25000"/>
          </a:blip>
          <a:stretch>
            <a:fillRect/>
          </a:stretch>
        </p:blipFill>
        <p:spPr>
          <a:xfrm>
            <a:off x="6043946" y="6018045"/>
            <a:ext cx="274317" cy="287665"/>
          </a:xfrm>
          <a:prstGeom prst="rect">
            <a:avLst/>
          </a:prstGeom>
        </p:spPr>
      </p:pic>
      <p:pic>
        <p:nvPicPr>
          <p:cNvPr id="20" name="Picture 19"/>
          <p:cNvPicPr>
            <a:picLocks noChangeAspect="1"/>
          </p:cNvPicPr>
          <p:nvPr/>
        </p:nvPicPr>
        <p:blipFill>
          <a:blip r:embed="rId3">
            <a:biLevel thresh="25000"/>
          </a:blip>
          <a:stretch>
            <a:fillRect/>
          </a:stretch>
        </p:blipFill>
        <p:spPr>
          <a:xfrm>
            <a:off x="7877028" y="3985251"/>
            <a:ext cx="274317" cy="287665"/>
          </a:xfrm>
          <a:prstGeom prst="rect">
            <a:avLst/>
          </a:prstGeom>
        </p:spPr>
      </p:pic>
      <p:pic>
        <p:nvPicPr>
          <p:cNvPr id="21" name="Picture 20"/>
          <p:cNvPicPr>
            <a:picLocks noChangeAspect="1"/>
          </p:cNvPicPr>
          <p:nvPr/>
        </p:nvPicPr>
        <p:blipFill>
          <a:blip r:embed="rId3">
            <a:biLevel thresh="25000"/>
          </a:blip>
          <a:stretch>
            <a:fillRect/>
          </a:stretch>
        </p:blipFill>
        <p:spPr>
          <a:xfrm>
            <a:off x="8203045" y="3985250"/>
            <a:ext cx="274317" cy="287665"/>
          </a:xfrm>
          <a:prstGeom prst="rect">
            <a:avLst/>
          </a:prstGeom>
        </p:spPr>
      </p:pic>
      <p:pic>
        <p:nvPicPr>
          <p:cNvPr id="22" name="Picture 21"/>
          <p:cNvPicPr>
            <a:picLocks noChangeAspect="1"/>
          </p:cNvPicPr>
          <p:nvPr/>
        </p:nvPicPr>
        <p:blipFill>
          <a:blip r:embed="rId3">
            <a:biLevel thresh="25000"/>
          </a:blip>
          <a:stretch>
            <a:fillRect/>
          </a:stretch>
        </p:blipFill>
        <p:spPr>
          <a:xfrm>
            <a:off x="7877027" y="4359865"/>
            <a:ext cx="274317" cy="287665"/>
          </a:xfrm>
          <a:prstGeom prst="rect">
            <a:avLst/>
          </a:prstGeom>
        </p:spPr>
      </p:pic>
      <p:pic>
        <p:nvPicPr>
          <p:cNvPr id="23" name="Picture 22"/>
          <p:cNvPicPr>
            <a:picLocks noChangeAspect="1"/>
          </p:cNvPicPr>
          <p:nvPr/>
        </p:nvPicPr>
        <p:blipFill>
          <a:blip r:embed="rId3">
            <a:biLevel thresh="25000"/>
          </a:blip>
          <a:stretch>
            <a:fillRect/>
          </a:stretch>
        </p:blipFill>
        <p:spPr>
          <a:xfrm>
            <a:off x="8198998" y="4359864"/>
            <a:ext cx="274317" cy="287665"/>
          </a:xfrm>
          <a:prstGeom prst="rect">
            <a:avLst/>
          </a:prstGeom>
        </p:spPr>
      </p:pic>
      <p:pic>
        <p:nvPicPr>
          <p:cNvPr id="24" name="Picture 23"/>
          <p:cNvPicPr>
            <a:picLocks noChangeAspect="1"/>
          </p:cNvPicPr>
          <p:nvPr/>
        </p:nvPicPr>
        <p:blipFill>
          <a:blip r:embed="rId3">
            <a:biLevel thresh="25000"/>
          </a:blip>
          <a:stretch>
            <a:fillRect/>
          </a:stretch>
        </p:blipFill>
        <p:spPr>
          <a:xfrm>
            <a:off x="7864780" y="4725621"/>
            <a:ext cx="274317" cy="287665"/>
          </a:xfrm>
          <a:prstGeom prst="rect">
            <a:avLst/>
          </a:prstGeom>
        </p:spPr>
      </p:pic>
      <p:pic>
        <p:nvPicPr>
          <p:cNvPr id="25" name="Picture 24"/>
          <p:cNvPicPr>
            <a:picLocks noChangeAspect="1"/>
          </p:cNvPicPr>
          <p:nvPr/>
        </p:nvPicPr>
        <p:blipFill>
          <a:blip r:embed="rId3">
            <a:biLevel thresh="25000"/>
          </a:blip>
          <a:stretch>
            <a:fillRect/>
          </a:stretch>
        </p:blipFill>
        <p:spPr>
          <a:xfrm>
            <a:off x="8186751" y="4725620"/>
            <a:ext cx="274317" cy="287665"/>
          </a:xfrm>
          <a:prstGeom prst="rect">
            <a:avLst/>
          </a:prstGeom>
        </p:spPr>
      </p:pic>
      <p:pic>
        <p:nvPicPr>
          <p:cNvPr id="26" name="Picture 25"/>
          <p:cNvPicPr>
            <a:picLocks noChangeAspect="1"/>
          </p:cNvPicPr>
          <p:nvPr/>
        </p:nvPicPr>
        <p:blipFill>
          <a:blip r:embed="rId3">
            <a:biLevel thresh="25000"/>
          </a:blip>
          <a:stretch>
            <a:fillRect/>
          </a:stretch>
        </p:blipFill>
        <p:spPr>
          <a:xfrm>
            <a:off x="7864780" y="5196165"/>
            <a:ext cx="274317" cy="287665"/>
          </a:xfrm>
          <a:prstGeom prst="rect">
            <a:avLst/>
          </a:prstGeom>
        </p:spPr>
      </p:pic>
      <p:pic>
        <p:nvPicPr>
          <p:cNvPr id="27" name="Picture 26"/>
          <p:cNvPicPr>
            <a:picLocks noChangeAspect="1"/>
          </p:cNvPicPr>
          <p:nvPr/>
        </p:nvPicPr>
        <p:blipFill>
          <a:blip r:embed="rId3">
            <a:biLevel thresh="25000"/>
          </a:blip>
          <a:stretch>
            <a:fillRect/>
          </a:stretch>
        </p:blipFill>
        <p:spPr>
          <a:xfrm>
            <a:off x="8186751" y="5196164"/>
            <a:ext cx="274317" cy="287665"/>
          </a:xfrm>
          <a:prstGeom prst="rect">
            <a:avLst/>
          </a:prstGeom>
        </p:spPr>
      </p:pic>
      <p:pic>
        <p:nvPicPr>
          <p:cNvPr id="28" name="Picture 27"/>
          <p:cNvPicPr>
            <a:picLocks noChangeAspect="1"/>
          </p:cNvPicPr>
          <p:nvPr/>
        </p:nvPicPr>
        <p:blipFill>
          <a:blip r:embed="rId3">
            <a:biLevel thresh="25000"/>
          </a:blip>
          <a:stretch>
            <a:fillRect/>
          </a:stretch>
        </p:blipFill>
        <p:spPr>
          <a:xfrm>
            <a:off x="7866490" y="5598285"/>
            <a:ext cx="274317" cy="287665"/>
          </a:xfrm>
          <a:prstGeom prst="rect">
            <a:avLst/>
          </a:prstGeom>
        </p:spPr>
      </p:pic>
      <p:pic>
        <p:nvPicPr>
          <p:cNvPr id="29" name="Picture 28"/>
          <p:cNvPicPr>
            <a:picLocks noChangeAspect="1"/>
          </p:cNvPicPr>
          <p:nvPr/>
        </p:nvPicPr>
        <p:blipFill>
          <a:blip r:embed="rId3">
            <a:biLevel thresh="25000"/>
          </a:blip>
          <a:stretch>
            <a:fillRect/>
          </a:stretch>
        </p:blipFill>
        <p:spPr>
          <a:xfrm>
            <a:off x="8188461" y="5598284"/>
            <a:ext cx="274317" cy="287665"/>
          </a:xfrm>
          <a:prstGeom prst="rect">
            <a:avLst/>
          </a:prstGeom>
        </p:spPr>
      </p:pic>
      <p:pic>
        <p:nvPicPr>
          <p:cNvPr id="30" name="Picture 29"/>
          <p:cNvPicPr>
            <a:picLocks noChangeAspect="1"/>
          </p:cNvPicPr>
          <p:nvPr/>
        </p:nvPicPr>
        <p:blipFill>
          <a:blip r:embed="rId3">
            <a:biLevel thresh="25000"/>
          </a:blip>
          <a:stretch>
            <a:fillRect/>
          </a:stretch>
        </p:blipFill>
        <p:spPr>
          <a:xfrm>
            <a:off x="7866490" y="6068829"/>
            <a:ext cx="274317" cy="287665"/>
          </a:xfrm>
          <a:prstGeom prst="rect">
            <a:avLst/>
          </a:prstGeom>
        </p:spPr>
      </p:pic>
      <p:pic>
        <p:nvPicPr>
          <p:cNvPr id="31" name="Picture 30"/>
          <p:cNvPicPr>
            <a:picLocks noChangeAspect="1"/>
          </p:cNvPicPr>
          <p:nvPr/>
        </p:nvPicPr>
        <p:blipFill>
          <a:blip r:embed="rId3">
            <a:biLevel thresh="25000"/>
          </a:blip>
          <a:stretch>
            <a:fillRect/>
          </a:stretch>
        </p:blipFill>
        <p:spPr>
          <a:xfrm>
            <a:off x="8188461" y="6068828"/>
            <a:ext cx="274317" cy="287665"/>
          </a:xfrm>
          <a:prstGeom prst="rect">
            <a:avLst/>
          </a:prstGeom>
        </p:spPr>
      </p:pic>
      <p:cxnSp>
        <p:nvCxnSpPr>
          <p:cNvPr id="32" name="Straight Arrow Connector 31"/>
          <p:cNvCxnSpPr/>
          <p:nvPr/>
        </p:nvCxnSpPr>
        <p:spPr>
          <a:xfrm flipV="1">
            <a:off x="1646287" y="2274202"/>
            <a:ext cx="7508676" cy="4082292"/>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biLevel thresh="25000"/>
          </a:blip>
          <a:stretch>
            <a:fillRect/>
          </a:stretch>
        </p:blipFill>
        <p:spPr>
          <a:xfrm>
            <a:off x="7877028" y="3595026"/>
            <a:ext cx="274317" cy="287665"/>
          </a:xfrm>
          <a:prstGeom prst="rect">
            <a:avLst/>
          </a:prstGeom>
        </p:spPr>
      </p:pic>
      <p:pic>
        <p:nvPicPr>
          <p:cNvPr id="34" name="Picture 33"/>
          <p:cNvPicPr>
            <a:picLocks noChangeAspect="1"/>
          </p:cNvPicPr>
          <p:nvPr/>
        </p:nvPicPr>
        <p:blipFill>
          <a:blip r:embed="rId3">
            <a:biLevel thresh="25000"/>
          </a:blip>
          <a:stretch>
            <a:fillRect/>
          </a:stretch>
        </p:blipFill>
        <p:spPr>
          <a:xfrm>
            <a:off x="8203045" y="3595025"/>
            <a:ext cx="274317" cy="287665"/>
          </a:xfrm>
          <a:prstGeom prst="rect">
            <a:avLst/>
          </a:prstGeom>
        </p:spPr>
      </p:pic>
      <p:pic>
        <p:nvPicPr>
          <p:cNvPr id="35" name="Picture 34"/>
          <p:cNvPicPr>
            <a:picLocks noChangeAspect="1"/>
          </p:cNvPicPr>
          <p:nvPr/>
        </p:nvPicPr>
        <p:blipFill>
          <a:blip r:embed="rId3">
            <a:biLevel thresh="25000"/>
          </a:blip>
          <a:stretch>
            <a:fillRect/>
          </a:stretch>
        </p:blipFill>
        <p:spPr>
          <a:xfrm>
            <a:off x="7872981" y="3237475"/>
            <a:ext cx="274317" cy="287665"/>
          </a:xfrm>
          <a:prstGeom prst="rect">
            <a:avLst/>
          </a:prstGeom>
        </p:spPr>
      </p:pic>
      <p:pic>
        <p:nvPicPr>
          <p:cNvPr id="36" name="Picture 35"/>
          <p:cNvPicPr>
            <a:picLocks noChangeAspect="1"/>
          </p:cNvPicPr>
          <p:nvPr/>
        </p:nvPicPr>
        <p:blipFill>
          <a:blip r:embed="rId3">
            <a:biLevel thresh="25000"/>
          </a:blip>
          <a:stretch>
            <a:fillRect/>
          </a:stretch>
        </p:blipFill>
        <p:spPr>
          <a:xfrm>
            <a:off x="8198998" y="3237474"/>
            <a:ext cx="274317" cy="287665"/>
          </a:xfrm>
          <a:prstGeom prst="rect">
            <a:avLst/>
          </a:prstGeom>
        </p:spPr>
      </p:pic>
      <p:pic>
        <p:nvPicPr>
          <p:cNvPr id="37" name="Picture 36"/>
          <p:cNvPicPr>
            <a:picLocks noChangeAspect="1"/>
          </p:cNvPicPr>
          <p:nvPr/>
        </p:nvPicPr>
        <p:blipFill>
          <a:blip r:embed="rId3">
            <a:biLevel thresh="25000"/>
          </a:blip>
          <a:stretch>
            <a:fillRect/>
          </a:stretch>
        </p:blipFill>
        <p:spPr>
          <a:xfrm>
            <a:off x="5743101" y="4417662"/>
            <a:ext cx="274317" cy="287665"/>
          </a:xfrm>
          <a:prstGeom prst="rect">
            <a:avLst/>
          </a:prstGeom>
        </p:spPr>
      </p:pic>
      <p:pic>
        <p:nvPicPr>
          <p:cNvPr id="38" name="Picture 37"/>
          <p:cNvPicPr>
            <a:picLocks noChangeAspect="1"/>
          </p:cNvPicPr>
          <p:nvPr/>
        </p:nvPicPr>
        <p:blipFill>
          <a:blip r:embed="rId3">
            <a:biLevel thresh="25000"/>
          </a:blip>
          <a:stretch>
            <a:fillRect/>
          </a:stretch>
        </p:blipFill>
        <p:spPr>
          <a:xfrm>
            <a:off x="6069118" y="4417661"/>
            <a:ext cx="274317" cy="287665"/>
          </a:xfrm>
          <a:prstGeom prst="rect">
            <a:avLst/>
          </a:prstGeom>
        </p:spPr>
      </p:pic>
      <p:sp>
        <p:nvSpPr>
          <p:cNvPr id="39" name="TextBox 38"/>
          <p:cNvSpPr txBox="1"/>
          <p:nvPr/>
        </p:nvSpPr>
        <p:spPr>
          <a:xfrm rot="19906916">
            <a:off x="2327433" y="4440797"/>
            <a:ext cx="3576114" cy="461665"/>
          </a:xfrm>
          <a:prstGeom prst="rect">
            <a:avLst/>
          </a:prstGeom>
          <a:solidFill>
            <a:schemeClr val="accent4"/>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Users (amount of work) </a:t>
            </a:r>
          </a:p>
        </p:txBody>
      </p:sp>
      <p:cxnSp>
        <p:nvCxnSpPr>
          <p:cNvPr id="40" name="Straight Arrow Connector 39"/>
          <p:cNvCxnSpPr/>
          <p:nvPr/>
        </p:nvCxnSpPr>
        <p:spPr>
          <a:xfrm flipV="1">
            <a:off x="1654514" y="6463218"/>
            <a:ext cx="8221283" cy="4567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93974" y="5889657"/>
            <a:ext cx="6214949" cy="461665"/>
          </a:xfrm>
          <a:prstGeom prst="rect">
            <a:avLst/>
          </a:prstGeom>
          <a:solidFill>
            <a:schemeClr val="accent4"/>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Response Time (accommodate the growth)</a:t>
            </a:r>
          </a:p>
        </p:txBody>
      </p:sp>
    </p:spTree>
    <p:extLst>
      <p:ext uri="{BB962C8B-B14F-4D97-AF65-F5344CB8AC3E}">
        <p14:creationId xmlns:p14="http://schemas.microsoft.com/office/powerpoint/2010/main" val="179872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500"/>
                                        <p:tgtEl>
                                          <p:spTgt spid="4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dirty="0" err="1"/>
              <a:t>Redis</a:t>
            </a:r>
            <a:r>
              <a:rPr lang="en-US" dirty="0"/>
              <a:t> Cache</a:t>
            </a:r>
          </a:p>
        </p:txBody>
      </p:sp>
      <p:sp>
        <p:nvSpPr>
          <p:cNvPr id="3" name="Text Placeholder 2"/>
          <p:cNvSpPr>
            <a:spLocks noGrp="1"/>
          </p:cNvSpPr>
          <p:nvPr>
            <p:ph type="body" sz="quarter" idx="10"/>
          </p:nvPr>
        </p:nvSpPr>
        <p:spPr>
          <a:xfrm>
            <a:off x="274638" y="1212850"/>
            <a:ext cx="11889565" cy="5530745"/>
          </a:xfrm>
        </p:spPr>
        <p:txBody>
          <a:bodyPr/>
          <a:lstStyle/>
          <a:p>
            <a:pPr lvl="0" defTabSz="1208380">
              <a:spcBef>
                <a:spcPts val="600"/>
              </a:spcBef>
              <a:spcAft>
                <a:spcPts val="600"/>
              </a:spcAft>
              <a:buSzTx/>
            </a:pPr>
            <a:r>
              <a:rPr lang="en-US" dirty="0">
                <a:solidFill>
                  <a:srgbClr val="00BCF2"/>
                </a:solidFill>
                <a:cs typeface="Segoe UI" panose="020B0502040204020203" pitchFamily="34" charset="0"/>
              </a:rPr>
              <a:t>Available in 3 Tiers</a:t>
            </a:r>
          </a:p>
          <a:p>
            <a:pPr marL="742950" lvl="0" indent="-742950" defTabSz="1208380">
              <a:spcBef>
                <a:spcPts val="600"/>
              </a:spcBef>
              <a:spcAft>
                <a:spcPts val="600"/>
              </a:spcAft>
              <a:buSzTx/>
              <a:buFont typeface="+mj-lt"/>
              <a:buAutoNum type="arabicPeriod"/>
            </a:pPr>
            <a:r>
              <a:rPr lang="en-US" dirty="0">
                <a:solidFill>
                  <a:srgbClr val="505050"/>
                </a:solidFill>
                <a:cs typeface="Segoe UI" panose="020B0502040204020203" pitchFamily="34" charset="0"/>
              </a:rPr>
              <a:t>Basic: Single Node Cache</a:t>
            </a:r>
          </a:p>
          <a:p>
            <a:pPr marL="742950" lvl="0" indent="-742950" defTabSz="1208380">
              <a:spcBef>
                <a:spcPts val="600"/>
              </a:spcBef>
              <a:spcAft>
                <a:spcPts val="600"/>
              </a:spcAft>
              <a:buSzTx/>
              <a:buFont typeface="+mj-lt"/>
              <a:buAutoNum type="arabicPeriod"/>
            </a:pPr>
            <a:r>
              <a:rPr lang="en-US" dirty="0">
                <a:solidFill>
                  <a:srgbClr val="505050"/>
                </a:solidFill>
                <a:cs typeface="Segoe UI" panose="020B0502040204020203" pitchFamily="34" charset="0"/>
              </a:rPr>
              <a:t>Standard: Two-Node Primary/Secondary with automatic replication between the two nodes</a:t>
            </a:r>
          </a:p>
          <a:p>
            <a:pPr marL="742950" lvl="0" indent="-742950" defTabSz="1208380">
              <a:spcBef>
                <a:spcPts val="600"/>
              </a:spcBef>
              <a:spcAft>
                <a:spcPts val="600"/>
              </a:spcAft>
              <a:buSzTx/>
              <a:buFont typeface="+mj-lt"/>
              <a:buAutoNum type="arabicPeriod"/>
            </a:pPr>
            <a:r>
              <a:rPr lang="en-US" dirty="0">
                <a:solidFill>
                  <a:srgbClr val="505050"/>
                </a:solidFill>
                <a:cs typeface="Segoe UI" panose="020B0502040204020203" pitchFamily="34" charset="0"/>
              </a:rPr>
              <a:t>Premium: Disaster recovery, enhanced security</a:t>
            </a:r>
          </a:p>
          <a:p>
            <a:pPr lvl="0" defTabSz="1208380">
              <a:spcBef>
                <a:spcPts val="600"/>
              </a:spcBef>
              <a:spcAft>
                <a:spcPts val="600"/>
              </a:spcAft>
              <a:buSzTx/>
            </a:pPr>
            <a:r>
              <a:rPr lang="en-US" dirty="0">
                <a:solidFill>
                  <a:srgbClr val="00BCF2"/>
                </a:solidFill>
                <a:cs typeface="Segoe UI" panose="020B0502040204020203" pitchFamily="34" charset="0"/>
              </a:rPr>
              <a:t>Cache Sizes</a:t>
            </a:r>
          </a:p>
          <a:p>
            <a:pPr lvl="0" defTabSz="1208380">
              <a:spcBef>
                <a:spcPts val="600"/>
              </a:spcBef>
              <a:spcAft>
                <a:spcPts val="600"/>
              </a:spcAft>
              <a:buSzTx/>
            </a:pPr>
            <a:r>
              <a:rPr lang="en-US" sz="3200" dirty="0">
                <a:solidFill>
                  <a:srgbClr val="505050"/>
                </a:solidFill>
                <a:cs typeface="Segoe UI" panose="020B0502040204020203" pitchFamily="34" charset="0"/>
              </a:rPr>
              <a:t>250 MB, 1 GB, 2.8 GB, 6 GB, 13 GB, 26 GB, 53GB, 530 GB</a:t>
            </a:r>
          </a:p>
          <a:p>
            <a:endParaRPr lang="en-US" dirty="0"/>
          </a:p>
        </p:txBody>
      </p:sp>
    </p:spTree>
    <p:extLst>
      <p:ext uri="{BB962C8B-B14F-4D97-AF65-F5344CB8AC3E}">
        <p14:creationId xmlns:p14="http://schemas.microsoft.com/office/powerpoint/2010/main" val="26767632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Cache Providers for </a:t>
            </a:r>
            <a:r>
              <a:rPr lang="en-US" dirty="0" err="1"/>
              <a:t>ASP.Net</a:t>
            </a:r>
            <a:r>
              <a:rPr lang="en-US" dirty="0"/>
              <a:t> Applications</a:t>
            </a:r>
          </a:p>
        </p:txBody>
      </p:sp>
      <p:sp>
        <p:nvSpPr>
          <p:cNvPr id="3" name="Text Placeholder 2"/>
          <p:cNvSpPr>
            <a:spLocks noGrp="1"/>
          </p:cNvSpPr>
          <p:nvPr>
            <p:ph type="body" sz="quarter" idx="10"/>
          </p:nvPr>
        </p:nvSpPr>
        <p:spPr>
          <a:xfrm>
            <a:off x="274638" y="1212850"/>
            <a:ext cx="11887200" cy="3447098"/>
          </a:xfrm>
        </p:spPr>
        <p:txBody>
          <a:bodyPr/>
          <a:lstStyle/>
          <a:p>
            <a:r>
              <a:rPr lang="en-US" dirty="0" err="1"/>
              <a:t>ASP.Net</a:t>
            </a:r>
            <a:r>
              <a:rPr lang="en-US" dirty="0"/>
              <a:t> Session State Provider</a:t>
            </a:r>
          </a:p>
          <a:p>
            <a:r>
              <a:rPr lang="en-US" dirty="0" err="1"/>
              <a:t>ASP.Net</a:t>
            </a:r>
            <a:r>
              <a:rPr lang="en-US" dirty="0"/>
              <a:t> Page Output Cache Provider</a:t>
            </a:r>
          </a:p>
          <a:p>
            <a:r>
              <a:rPr lang="en-US" dirty="0"/>
              <a:t>Available via </a:t>
            </a:r>
            <a:r>
              <a:rPr lang="en-US" dirty="0" err="1"/>
              <a:t>Nuget</a:t>
            </a:r>
            <a:endParaRPr lang="en-US" dirty="0"/>
          </a:p>
          <a:p>
            <a:r>
              <a:rPr lang="en-US" dirty="0"/>
              <a:t>Simple configuration in </a:t>
            </a:r>
            <a:r>
              <a:rPr lang="en-US" dirty="0" err="1"/>
              <a:t>web.config</a:t>
            </a:r>
            <a:endParaRPr lang="en-US" dirty="0"/>
          </a:p>
          <a:p>
            <a:endParaRPr lang="en-US" dirty="0"/>
          </a:p>
        </p:txBody>
      </p:sp>
      <p:pic>
        <p:nvPicPr>
          <p:cNvPr id="4" name="Picture 3"/>
          <p:cNvPicPr>
            <a:picLocks noChangeAspect="1"/>
          </p:cNvPicPr>
          <p:nvPr/>
        </p:nvPicPr>
        <p:blipFill>
          <a:blip r:embed="rId3"/>
          <a:stretch>
            <a:fillRect/>
          </a:stretch>
        </p:blipFill>
        <p:spPr>
          <a:xfrm>
            <a:off x="1463409" y="5080297"/>
            <a:ext cx="8591550" cy="1190625"/>
          </a:xfrm>
          <a:prstGeom prst="rect">
            <a:avLst/>
          </a:prstGeom>
        </p:spPr>
      </p:pic>
    </p:spTree>
    <p:extLst>
      <p:ext uri="{BB962C8B-B14F-4D97-AF65-F5344CB8AC3E}">
        <p14:creationId xmlns:p14="http://schemas.microsoft.com/office/powerpoint/2010/main" val="31247859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Cache</a:t>
            </a:r>
          </a:p>
        </p:txBody>
      </p:sp>
      <p:sp>
        <p:nvSpPr>
          <p:cNvPr id="3" name="Text Placeholder 2"/>
          <p:cNvSpPr>
            <a:spLocks noGrp="1"/>
          </p:cNvSpPr>
          <p:nvPr>
            <p:ph type="body" sz="quarter" idx="10"/>
          </p:nvPr>
        </p:nvSpPr>
        <p:spPr>
          <a:xfrm>
            <a:off x="274638" y="1212850"/>
            <a:ext cx="6675111" cy="5781675"/>
          </a:xfrm>
        </p:spPr>
        <p:txBody>
          <a:bodyPr/>
          <a:lstStyle/>
          <a:p>
            <a:pPr lvl="0" defTabSz="1208380">
              <a:spcBef>
                <a:spcPts val="600"/>
              </a:spcBef>
              <a:spcAft>
                <a:spcPts val="600"/>
              </a:spcAft>
              <a:buSzTx/>
            </a:pPr>
            <a:r>
              <a:rPr lang="en-US" sz="2800" dirty="0" err="1">
                <a:solidFill>
                  <a:srgbClr val="00BCF2"/>
                </a:solidFill>
                <a:cs typeface="Segoe UI" panose="020B0502040204020203" pitchFamily="34" charset="0"/>
              </a:rPr>
              <a:t>Redis</a:t>
            </a:r>
            <a:r>
              <a:rPr lang="en-US" sz="2800" dirty="0">
                <a:solidFill>
                  <a:srgbClr val="00BCF2"/>
                </a:solidFill>
                <a:cs typeface="Segoe UI" panose="020B0502040204020203" pitchFamily="34" charset="0"/>
              </a:rPr>
              <a:t> Cache </a:t>
            </a:r>
          </a:p>
          <a:p>
            <a:pPr lvl="0" defTabSz="1208380">
              <a:spcBef>
                <a:spcPts val="600"/>
              </a:spcBef>
              <a:spcAft>
                <a:spcPts val="600"/>
              </a:spcAft>
              <a:buSzTx/>
            </a:pPr>
            <a:r>
              <a:rPr lang="en-US" sz="2800" dirty="0">
                <a:solidFill>
                  <a:srgbClr val="505050"/>
                </a:solidFill>
                <a:cs typeface="Segoe UI" panose="020B0502040204020203" pitchFamily="34" charset="0"/>
              </a:rPr>
              <a:t>Multi-tenant managed service</a:t>
            </a:r>
          </a:p>
          <a:p>
            <a:pPr lvl="0" defTabSz="1208380">
              <a:spcBef>
                <a:spcPts val="600"/>
              </a:spcBef>
              <a:spcAft>
                <a:spcPts val="600"/>
              </a:spcAft>
              <a:buSzTx/>
            </a:pPr>
            <a:r>
              <a:rPr lang="en-US" sz="2800" dirty="0">
                <a:solidFill>
                  <a:srgbClr val="505050"/>
                </a:solidFill>
                <a:cs typeface="Segoe UI" panose="020B0502040204020203" pitchFamily="34" charset="0"/>
              </a:rPr>
              <a:t>Key-Value store, where keys can be strings </a:t>
            </a:r>
          </a:p>
          <a:p>
            <a:pPr lvl="0" defTabSz="1208380">
              <a:spcBef>
                <a:spcPts val="600"/>
              </a:spcBef>
              <a:spcAft>
                <a:spcPts val="600"/>
              </a:spcAft>
              <a:buSzTx/>
            </a:pPr>
            <a:r>
              <a:rPr lang="en-US" sz="2800" dirty="0">
                <a:solidFill>
                  <a:srgbClr val="505050"/>
                </a:solidFill>
                <a:cs typeface="Segoe UI" panose="020B0502040204020203" pitchFamily="34" charset="0"/>
              </a:rPr>
              <a:t>or structures (hash, list, set, sorted set)</a:t>
            </a:r>
          </a:p>
          <a:p>
            <a:pPr lvl="0" defTabSz="1208380">
              <a:spcBef>
                <a:spcPts val="600"/>
              </a:spcBef>
              <a:spcAft>
                <a:spcPts val="600"/>
              </a:spcAft>
              <a:buSzTx/>
            </a:pPr>
            <a:r>
              <a:rPr lang="en-US" sz="2800" dirty="0">
                <a:solidFill>
                  <a:srgbClr val="505050"/>
                </a:solidFill>
                <a:cs typeface="Segoe UI" panose="020B0502040204020203" pitchFamily="34" charset="0"/>
              </a:rPr>
              <a:t>Support for Transactions, Pub/Sub, Limited TTL Keys</a:t>
            </a:r>
          </a:p>
          <a:p>
            <a:pPr lvl="0" defTabSz="1208380">
              <a:spcBef>
                <a:spcPts val="600"/>
              </a:spcBef>
              <a:spcAft>
                <a:spcPts val="600"/>
              </a:spcAft>
              <a:buSzTx/>
            </a:pPr>
            <a:r>
              <a:rPr lang="en-US" sz="2800" dirty="0" err="1">
                <a:solidFill>
                  <a:srgbClr val="00BCF2"/>
                </a:solidFill>
                <a:cs typeface="Segoe UI" panose="020B0502040204020203" pitchFamily="34" charset="0"/>
              </a:rPr>
              <a:t>Memcached</a:t>
            </a:r>
            <a:r>
              <a:rPr lang="en-US" sz="2800" dirty="0">
                <a:solidFill>
                  <a:srgbClr val="00BCF2"/>
                </a:solidFill>
                <a:cs typeface="Segoe UI" panose="020B0502040204020203" pitchFamily="34" charset="0"/>
              </a:rPr>
              <a:t> Cloud (</a:t>
            </a:r>
            <a:r>
              <a:rPr lang="en-US" sz="2800" dirty="0" err="1">
                <a:solidFill>
                  <a:srgbClr val="00BCF2"/>
                </a:solidFill>
                <a:cs typeface="Segoe UI" panose="020B0502040204020203" pitchFamily="34" charset="0"/>
              </a:rPr>
              <a:t>Redis</a:t>
            </a:r>
            <a:r>
              <a:rPr lang="en-US" sz="2800" dirty="0">
                <a:solidFill>
                  <a:srgbClr val="00BCF2"/>
                </a:solidFill>
                <a:cs typeface="Segoe UI" panose="020B0502040204020203" pitchFamily="34" charset="0"/>
              </a:rPr>
              <a:t> Labs)</a:t>
            </a:r>
          </a:p>
          <a:p>
            <a:pPr lvl="0" defTabSz="1208380">
              <a:spcBef>
                <a:spcPts val="600"/>
              </a:spcBef>
              <a:spcAft>
                <a:spcPts val="600"/>
              </a:spcAft>
              <a:buSzTx/>
            </a:pPr>
            <a:r>
              <a:rPr lang="en-US" sz="2800" dirty="0">
                <a:solidFill>
                  <a:srgbClr val="505050"/>
                </a:solidFill>
                <a:cs typeface="Segoe UI" panose="020B0502040204020203" pitchFamily="34" charset="0"/>
              </a:rPr>
              <a:t>Multi-tenant service managed by </a:t>
            </a:r>
            <a:r>
              <a:rPr lang="en-US" sz="2800" dirty="0" err="1">
                <a:solidFill>
                  <a:srgbClr val="505050"/>
                </a:solidFill>
                <a:cs typeface="Segoe UI" panose="020B0502040204020203" pitchFamily="34" charset="0"/>
              </a:rPr>
              <a:t>Redis</a:t>
            </a:r>
            <a:r>
              <a:rPr lang="en-US" sz="2800" dirty="0">
                <a:solidFill>
                  <a:srgbClr val="505050"/>
                </a:solidFill>
                <a:cs typeface="Segoe UI" panose="020B0502040204020203" pitchFamily="34" charset="0"/>
              </a:rPr>
              <a:t> Labs</a:t>
            </a:r>
          </a:p>
          <a:p>
            <a:pPr lvl="0" defTabSz="1208380">
              <a:spcBef>
                <a:spcPts val="600"/>
              </a:spcBef>
              <a:spcAft>
                <a:spcPts val="600"/>
              </a:spcAft>
              <a:buSzTx/>
            </a:pPr>
            <a:r>
              <a:rPr lang="en-US" sz="2800" dirty="0">
                <a:solidFill>
                  <a:srgbClr val="505050"/>
                </a:solidFill>
                <a:cs typeface="Segoe UI" panose="020B0502040204020203" pitchFamily="34" charset="0"/>
              </a:rPr>
              <a:t>Available in the Azure Store as an Add-On</a:t>
            </a:r>
            <a:endParaRPr lang="en-US" sz="2800" dirty="0">
              <a:solidFill>
                <a:srgbClr val="00BCF2"/>
              </a:solidFill>
              <a:cs typeface="Segoe UI" panose="020B0502040204020203" pitchFamily="34" charset="0"/>
            </a:endParaRPr>
          </a:p>
          <a:p>
            <a:endParaRPr lang="en-US" dirty="0"/>
          </a:p>
        </p:txBody>
      </p:sp>
      <p:sp>
        <p:nvSpPr>
          <p:cNvPr id="4" name="TextBox 3"/>
          <p:cNvSpPr txBox="1"/>
          <p:nvPr/>
        </p:nvSpPr>
        <p:spPr>
          <a:xfrm>
            <a:off x="7043997" y="3040067"/>
            <a:ext cx="5395287" cy="2175980"/>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Consolas" panose="020B0609020204030204" pitchFamily="49" charset="0"/>
                <a:cs typeface="Consolas" panose="020B0609020204030204" pitchFamily="49" charset="0"/>
              </a:rPr>
              <a:t>// Simple cache-aside pattern </a:t>
            </a:r>
          </a:p>
          <a:p>
            <a:pPr>
              <a:lnSpc>
                <a:spcPct val="90000"/>
              </a:lnSpc>
              <a:spcAft>
                <a:spcPts val="600"/>
              </a:spcAft>
            </a:pPr>
            <a:r>
              <a:rPr lang="en-US" dirty="0">
                <a:solidFill>
                  <a:schemeClr val="accent1">
                    <a:lumMod val="50000"/>
                    <a:lumOff val="50000"/>
                  </a:schemeClr>
                </a:solidFill>
                <a:latin typeface="Consolas" panose="020B0609020204030204" pitchFamily="49" charset="0"/>
                <a:cs typeface="Consolas" panose="020B0609020204030204" pitchFamily="49" charset="0"/>
              </a:rPr>
              <a:t>string</a:t>
            </a:r>
            <a:r>
              <a:rPr lang="en-US" dirty="0">
                <a:latin typeface="Consolas" panose="020B0609020204030204" pitchFamily="49" charset="0"/>
                <a:cs typeface="Consolas" panose="020B0609020204030204" pitchFamily="49" charset="0"/>
              </a:rPr>
              <a:t> value = </a:t>
            </a:r>
            <a:r>
              <a:rPr lang="en-US" dirty="0" err="1">
                <a:latin typeface="Consolas" panose="020B0609020204030204" pitchFamily="49" charset="0"/>
                <a:cs typeface="Consolas" panose="020B0609020204030204" pitchFamily="49" charset="0"/>
              </a:rPr>
              <a:t>cache.StringGet</a:t>
            </a:r>
            <a:r>
              <a:rPr lang="en-US" dirty="0">
                <a:latin typeface="Consolas" panose="020B0609020204030204" pitchFamily="49" charset="0"/>
                <a:cs typeface="Consolas" panose="020B0609020204030204" pitchFamily="49" charset="0"/>
              </a:rPr>
              <a:t>("key1");</a:t>
            </a:r>
          </a:p>
          <a:p>
            <a:pPr>
              <a:lnSpc>
                <a:spcPct val="90000"/>
              </a:lnSpc>
              <a:spcAft>
                <a:spcPts val="600"/>
              </a:spcAft>
            </a:pPr>
            <a:r>
              <a:rPr lang="en-US" dirty="0">
                <a:solidFill>
                  <a:schemeClr val="accent1">
                    <a:lumMod val="50000"/>
                    <a:lumOff val="50000"/>
                  </a:schemeClr>
                </a:solidFill>
                <a:latin typeface="Consolas" panose="020B0609020204030204" pitchFamily="49" charset="0"/>
                <a:cs typeface="Consolas" panose="020B0609020204030204" pitchFamily="49" charset="0"/>
              </a:rPr>
              <a:t>if</a:t>
            </a:r>
            <a:r>
              <a:rPr lang="en-US" dirty="0">
                <a:latin typeface="Consolas" panose="020B0609020204030204" pitchFamily="49" charset="0"/>
                <a:cs typeface="Consolas" panose="020B0609020204030204" pitchFamily="49" charset="0"/>
              </a:rPr>
              <a:t> (value == </a:t>
            </a:r>
            <a:r>
              <a:rPr lang="en-US" dirty="0">
                <a:solidFill>
                  <a:schemeClr val="accent1">
                    <a:lumMod val="50000"/>
                    <a:lumOff val="50000"/>
                  </a:schemeClr>
                </a:solidFill>
                <a:latin typeface="Consolas" panose="020B0609020204030204" pitchFamily="49" charset="0"/>
                <a:cs typeface="Consolas" panose="020B0609020204030204" pitchFamily="49" charset="0"/>
              </a:rPr>
              <a:t>null</a:t>
            </a:r>
            <a:r>
              <a:rPr lang="en-US" dirty="0">
                <a:latin typeface="Consolas" panose="020B0609020204030204" pitchFamily="49" charset="0"/>
                <a:cs typeface="Consolas" panose="020B0609020204030204" pitchFamily="49" charset="0"/>
              </a:rPr>
              <a:t>) {</a:t>
            </a:r>
          </a:p>
          <a:p>
            <a:pPr>
              <a:lnSpc>
                <a:spcPct val="90000"/>
              </a:lnSpc>
              <a:spcAft>
                <a:spcPts val="600"/>
              </a:spcAft>
            </a:pPr>
            <a:r>
              <a:rPr lang="en-US" dirty="0">
                <a:latin typeface="Consolas" panose="020B0609020204030204" pitchFamily="49" charset="0"/>
                <a:cs typeface="Consolas" panose="020B0609020204030204" pitchFamily="49" charset="0"/>
              </a:rPr>
              <a:t>  value = </a:t>
            </a:r>
            <a:r>
              <a:rPr lang="en-US" dirty="0" err="1">
                <a:latin typeface="Consolas" panose="020B0609020204030204" pitchFamily="49" charset="0"/>
                <a:cs typeface="Consolas" panose="020B0609020204030204" pitchFamily="49" charset="0"/>
              </a:rPr>
              <a:t>GetValueFromDataSource</a:t>
            </a:r>
            <a:r>
              <a:rPr lang="en-US" dirty="0">
                <a:latin typeface="Consolas" panose="020B0609020204030204" pitchFamily="49" charset="0"/>
                <a:cs typeface="Consolas" panose="020B0609020204030204" pitchFamily="49" charset="0"/>
              </a:rPr>
              <a:t>();</a:t>
            </a:r>
          </a:p>
          <a:p>
            <a:pPr>
              <a:lnSpc>
                <a:spcPct val="90000"/>
              </a:lnSpc>
              <a:spcAft>
                <a:spcPts val="600"/>
              </a:spcAft>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cache.StringSet</a:t>
            </a:r>
            <a:r>
              <a:rPr lang="en-US" dirty="0">
                <a:latin typeface="Consolas" panose="020B0609020204030204" pitchFamily="49" charset="0"/>
                <a:cs typeface="Consolas" panose="020B0609020204030204" pitchFamily="49" charset="0"/>
              </a:rPr>
              <a:t>("key1", value); </a:t>
            </a:r>
          </a:p>
          <a:p>
            <a:pPr>
              <a:lnSpc>
                <a:spcPct val="90000"/>
              </a:lnSpc>
              <a:spcAft>
                <a:spcPts val="600"/>
              </a:spcAft>
            </a:pPr>
            <a:r>
              <a:rPr lang="en-US" dirty="0">
                <a:latin typeface="Consolas" panose="020B0609020204030204" pitchFamily="49" charset="0"/>
                <a:cs typeface="Consolas" panose="020B0609020204030204" pitchFamily="49" charset="0"/>
              </a:rPr>
              <a:t>} </a:t>
            </a:r>
            <a:endParaRPr lang="en-US"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11966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Scaling Globally with Traffic Manager</a:t>
            </a:r>
          </a:p>
        </p:txBody>
      </p:sp>
    </p:spTree>
    <p:extLst>
      <p:ext uri="{BB962C8B-B14F-4D97-AF65-F5344CB8AC3E}">
        <p14:creationId xmlns:p14="http://schemas.microsoft.com/office/powerpoint/2010/main" val="16985893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Traffic Manager Works</a:t>
            </a:r>
          </a:p>
        </p:txBody>
      </p:sp>
      <p:sp>
        <p:nvSpPr>
          <p:cNvPr id="3" name="Text Placeholder 2"/>
          <p:cNvSpPr>
            <a:spLocks noGrp="1"/>
          </p:cNvSpPr>
          <p:nvPr>
            <p:ph type="body" sz="quarter" idx="10"/>
          </p:nvPr>
        </p:nvSpPr>
        <p:spPr>
          <a:xfrm>
            <a:off x="333233" y="1091437"/>
            <a:ext cx="4536344" cy="5773543"/>
          </a:xfrm>
        </p:spPr>
        <p:txBody>
          <a:bodyPr/>
          <a:lstStyle/>
          <a:p>
            <a:pPr lvl="0" defTabSz="1208380">
              <a:spcBef>
                <a:spcPts val="600"/>
              </a:spcBef>
              <a:spcAft>
                <a:spcPts val="600"/>
              </a:spcAft>
              <a:buSzTx/>
            </a:pPr>
            <a:r>
              <a:rPr lang="en-US" sz="2800" dirty="0">
                <a:solidFill>
                  <a:srgbClr val="00BCF2"/>
                </a:solidFill>
                <a:cs typeface="Segoe UI" panose="020B0502040204020203" pitchFamily="34" charset="0"/>
              </a:rPr>
              <a:t>Map your domain name </a:t>
            </a:r>
            <a:r>
              <a:rPr lang="en-US" sz="1800" dirty="0">
                <a:solidFill>
                  <a:srgbClr val="505050"/>
                </a:solidFill>
                <a:latin typeface="Segoe UI Light" panose="020B0502040204020203" pitchFamily="34" charset="0"/>
                <a:cs typeface="Segoe UI Light" panose="020B0502040204020203" pitchFamily="34" charset="0"/>
              </a:rPr>
              <a:t>contoso.com -&gt; contoso.trafficmanager.net</a:t>
            </a:r>
          </a:p>
          <a:p>
            <a:pPr lvl="1" defTabSz="1208380">
              <a:buSzTx/>
            </a:pPr>
            <a:endParaRPr lang="en-US" sz="2800" dirty="0">
              <a:solidFill>
                <a:srgbClr val="505050"/>
              </a:solidFill>
              <a:latin typeface="Segoe UI" panose="020B0502040204020203" pitchFamily="34" charset="0"/>
              <a:cs typeface="Segoe UI" panose="020B0502040204020203" pitchFamily="34" charset="0"/>
            </a:endParaRPr>
          </a:p>
          <a:p>
            <a:pPr lvl="0" defTabSz="1208380">
              <a:spcBef>
                <a:spcPts val="600"/>
              </a:spcBef>
              <a:spcAft>
                <a:spcPts val="600"/>
              </a:spcAft>
              <a:buSzTx/>
            </a:pPr>
            <a:r>
              <a:rPr lang="en-US" sz="2800" dirty="0">
                <a:solidFill>
                  <a:srgbClr val="00BCF2"/>
                </a:solidFill>
                <a:cs typeface="Segoe UI" panose="020B0502040204020203" pitchFamily="34" charset="0"/>
              </a:rPr>
              <a:t>Map website URLs in one or more regions to your Traffic Manager Profile.</a:t>
            </a:r>
          </a:p>
          <a:p>
            <a:pPr lvl="1" defTabSz="1208380">
              <a:buSzTx/>
            </a:pPr>
            <a:r>
              <a:rPr lang="en-US" dirty="0">
                <a:solidFill>
                  <a:srgbClr val="505050"/>
                </a:solidFill>
                <a:latin typeface="Segoe UI Light" panose="020B0502040204020203" pitchFamily="34" charset="0"/>
                <a:cs typeface="Segoe UI Light" panose="020B0502040204020203" pitchFamily="34" charset="0"/>
              </a:rPr>
              <a:t>contoso</a:t>
            </a:r>
            <a:r>
              <a:rPr lang="en-US" b="1" dirty="0">
                <a:solidFill>
                  <a:schemeClr val="accent4"/>
                </a:solidFill>
                <a:latin typeface="Segoe UI Light" panose="020B0502040204020203" pitchFamily="34" charset="0"/>
                <a:cs typeface="Segoe UI Light" panose="020B0502040204020203" pitchFamily="34" charset="0"/>
              </a:rPr>
              <a:t>east</a:t>
            </a:r>
            <a:r>
              <a:rPr lang="en-US" dirty="0">
                <a:solidFill>
                  <a:srgbClr val="505050"/>
                </a:solidFill>
                <a:latin typeface="Segoe UI Light" panose="020B0502040204020203" pitchFamily="34" charset="0"/>
                <a:cs typeface="Segoe UI Light" panose="020B0502040204020203" pitchFamily="34" charset="0"/>
              </a:rPr>
              <a:t>.azurewebsites.net</a:t>
            </a:r>
          </a:p>
          <a:p>
            <a:pPr lvl="1" defTabSz="1208380">
              <a:buSzTx/>
            </a:pPr>
            <a:r>
              <a:rPr lang="en-US" dirty="0">
                <a:solidFill>
                  <a:srgbClr val="505050"/>
                </a:solidFill>
                <a:latin typeface="Segoe UI Light" panose="020B0502040204020203" pitchFamily="34" charset="0"/>
                <a:cs typeface="Segoe UI Light" panose="020B0502040204020203" pitchFamily="34" charset="0"/>
              </a:rPr>
              <a:t>contoso</a:t>
            </a:r>
            <a:r>
              <a:rPr lang="en-US" b="1" dirty="0">
                <a:solidFill>
                  <a:schemeClr val="accent4"/>
                </a:solidFill>
                <a:latin typeface="Segoe UI Light" panose="020B0502040204020203" pitchFamily="34" charset="0"/>
                <a:cs typeface="Segoe UI Light" panose="020B0502040204020203" pitchFamily="34" charset="0"/>
              </a:rPr>
              <a:t>west</a:t>
            </a:r>
            <a:r>
              <a:rPr lang="en-US" dirty="0">
                <a:solidFill>
                  <a:srgbClr val="505050"/>
                </a:solidFill>
                <a:latin typeface="Segoe UI Light" panose="020B0502040204020203" pitchFamily="34" charset="0"/>
                <a:cs typeface="Segoe UI Light" panose="020B0502040204020203" pitchFamily="34" charset="0"/>
              </a:rPr>
              <a:t>.azurewebsites.net</a:t>
            </a:r>
          </a:p>
          <a:p>
            <a:pPr lvl="1" defTabSz="1208380">
              <a:buSzTx/>
            </a:pPr>
            <a:endParaRPr lang="en-US" sz="2800" dirty="0">
              <a:solidFill>
                <a:srgbClr val="505050"/>
              </a:solidFill>
              <a:latin typeface="Segoe UI" panose="020B0502040204020203" pitchFamily="34" charset="0"/>
              <a:cs typeface="Segoe UI" panose="020B0502040204020203" pitchFamily="34" charset="0"/>
            </a:endParaRPr>
          </a:p>
          <a:p>
            <a:pPr lvl="0" defTabSz="1208380">
              <a:spcBef>
                <a:spcPts val="600"/>
              </a:spcBef>
              <a:spcAft>
                <a:spcPts val="600"/>
              </a:spcAft>
              <a:buSzTx/>
            </a:pPr>
            <a:r>
              <a:rPr lang="en-US" sz="2800" dirty="0">
                <a:solidFill>
                  <a:srgbClr val="00BCF2"/>
                </a:solidFill>
                <a:cs typeface="Segoe UI" panose="020B0502040204020203" pitchFamily="34" charset="0"/>
              </a:rPr>
              <a:t>Choose the Right Load Balancing Algorithm </a:t>
            </a:r>
          </a:p>
          <a:p>
            <a:pPr lvl="1" defTabSz="1208380">
              <a:buSzTx/>
            </a:pPr>
            <a:r>
              <a:rPr lang="en-US" sz="2800" dirty="0">
                <a:solidFill>
                  <a:srgbClr val="505050"/>
                </a:solidFill>
                <a:latin typeface="Segoe UI Light" panose="020B0502040204020203" pitchFamily="34" charset="0"/>
                <a:cs typeface="Segoe UI Light" panose="020B0502040204020203" pitchFamily="34" charset="0"/>
              </a:rPr>
              <a:t>Priority, Weighted, Performance, Geographic</a:t>
            </a:r>
          </a:p>
          <a:p>
            <a:endParaRPr lang="en-US" dirty="0"/>
          </a:p>
        </p:txBody>
      </p:sp>
      <p:cxnSp>
        <p:nvCxnSpPr>
          <p:cNvPr id="9" name="Straight Arrow Connector 8"/>
          <p:cNvCxnSpPr/>
          <p:nvPr/>
        </p:nvCxnSpPr>
        <p:spPr>
          <a:xfrm>
            <a:off x="7047621" y="2909665"/>
            <a:ext cx="1897846" cy="0"/>
          </a:xfrm>
          <a:prstGeom prst="straightConnector1">
            <a:avLst/>
          </a:prstGeom>
          <a:ln w="57150">
            <a:solidFill>
              <a:srgbClr val="FFFFFF">
                <a:alpha val="74902"/>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629212" y="3693746"/>
            <a:ext cx="0" cy="872032"/>
          </a:xfrm>
          <a:prstGeom prst="straightConnector1">
            <a:avLst/>
          </a:prstGeom>
          <a:ln w="57150">
            <a:solidFill>
              <a:srgbClr val="FFFFFF">
                <a:alpha val="74902"/>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06124" y="3642069"/>
            <a:ext cx="1968808" cy="2037482"/>
          </a:xfrm>
          <a:prstGeom prst="straightConnector1">
            <a:avLst/>
          </a:prstGeom>
          <a:ln w="57150">
            <a:solidFill>
              <a:srgbClr val="FFFFFF">
                <a:alpha val="74902"/>
              </a:srgb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48"/>
          <p:cNvSpPr txBox="1"/>
          <p:nvPr/>
        </p:nvSpPr>
        <p:spPr>
          <a:xfrm>
            <a:off x="6694343" y="1417150"/>
            <a:ext cx="5620101" cy="30777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ourier New" panose="02070309020205020404" pitchFamily="49" charset="0"/>
                <a:cs typeface="Courier New" panose="02070309020205020404" pitchFamily="49" charset="0"/>
              </a:rPr>
              <a:t>www.contoso.com IN CNAME contoso.trafficmanager.net </a:t>
            </a:r>
          </a:p>
        </p:txBody>
      </p:sp>
      <p:cxnSp>
        <p:nvCxnSpPr>
          <p:cNvPr id="28" name="Straight Arrow Connector 27"/>
          <p:cNvCxnSpPr/>
          <p:nvPr/>
        </p:nvCxnSpPr>
        <p:spPr>
          <a:xfrm flipV="1">
            <a:off x="9504393" y="1762437"/>
            <a:ext cx="0" cy="479955"/>
          </a:xfrm>
          <a:prstGeom prst="straightConnector1">
            <a:avLst/>
          </a:prstGeom>
          <a:ln w="57150">
            <a:solidFill>
              <a:srgbClr val="FFFFFF">
                <a:alpha val="74902"/>
              </a:srgb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76631" y="4707048"/>
            <a:ext cx="1964195" cy="338554"/>
          </a:xfrm>
          <a:prstGeom prst="rect">
            <a:avLst/>
          </a:prstGeom>
          <a:noFill/>
        </p:spPr>
        <p:txBody>
          <a:bodyPr wrap="square" rtlCol="0">
            <a:spAutoFit/>
          </a:bodyPr>
          <a:lstStyle/>
          <a:p>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Select endpoint</a:t>
            </a:r>
          </a:p>
        </p:txBody>
      </p:sp>
      <p:sp>
        <p:nvSpPr>
          <p:cNvPr id="36" name="Freeform 35"/>
          <p:cNvSpPr/>
          <p:nvPr/>
        </p:nvSpPr>
        <p:spPr>
          <a:xfrm>
            <a:off x="6853975" y="3284425"/>
            <a:ext cx="2517134" cy="985168"/>
          </a:xfrm>
          <a:custGeom>
            <a:avLst/>
            <a:gdLst>
              <a:gd name="connsiteX0" fmla="*/ 2232211 w 2232211"/>
              <a:gd name="connsiteY0" fmla="*/ 537883 h 537883"/>
              <a:gd name="connsiteX1" fmla="*/ 2232211 w 2232211"/>
              <a:gd name="connsiteY1" fmla="*/ 0 h 537883"/>
              <a:gd name="connsiteX2" fmla="*/ 0 w 2232211"/>
              <a:gd name="connsiteY2" fmla="*/ 0 h 537883"/>
            </a:gdLst>
            <a:ahLst/>
            <a:cxnLst>
              <a:cxn ang="0">
                <a:pos x="connsiteX0" y="connsiteY0"/>
              </a:cxn>
              <a:cxn ang="0">
                <a:pos x="connsiteX1" y="connsiteY1"/>
              </a:cxn>
              <a:cxn ang="0">
                <a:pos x="connsiteX2" y="connsiteY2"/>
              </a:cxn>
            </a:cxnLst>
            <a:rect l="l" t="t" r="r" b="b"/>
            <a:pathLst>
              <a:path w="2232211" h="537883">
                <a:moveTo>
                  <a:pt x="2232211" y="537883"/>
                </a:moveTo>
                <a:lnTo>
                  <a:pt x="2232211" y="0"/>
                </a:lnTo>
                <a:lnTo>
                  <a:pt x="0" y="0"/>
                </a:lnTo>
              </a:path>
            </a:pathLst>
          </a:custGeom>
          <a:noFill/>
          <a:ln w="57150">
            <a:solidFill>
              <a:srgbClr val="FFFFFF">
                <a:alpha val="74902"/>
              </a:srgb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5" name="TextBox 48"/>
          <p:cNvSpPr txBox="1"/>
          <p:nvPr/>
        </p:nvSpPr>
        <p:spPr>
          <a:xfrm>
            <a:off x="5090553" y="6100429"/>
            <a:ext cx="3526843" cy="30777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ourier New" panose="02070309020205020404" pitchFamily="49" charset="0"/>
                <a:cs typeface="Courier New" panose="02070309020205020404" pitchFamily="49" charset="0"/>
              </a:rPr>
              <a:t>contosoeast.azurewebsites.net</a:t>
            </a:r>
          </a:p>
        </p:txBody>
      </p:sp>
      <p:sp>
        <p:nvSpPr>
          <p:cNvPr id="46" name="TextBox 48"/>
          <p:cNvSpPr txBox="1"/>
          <p:nvPr/>
        </p:nvSpPr>
        <p:spPr>
          <a:xfrm>
            <a:off x="8905615" y="6113654"/>
            <a:ext cx="3526843" cy="30777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ourier New" panose="02070309020205020404" pitchFamily="49" charset="0"/>
                <a:cs typeface="Courier New" panose="02070309020205020404" pitchFamily="49" charset="0"/>
              </a:rPr>
              <a:t>contosowest.azurewebsites.net</a:t>
            </a:r>
          </a:p>
        </p:txBody>
      </p:sp>
      <p:pic>
        <p:nvPicPr>
          <p:cNvPr id="5" name="Picture 4">
            <a:extLst>
              <a:ext uri="{FF2B5EF4-FFF2-40B4-BE49-F238E27FC236}">
                <a16:creationId xmlns:a16="http://schemas.microsoft.com/office/drawing/2014/main" id="{698B7694-859B-4FE2-894D-A4B0E2F3E260}"/>
              </a:ext>
            </a:extLst>
          </p:cNvPr>
          <p:cNvPicPr>
            <a:picLocks noChangeAspect="1"/>
          </p:cNvPicPr>
          <p:nvPr/>
        </p:nvPicPr>
        <p:blipFill>
          <a:blip r:embed="rId3"/>
          <a:stretch>
            <a:fillRect/>
          </a:stretch>
        </p:blipFill>
        <p:spPr>
          <a:xfrm>
            <a:off x="4771104" y="1070496"/>
            <a:ext cx="7393100" cy="5673072"/>
          </a:xfrm>
          <a:prstGeom prst="rect">
            <a:avLst/>
          </a:prstGeom>
        </p:spPr>
      </p:pic>
    </p:spTree>
    <p:extLst>
      <p:ext uri="{BB962C8B-B14F-4D97-AF65-F5344CB8AC3E}">
        <p14:creationId xmlns:p14="http://schemas.microsoft.com/office/powerpoint/2010/main" val="16531382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 Profile</a:t>
            </a:r>
          </a:p>
        </p:txBody>
      </p:sp>
      <p:sp>
        <p:nvSpPr>
          <p:cNvPr id="3" name="Text Placeholder 2"/>
          <p:cNvSpPr>
            <a:spLocks noGrp="1"/>
          </p:cNvSpPr>
          <p:nvPr>
            <p:ph type="body" sz="quarter" idx="10"/>
          </p:nvPr>
        </p:nvSpPr>
        <p:spPr>
          <a:xfrm>
            <a:off x="274638" y="1212850"/>
            <a:ext cx="4754892" cy="5396694"/>
          </a:xfrm>
        </p:spPr>
        <p:txBody>
          <a:bodyPr/>
          <a:lstStyle/>
          <a:p>
            <a:r>
              <a:rPr lang="en-US" sz="2400" dirty="0"/>
              <a:t>Select </a:t>
            </a:r>
            <a:r>
              <a:rPr lang="en-US" sz="2400" b="1" dirty="0"/>
              <a:t>Priority</a:t>
            </a:r>
            <a:r>
              <a:rPr lang="en-US" sz="2400" dirty="0"/>
              <a:t> when you want to use a primary service endpoint for all traffic, and provide backups in case the primary or the backup endpoints are unavailable.</a:t>
            </a:r>
          </a:p>
        </p:txBody>
      </p:sp>
      <p:pic>
        <p:nvPicPr>
          <p:cNvPr id="37" name="Picture 36">
            <a:extLst>
              <a:ext uri="{FF2B5EF4-FFF2-40B4-BE49-F238E27FC236}">
                <a16:creationId xmlns:a16="http://schemas.microsoft.com/office/drawing/2014/main" id="{854C618E-BBF7-4E24-921B-99684A925AEC}"/>
              </a:ext>
            </a:extLst>
          </p:cNvPr>
          <p:cNvPicPr>
            <a:picLocks noChangeAspect="1"/>
          </p:cNvPicPr>
          <p:nvPr/>
        </p:nvPicPr>
        <p:blipFill>
          <a:blip r:embed="rId3"/>
          <a:stretch>
            <a:fillRect/>
          </a:stretch>
        </p:blipFill>
        <p:spPr>
          <a:xfrm>
            <a:off x="4860968" y="295273"/>
            <a:ext cx="7471798" cy="6540732"/>
          </a:xfrm>
          <a:prstGeom prst="rect">
            <a:avLst/>
          </a:prstGeom>
        </p:spPr>
      </p:pic>
    </p:spTree>
    <p:extLst>
      <p:ext uri="{BB962C8B-B14F-4D97-AF65-F5344CB8AC3E}">
        <p14:creationId xmlns:p14="http://schemas.microsoft.com/office/powerpoint/2010/main" val="36270883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Profile</a:t>
            </a:r>
          </a:p>
        </p:txBody>
      </p:sp>
      <p:sp>
        <p:nvSpPr>
          <p:cNvPr id="3" name="Text Placeholder 2"/>
          <p:cNvSpPr>
            <a:spLocks noGrp="1"/>
          </p:cNvSpPr>
          <p:nvPr>
            <p:ph type="body" sz="quarter" idx="10"/>
          </p:nvPr>
        </p:nvSpPr>
        <p:spPr>
          <a:xfrm>
            <a:off x="274638" y="1212850"/>
            <a:ext cx="4754892" cy="1514261"/>
          </a:xfrm>
        </p:spPr>
        <p:txBody>
          <a:bodyPr/>
          <a:lstStyle/>
          <a:p>
            <a:r>
              <a:rPr lang="en-US" sz="2400" dirty="0"/>
              <a:t>The 'Weighted' traffic-routing method allows you to distribute traffic evenly or to use a pre-defined weighting.</a:t>
            </a:r>
          </a:p>
        </p:txBody>
      </p:sp>
      <p:pic>
        <p:nvPicPr>
          <p:cNvPr id="4" name="Picture 3">
            <a:extLst>
              <a:ext uri="{FF2B5EF4-FFF2-40B4-BE49-F238E27FC236}">
                <a16:creationId xmlns:a16="http://schemas.microsoft.com/office/drawing/2014/main" id="{87451D9B-8DF5-44CC-BF8F-510FDC89CF5A}"/>
              </a:ext>
            </a:extLst>
          </p:cNvPr>
          <p:cNvPicPr>
            <a:picLocks noChangeAspect="1"/>
          </p:cNvPicPr>
          <p:nvPr/>
        </p:nvPicPr>
        <p:blipFill>
          <a:blip r:embed="rId3"/>
          <a:stretch>
            <a:fillRect/>
          </a:stretch>
        </p:blipFill>
        <p:spPr>
          <a:xfrm>
            <a:off x="4762845" y="295273"/>
            <a:ext cx="7401358" cy="6558456"/>
          </a:xfrm>
          <a:prstGeom prst="rect">
            <a:avLst/>
          </a:prstGeom>
        </p:spPr>
      </p:pic>
    </p:spTree>
    <p:extLst>
      <p:ext uri="{BB962C8B-B14F-4D97-AF65-F5344CB8AC3E}">
        <p14:creationId xmlns:p14="http://schemas.microsoft.com/office/powerpoint/2010/main" val="3329097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Performance Profile</a:t>
            </a:r>
          </a:p>
        </p:txBody>
      </p:sp>
      <p:sp>
        <p:nvSpPr>
          <p:cNvPr id="3" name="Text Placeholder 2"/>
          <p:cNvSpPr>
            <a:spLocks noGrp="1"/>
          </p:cNvSpPr>
          <p:nvPr>
            <p:ph type="body" sz="quarter" idx="10"/>
          </p:nvPr>
        </p:nvSpPr>
        <p:spPr>
          <a:xfrm>
            <a:off x="274638" y="1212850"/>
            <a:ext cx="4576510" cy="2843855"/>
          </a:xfrm>
        </p:spPr>
        <p:txBody>
          <a:bodyPr/>
          <a:lstStyle/>
          <a:p>
            <a:r>
              <a:rPr lang="en-US" sz="2400" dirty="0"/>
              <a:t>Deploying endpoints in two or more locations across the globe can improve the responsiveness of many applications by routing traffic to the location that is 'closest' to you. The 'Performance' traffic-routing method provides this capability.</a:t>
            </a:r>
          </a:p>
        </p:txBody>
      </p:sp>
      <p:pic>
        <p:nvPicPr>
          <p:cNvPr id="5" name="Picture 4">
            <a:extLst>
              <a:ext uri="{FF2B5EF4-FFF2-40B4-BE49-F238E27FC236}">
                <a16:creationId xmlns:a16="http://schemas.microsoft.com/office/drawing/2014/main" id="{C22855BC-6669-478D-888C-B429B3C17817}"/>
              </a:ext>
            </a:extLst>
          </p:cNvPr>
          <p:cNvPicPr>
            <a:picLocks noChangeAspect="1"/>
          </p:cNvPicPr>
          <p:nvPr/>
        </p:nvPicPr>
        <p:blipFill>
          <a:blip r:embed="rId3"/>
          <a:stretch>
            <a:fillRect/>
          </a:stretch>
        </p:blipFill>
        <p:spPr>
          <a:xfrm>
            <a:off x="4851148" y="1028409"/>
            <a:ext cx="7491438" cy="5681426"/>
          </a:xfrm>
          <a:prstGeom prst="rect">
            <a:avLst/>
          </a:prstGeom>
        </p:spPr>
      </p:pic>
    </p:spTree>
    <p:extLst>
      <p:ext uri="{BB962C8B-B14F-4D97-AF65-F5344CB8AC3E}">
        <p14:creationId xmlns:p14="http://schemas.microsoft.com/office/powerpoint/2010/main" val="24757708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Geographic Profile</a:t>
            </a:r>
          </a:p>
        </p:txBody>
      </p:sp>
      <p:sp>
        <p:nvSpPr>
          <p:cNvPr id="3" name="Text Placeholder 2"/>
          <p:cNvSpPr>
            <a:spLocks noGrp="1"/>
          </p:cNvSpPr>
          <p:nvPr>
            <p:ph type="body" sz="quarter" idx="10"/>
          </p:nvPr>
        </p:nvSpPr>
        <p:spPr>
          <a:xfrm>
            <a:off x="274638" y="1212850"/>
            <a:ext cx="4576510" cy="2511457"/>
          </a:xfrm>
        </p:spPr>
        <p:txBody>
          <a:bodyPr/>
          <a:lstStyle/>
          <a:p>
            <a:r>
              <a:rPr lang="en-US" sz="2400" dirty="0"/>
              <a:t>Traffic Manager profiles can be configured to use the Geographic routing method so that users are directed to specific endpoints based on which geographic location their DNS query originates from. </a:t>
            </a:r>
          </a:p>
        </p:txBody>
      </p:sp>
      <p:pic>
        <p:nvPicPr>
          <p:cNvPr id="4" name="Picture 3">
            <a:extLst>
              <a:ext uri="{FF2B5EF4-FFF2-40B4-BE49-F238E27FC236}">
                <a16:creationId xmlns:a16="http://schemas.microsoft.com/office/drawing/2014/main" id="{E630FDB6-C6AC-4DAD-84D0-FA77BA7D7537}"/>
              </a:ext>
            </a:extLst>
          </p:cNvPr>
          <p:cNvPicPr>
            <a:picLocks noChangeAspect="1"/>
          </p:cNvPicPr>
          <p:nvPr/>
        </p:nvPicPr>
        <p:blipFill>
          <a:blip r:embed="rId3"/>
          <a:stretch>
            <a:fillRect/>
          </a:stretch>
        </p:blipFill>
        <p:spPr>
          <a:xfrm>
            <a:off x="4851148" y="754061"/>
            <a:ext cx="7447370" cy="6021896"/>
          </a:xfrm>
          <a:prstGeom prst="rect">
            <a:avLst/>
          </a:prstGeom>
        </p:spPr>
      </p:pic>
    </p:spTree>
    <p:extLst>
      <p:ext uri="{BB962C8B-B14F-4D97-AF65-F5344CB8AC3E}">
        <p14:creationId xmlns:p14="http://schemas.microsoft.com/office/powerpoint/2010/main" val="27822467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Azure Content Delivery Network (CDN)</a:t>
            </a:r>
          </a:p>
        </p:txBody>
      </p:sp>
    </p:spTree>
    <p:extLst>
      <p:ext uri="{BB962C8B-B14F-4D97-AF65-F5344CB8AC3E}">
        <p14:creationId xmlns:p14="http://schemas.microsoft.com/office/powerpoint/2010/main" val="138489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Architecting for Scale</a:t>
            </a:r>
          </a:p>
        </p:txBody>
      </p:sp>
    </p:spTree>
    <p:extLst>
      <p:ext uri="{BB962C8B-B14F-4D97-AF65-F5344CB8AC3E}">
        <p14:creationId xmlns:p14="http://schemas.microsoft.com/office/powerpoint/2010/main" val="395841909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CDN Works?</a:t>
            </a:r>
          </a:p>
        </p:txBody>
      </p:sp>
      <p:sp>
        <p:nvSpPr>
          <p:cNvPr id="3" name="Text Placeholder 2"/>
          <p:cNvSpPr>
            <a:spLocks noGrp="1"/>
          </p:cNvSpPr>
          <p:nvPr>
            <p:ph type="body" sz="quarter" idx="10"/>
          </p:nvPr>
        </p:nvSpPr>
        <p:spPr>
          <a:xfrm>
            <a:off x="274638" y="1212850"/>
            <a:ext cx="11887200" cy="1169551"/>
          </a:xfrm>
        </p:spPr>
        <p:txBody>
          <a:bodyPr/>
          <a:lstStyle/>
          <a:p>
            <a:pPr marL="457200" indent="-457200">
              <a:buFontTx/>
              <a:buChar char="-"/>
            </a:pPr>
            <a:r>
              <a:rPr lang="en-US" sz="3200" dirty="0"/>
              <a:t>content from “origin” delivered via edge (POP) servers</a:t>
            </a:r>
          </a:p>
          <a:p>
            <a:pPr marL="457200" indent="-457200">
              <a:buFontTx/>
              <a:buChar char="-"/>
            </a:pPr>
            <a:r>
              <a:rPr lang="en-US" sz="3200" dirty="0"/>
              <a:t>static content / dynamic content</a:t>
            </a:r>
          </a:p>
        </p:txBody>
      </p:sp>
      <p:grpSp>
        <p:nvGrpSpPr>
          <p:cNvPr id="4" name="Group 3"/>
          <p:cNvGrpSpPr/>
          <p:nvPr/>
        </p:nvGrpSpPr>
        <p:grpSpPr>
          <a:xfrm>
            <a:off x="4954160" y="2308555"/>
            <a:ext cx="7191375" cy="4572000"/>
            <a:chOff x="4848891" y="1668462"/>
            <a:chExt cx="7258307" cy="4572000"/>
          </a:xfrm>
        </p:grpSpPr>
        <p:sp>
          <p:nvSpPr>
            <p:cNvPr id="5" name="Rectangle 4"/>
            <p:cNvSpPr/>
            <p:nvPr/>
          </p:nvSpPr>
          <p:spPr bwMode="auto">
            <a:xfrm>
              <a:off x="4848891" y="1668462"/>
              <a:ext cx="7258307" cy="45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134503" y="1845915"/>
              <a:ext cx="6697432" cy="4135517"/>
              <a:chOff x="5141030" y="1838015"/>
              <a:chExt cx="6697460" cy="4135517"/>
            </a:xfrm>
          </p:grpSpPr>
          <p:sp>
            <p:nvSpPr>
              <p:cNvPr id="7" name="Freeform 6"/>
              <p:cNvSpPr/>
              <p:nvPr/>
            </p:nvSpPr>
            <p:spPr>
              <a:xfrm flipH="1">
                <a:off x="6627930" y="1838015"/>
                <a:ext cx="506121" cy="788824"/>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1"/>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grpSp>
            <p:nvGrpSpPr>
              <p:cNvPr id="8" name="Group 7"/>
              <p:cNvGrpSpPr/>
              <p:nvPr/>
            </p:nvGrpSpPr>
            <p:grpSpPr>
              <a:xfrm>
                <a:off x="5141030" y="4736884"/>
                <a:ext cx="855137" cy="860080"/>
                <a:chOff x="5084535" y="4483480"/>
                <a:chExt cx="1047372" cy="1053431"/>
              </a:xfrm>
            </p:grpSpPr>
            <p:grpSp>
              <p:nvGrpSpPr>
                <p:cNvPr id="40" name="Group 39"/>
                <p:cNvGrpSpPr/>
                <p:nvPr/>
              </p:nvGrpSpPr>
              <p:grpSpPr>
                <a:xfrm>
                  <a:off x="5084535" y="4483480"/>
                  <a:ext cx="1047367" cy="472696"/>
                  <a:chOff x="10009561" y="4113330"/>
                  <a:chExt cx="1485829" cy="670582"/>
                </a:xfrm>
                <a:solidFill>
                  <a:schemeClr val="bg1"/>
                </a:solidFill>
              </p:grpSpPr>
              <p:sp>
                <p:nvSpPr>
                  <p:cNvPr id="45" name="Freeform 44"/>
                  <p:cNvSpPr/>
                  <p:nvPr/>
                </p:nvSpPr>
                <p:spPr>
                  <a:xfrm>
                    <a:off x="10009561"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p:cNvSpPr/>
                  <p:nvPr/>
                </p:nvSpPr>
                <p:spPr>
                  <a:xfrm>
                    <a:off x="10536247"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p:cNvSpPr/>
                  <p:nvPr/>
                </p:nvSpPr>
                <p:spPr>
                  <a:xfrm>
                    <a:off x="11062931"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1" name="Group 40"/>
                <p:cNvGrpSpPr/>
                <p:nvPr/>
              </p:nvGrpSpPr>
              <p:grpSpPr>
                <a:xfrm>
                  <a:off x="5084540" y="5064215"/>
                  <a:ext cx="1047367" cy="472696"/>
                  <a:chOff x="10009561" y="4113330"/>
                  <a:chExt cx="1485828" cy="670582"/>
                </a:xfrm>
                <a:solidFill>
                  <a:schemeClr val="bg1"/>
                </a:solidFill>
              </p:grpSpPr>
              <p:sp>
                <p:nvSpPr>
                  <p:cNvPr id="42" name="Freeform 41"/>
                  <p:cNvSpPr/>
                  <p:nvPr/>
                </p:nvSpPr>
                <p:spPr>
                  <a:xfrm>
                    <a:off x="10009561" y="4113330"/>
                    <a:ext cx="432458"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p:cNvSpPr/>
                  <p:nvPr/>
                </p:nvSpPr>
                <p:spPr>
                  <a:xfrm>
                    <a:off x="10536246" y="4113330"/>
                    <a:ext cx="432458"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p:cNvSpPr/>
                  <p:nvPr/>
                </p:nvSpPr>
                <p:spPr>
                  <a:xfrm>
                    <a:off x="11062930"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9" name="Group 8"/>
              <p:cNvGrpSpPr/>
              <p:nvPr/>
            </p:nvGrpSpPr>
            <p:grpSpPr>
              <a:xfrm>
                <a:off x="7315316" y="3866018"/>
                <a:ext cx="2383454" cy="1730946"/>
                <a:chOff x="4294849" y="3513917"/>
                <a:chExt cx="3570018" cy="2592679"/>
              </a:xfrm>
              <a:solidFill>
                <a:schemeClr val="bg1"/>
              </a:solidFill>
            </p:grpSpPr>
            <p:sp>
              <p:nvSpPr>
                <p:cNvPr id="35" name="Freeform 34"/>
                <p:cNvSpPr/>
                <p:nvPr/>
              </p:nvSpPr>
              <p:spPr>
                <a:xfrm flipH="1">
                  <a:off x="5622354" y="3513917"/>
                  <a:ext cx="773334" cy="1205299"/>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4"/>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6" name="Freeform 35"/>
                <p:cNvSpPr/>
                <p:nvPr/>
              </p:nvSpPr>
              <p:spPr>
                <a:xfrm flipH="1">
                  <a:off x="4294849" y="5179957"/>
                  <a:ext cx="594543" cy="926639"/>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4"/>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7" name="Freeform 36"/>
                <p:cNvSpPr/>
                <p:nvPr/>
              </p:nvSpPr>
              <p:spPr>
                <a:xfrm flipH="1">
                  <a:off x="5286674" y="5179958"/>
                  <a:ext cx="594543" cy="926638"/>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4"/>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8" name="Freeform 37"/>
                <p:cNvSpPr/>
                <p:nvPr/>
              </p:nvSpPr>
              <p:spPr>
                <a:xfrm flipH="1">
                  <a:off x="6278499" y="5179958"/>
                  <a:ext cx="594544" cy="926638"/>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4"/>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9" name="Freeform 38"/>
                <p:cNvSpPr/>
                <p:nvPr/>
              </p:nvSpPr>
              <p:spPr>
                <a:xfrm flipH="1">
                  <a:off x="7270324" y="5179957"/>
                  <a:ext cx="594543" cy="926639"/>
                </a:xfrm>
                <a:custGeom>
                  <a:avLst/>
                  <a:gdLst>
                    <a:gd name="connsiteX0" fmla="*/ 434943 w 701255"/>
                    <a:gd name="connsiteY0" fmla="*/ 954134 h 1092960"/>
                    <a:gd name="connsiteX1" fmla="*/ 405362 w 701255"/>
                    <a:gd name="connsiteY1" fmla="*/ 983063 h 1092960"/>
                    <a:gd name="connsiteX2" fmla="*/ 439614 w 701255"/>
                    <a:gd name="connsiteY2" fmla="*/ 1006274 h 1092960"/>
                    <a:gd name="connsiteX3" fmla="*/ 469195 w 701255"/>
                    <a:gd name="connsiteY3" fmla="*/ 977344 h 1092960"/>
                    <a:gd name="connsiteX4" fmla="*/ 434943 w 701255"/>
                    <a:gd name="connsiteY4" fmla="*/ 954134 h 1092960"/>
                    <a:gd name="connsiteX5" fmla="*/ 437449 w 701255"/>
                    <a:gd name="connsiteY5" fmla="*/ 951888 h 1092960"/>
                    <a:gd name="connsiteX6" fmla="*/ 476463 w 701255"/>
                    <a:gd name="connsiteY6" fmla="*/ 976693 h 1092960"/>
                    <a:gd name="connsiteX7" fmla="*/ 442479 w 701255"/>
                    <a:gd name="connsiteY7" fmla="*/ 1008039 h 1092960"/>
                    <a:gd name="connsiteX8" fmla="*/ 403466 w 701255"/>
                    <a:gd name="connsiteY8" fmla="*/ 983233 h 1092960"/>
                    <a:gd name="connsiteX9" fmla="*/ 437449 w 701255"/>
                    <a:gd name="connsiteY9" fmla="*/ 951888 h 1092960"/>
                    <a:gd name="connsiteX10" fmla="*/ 374642 w 701255"/>
                    <a:gd name="connsiteY10" fmla="*/ 720143 h 1092960"/>
                    <a:gd name="connsiteX11" fmla="*/ 382608 w 701255"/>
                    <a:gd name="connsiteY11" fmla="*/ 1056316 h 1092960"/>
                    <a:gd name="connsiteX12" fmla="*/ 537152 w 701255"/>
                    <a:gd name="connsiteY12" fmla="*/ 1035604 h 1092960"/>
                    <a:gd name="connsiteX13" fmla="*/ 374642 w 701255"/>
                    <a:gd name="connsiteY13" fmla="*/ 1067468 h 1092960"/>
                    <a:gd name="connsiteX14" fmla="*/ 684061 w 701255"/>
                    <a:gd name="connsiteY14" fmla="*/ 654610 h 1092960"/>
                    <a:gd name="connsiteX15" fmla="*/ 684061 w 701255"/>
                    <a:gd name="connsiteY15" fmla="*/ 1009011 h 1092960"/>
                    <a:gd name="connsiteX16" fmla="*/ 683492 w 701255"/>
                    <a:gd name="connsiteY16" fmla="*/ 1009120 h 1092960"/>
                    <a:gd name="connsiteX17" fmla="*/ 664611 w 701255"/>
                    <a:gd name="connsiteY17" fmla="*/ 677126 h 1092960"/>
                    <a:gd name="connsiteX18" fmla="*/ 371792 w 701255"/>
                    <a:gd name="connsiteY18" fmla="*/ 697592 h 1092960"/>
                    <a:gd name="connsiteX19" fmla="*/ 371792 w 701255"/>
                    <a:gd name="connsiteY19" fmla="*/ 674437 h 1092960"/>
                    <a:gd name="connsiteX20" fmla="*/ 668224 w 701255"/>
                    <a:gd name="connsiteY20" fmla="*/ 576957 h 1092960"/>
                    <a:gd name="connsiteX21" fmla="*/ 370209 w 701255"/>
                    <a:gd name="connsiteY21" fmla="*/ 578953 h 1092960"/>
                    <a:gd name="connsiteX22" fmla="*/ 370209 w 701255"/>
                    <a:gd name="connsiteY22" fmla="*/ 644992 h 1092960"/>
                    <a:gd name="connsiteX23" fmla="*/ 669110 w 701255"/>
                    <a:gd name="connsiteY23" fmla="*/ 631596 h 1092960"/>
                    <a:gd name="connsiteX24" fmla="*/ 668224 w 701255"/>
                    <a:gd name="connsiteY24" fmla="*/ 576957 h 1092960"/>
                    <a:gd name="connsiteX25" fmla="*/ 681584 w 701255"/>
                    <a:gd name="connsiteY25" fmla="*/ 562912 h 1092960"/>
                    <a:gd name="connsiteX26" fmla="*/ 681584 w 701255"/>
                    <a:gd name="connsiteY26" fmla="*/ 632305 h 1092960"/>
                    <a:gd name="connsiteX27" fmla="*/ 369314 w 701255"/>
                    <a:gd name="connsiteY27" fmla="*/ 647174 h 1092960"/>
                    <a:gd name="connsiteX28" fmla="*/ 369314 w 701255"/>
                    <a:gd name="connsiteY28" fmla="*/ 567868 h 1092960"/>
                    <a:gd name="connsiteX29" fmla="*/ 370209 w 701255"/>
                    <a:gd name="connsiteY29" fmla="*/ 471950 h 1092960"/>
                    <a:gd name="connsiteX30" fmla="*/ 370209 w 701255"/>
                    <a:gd name="connsiteY30" fmla="*/ 537989 h 1092960"/>
                    <a:gd name="connsiteX31" fmla="*/ 669110 w 701255"/>
                    <a:gd name="connsiteY31" fmla="*/ 534321 h 1092960"/>
                    <a:gd name="connsiteX32" fmla="*/ 669109 w 701255"/>
                    <a:gd name="connsiteY32" fmla="*/ 476145 h 1092960"/>
                    <a:gd name="connsiteX33" fmla="*/ 369314 w 701255"/>
                    <a:gd name="connsiteY33" fmla="*/ 458821 h 1092960"/>
                    <a:gd name="connsiteX34" fmla="*/ 681584 w 701255"/>
                    <a:gd name="connsiteY34" fmla="*/ 461300 h 1092960"/>
                    <a:gd name="connsiteX35" fmla="*/ 681584 w 701255"/>
                    <a:gd name="connsiteY35" fmla="*/ 536506 h 1092960"/>
                    <a:gd name="connsiteX36" fmla="*/ 369314 w 701255"/>
                    <a:gd name="connsiteY36" fmla="*/ 539525 h 1092960"/>
                    <a:gd name="connsiteX37" fmla="*/ 370209 w 701255"/>
                    <a:gd name="connsiteY37" fmla="*/ 364947 h 1092960"/>
                    <a:gd name="connsiteX38" fmla="*/ 370209 w 701255"/>
                    <a:gd name="connsiteY38" fmla="*/ 430987 h 1092960"/>
                    <a:gd name="connsiteX39" fmla="*/ 669110 w 701255"/>
                    <a:gd name="connsiteY39" fmla="*/ 437045 h 1092960"/>
                    <a:gd name="connsiteX40" fmla="*/ 669109 w 701255"/>
                    <a:gd name="connsiteY40" fmla="*/ 377986 h 1092960"/>
                    <a:gd name="connsiteX41" fmla="*/ 369314 w 701255"/>
                    <a:gd name="connsiteY41" fmla="*/ 352235 h 1092960"/>
                    <a:gd name="connsiteX42" fmla="*/ 681584 w 701255"/>
                    <a:gd name="connsiteY42" fmla="*/ 365372 h 1092960"/>
                    <a:gd name="connsiteX43" fmla="*/ 680614 w 701255"/>
                    <a:gd name="connsiteY43" fmla="*/ 439610 h 1092960"/>
                    <a:gd name="connsiteX44" fmla="*/ 369314 w 701255"/>
                    <a:gd name="connsiteY44" fmla="*/ 432939 h 1092960"/>
                    <a:gd name="connsiteX45" fmla="*/ 370209 w 701255"/>
                    <a:gd name="connsiteY45" fmla="*/ 255291 h 1092960"/>
                    <a:gd name="connsiteX46" fmla="*/ 370209 w 701255"/>
                    <a:gd name="connsiteY46" fmla="*/ 321331 h 1092960"/>
                    <a:gd name="connsiteX47" fmla="*/ 669994 w 701255"/>
                    <a:gd name="connsiteY47" fmla="*/ 338886 h 1092960"/>
                    <a:gd name="connsiteX48" fmla="*/ 669993 w 701255"/>
                    <a:gd name="connsiteY48" fmla="*/ 280710 h 1092960"/>
                    <a:gd name="connsiteX49" fmla="*/ 369314 w 701255"/>
                    <a:gd name="connsiteY49" fmla="*/ 242742 h 1092960"/>
                    <a:gd name="connsiteX50" fmla="*/ 681584 w 701255"/>
                    <a:gd name="connsiteY50" fmla="*/ 269445 h 1092960"/>
                    <a:gd name="connsiteX51" fmla="*/ 680614 w 701255"/>
                    <a:gd name="connsiteY51" fmla="*/ 340776 h 1092960"/>
                    <a:gd name="connsiteX52" fmla="*/ 369314 w 701255"/>
                    <a:gd name="connsiteY52" fmla="*/ 323446 h 1092960"/>
                    <a:gd name="connsiteX53" fmla="*/ 370209 w 701255"/>
                    <a:gd name="connsiteY53" fmla="*/ 147404 h 1092960"/>
                    <a:gd name="connsiteX54" fmla="*/ 370209 w 701255"/>
                    <a:gd name="connsiteY54" fmla="*/ 213444 h 1092960"/>
                    <a:gd name="connsiteX55" fmla="*/ 670879 w 701255"/>
                    <a:gd name="connsiteY55" fmla="*/ 241611 h 1092960"/>
                    <a:gd name="connsiteX56" fmla="*/ 670878 w 701255"/>
                    <a:gd name="connsiteY56" fmla="*/ 183435 h 1092960"/>
                    <a:gd name="connsiteX57" fmla="*/ 369314 w 701255"/>
                    <a:gd name="connsiteY57" fmla="*/ 134218 h 1092960"/>
                    <a:gd name="connsiteX58" fmla="*/ 680614 w 701255"/>
                    <a:gd name="connsiteY58" fmla="*/ 171579 h 1092960"/>
                    <a:gd name="connsiteX59" fmla="*/ 680614 w 701255"/>
                    <a:gd name="connsiteY59" fmla="*/ 243880 h 1092960"/>
                    <a:gd name="connsiteX60" fmla="*/ 369314 w 701255"/>
                    <a:gd name="connsiteY60" fmla="*/ 214923 h 1092960"/>
                    <a:gd name="connsiteX61" fmla="*/ 370209 w 701255"/>
                    <a:gd name="connsiteY61" fmla="*/ 39517 h 1092960"/>
                    <a:gd name="connsiteX62" fmla="*/ 370209 w 701255"/>
                    <a:gd name="connsiteY62" fmla="*/ 105557 h 1092960"/>
                    <a:gd name="connsiteX63" fmla="*/ 670878 w 701255"/>
                    <a:gd name="connsiteY63" fmla="*/ 144335 h 1092960"/>
                    <a:gd name="connsiteX64" fmla="*/ 670878 w 701255"/>
                    <a:gd name="connsiteY64" fmla="*/ 87930 h 1092960"/>
                    <a:gd name="connsiteX65" fmla="*/ 369314 w 701255"/>
                    <a:gd name="connsiteY65" fmla="*/ 26664 h 1092960"/>
                    <a:gd name="connsiteX66" fmla="*/ 680614 w 701255"/>
                    <a:gd name="connsiteY66" fmla="*/ 74685 h 1092960"/>
                    <a:gd name="connsiteX67" fmla="*/ 679645 w 701255"/>
                    <a:gd name="connsiteY67" fmla="*/ 146985 h 1092960"/>
                    <a:gd name="connsiteX68" fmla="*/ 369314 w 701255"/>
                    <a:gd name="connsiteY68" fmla="*/ 107368 h 1092960"/>
                    <a:gd name="connsiteX69" fmla="*/ 353929 w 701255"/>
                    <a:gd name="connsiteY69" fmla="*/ 20713 h 1092960"/>
                    <a:gd name="connsiteX70" fmla="*/ 353929 w 701255"/>
                    <a:gd name="connsiteY70" fmla="*/ 1075435 h 1092960"/>
                    <a:gd name="connsiteX71" fmla="*/ 28909 w 701255"/>
                    <a:gd name="connsiteY71" fmla="*/ 1008519 h 1092960"/>
                    <a:gd name="connsiteX72" fmla="*/ 342777 w 701255"/>
                    <a:gd name="connsiteY72" fmla="*/ 1062688 h 1092960"/>
                    <a:gd name="connsiteX73" fmla="*/ 342777 w 701255"/>
                    <a:gd name="connsiteY73" fmla="*/ 41425 h 1092960"/>
                    <a:gd name="connsiteX74" fmla="*/ 20943 w 701255"/>
                    <a:gd name="connsiteY74" fmla="*/ 130646 h 1092960"/>
                    <a:gd name="connsiteX75" fmla="*/ 358709 w 701255"/>
                    <a:gd name="connsiteY75" fmla="*/ 0 h 1092960"/>
                    <a:gd name="connsiteX76" fmla="*/ 0 w 701255"/>
                    <a:gd name="connsiteY76" fmla="*/ 117454 h 1092960"/>
                    <a:gd name="connsiteX77" fmla="*/ 0 w 701255"/>
                    <a:gd name="connsiteY77" fmla="*/ 1015186 h 1092960"/>
                    <a:gd name="connsiteX78" fmla="*/ 360302 w 701255"/>
                    <a:gd name="connsiteY78" fmla="*/ 1092960 h 1092960"/>
                    <a:gd name="connsiteX79" fmla="*/ 701255 w 701255"/>
                    <a:gd name="connsiteY79" fmla="*/ 1022857 h 1092960"/>
                    <a:gd name="connsiteX80" fmla="*/ 699662 w 701255"/>
                    <a:gd name="connsiteY80" fmla="*/ 57356 h 10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1255" h="1092960">
                      <a:moveTo>
                        <a:pt x="434943" y="954134"/>
                      </a:moveTo>
                      <a:cubicBezTo>
                        <a:pt x="417316" y="955714"/>
                        <a:pt x="404072" y="968665"/>
                        <a:pt x="405362" y="983063"/>
                      </a:cubicBezTo>
                      <a:cubicBezTo>
                        <a:pt x="406652" y="997462"/>
                        <a:pt x="421987" y="1007853"/>
                        <a:pt x="439614" y="1006274"/>
                      </a:cubicBezTo>
                      <a:cubicBezTo>
                        <a:pt x="457241" y="1004694"/>
                        <a:pt x="470484" y="991742"/>
                        <a:pt x="469195" y="977344"/>
                      </a:cubicBezTo>
                      <a:cubicBezTo>
                        <a:pt x="467904" y="962946"/>
                        <a:pt x="452569" y="952555"/>
                        <a:pt x="434943" y="954134"/>
                      </a:cubicBezTo>
                      <a:close/>
                      <a:moveTo>
                        <a:pt x="437449" y="951888"/>
                      </a:moveTo>
                      <a:cubicBezTo>
                        <a:pt x="457606" y="950082"/>
                        <a:pt x="475074" y="961187"/>
                        <a:pt x="476463" y="976693"/>
                      </a:cubicBezTo>
                      <a:cubicBezTo>
                        <a:pt x="477852" y="992198"/>
                        <a:pt x="462637" y="1006232"/>
                        <a:pt x="442479" y="1008039"/>
                      </a:cubicBezTo>
                      <a:cubicBezTo>
                        <a:pt x="422322" y="1009844"/>
                        <a:pt x="404855" y="998739"/>
                        <a:pt x="403466" y="983233"/>
                      </a:cubicBezTo>
                      <a:cubicBezTo>
                        <a:pt x="402077" y="967728"/>
                        <a:pt x="417291" y="953694"/>
                        <a:pt x="437449" y="951888"/>
                      </a:cubicBezTo>
                      <a:close/>
                      <a:moveTo>
                        <a:pt x="374642" y="720143"/>
                      </a:moveTo>
                      <a:lnTo>
                        <a:pt x="382608" y="1056316"/>
                      </a:lnTo>
                      <a:lnTo>
                        <a:pt x="537152" y="1035604"/>
                      </a:lnTo>
                      <a:lnTo>
                        <a:pt x="374642" y="1067468"/>
                      </a:lnTo>
                      <a:close/>
                      <a:moveTo>
                        <a:pt x="684061" y="654610"/>
                      </a:moveTo>
                      <a:lnTo>
                        <a:pt x="684061" y="1009011"/>
                      </a:lnTo>
                      <a:lnTo>
                        <a:pt x="683492" y="1009120"/>
                      </a:lnTo>
                      <a:lnTo>
                        <a:pt x="664611" y="677126"/>
                      </a:lnTo>
                      <a:lnTo>
                        <a:pt x="371792" y="697592"/>
                      </a:lnTo>
                      <a:lnTo>
                        <a:pt x="371792" y="674437"/>
                      </a:lnTo>
                      <a:close/>
                      <a:moveTo>
                        <a:pt x="668224" y="576957"/>
                      </a:moveTo>
                      <a:lnTo>
                        <a:pt x="370209" y="578953"/>
                      </a:lnTo>
                      <a:lnTo>
                        <a:pt x="370209" y="644992"/>
                      </a:lnTo>
                      <a:lnTo>
                        <a:pt x="669110" y="631596"/>
                      </a:lnTo>
                      <a:cubicBezTo>
                        <a:pt x="669110" y="612204"/>
                        <a:pt x="668224" y="596349"/>
                        <a:pt x="668224" y="576957"/>
                      </a:cubicBezTo>
                      <a:close/>
                      <a:moveTo>
                        <a:pt x="681584" y="562912"/>
                      </a:moveTo>
                      <a:cubicBezTo>
                        <a:pt x="679932" y="586043"/>
                        <a:pt x="680757" y="609175"/>
                        <a:pt x="681584" y="632305"/>
                      </a:cubicBezTo>
                      <a:lnTo>
                        <a:pt x="369314" y="647174"/>
                      </a:lnTo>
                      <a:lnTo>
                        <a:pt x="369314" y="567868"/>
                      </a:lnTo>
                      <a:close/>
                      <a:moveTo>
                        <a:pt x="370209" y="471950"/>
                      </a:moveTo>
                      <a:lnTo>
                        <a:pt x="370209" y="537989"/>
                      </a:lnTo>
                      <a:lnTo>
                        <a:pt x="669110" y="534321"/>
                      </a:lnTo>
                      <a:cubicBezTo>
                        <a:pt x="669110" y="514929"/>
                        <a:pt x="669109" y="495537"/>
                        <a:pt x="669109" y="476145"/>
                      </a:cubicBezTo>
                      <a:close/>
                      <a:moveTo>
                        <a:pt x="369314" y="458821"/>
                      </a:moveTo>
                      <a:lnTo>
                        <a:pt x="681584" y="461300"/>
                      </a:lnTo>
                      <a:cubicBezTo>
                        <a:pt x="679932" y="484431"/>
                        <a:pt x="680757" y="513376"/>
                        <a:pt x="681584" y="536506"/>
                      </a:cubicBezTo>
                      <a:lnTo>
                        <a:pt x="369314" y="539525"/>
                      </a:lnTo>
                      <a:close/>
                      <a:moveTo>
                        <a:pt x="370209" y="364947"/>
                      </a:moveTo>
                      <a:lnTo>
                        <a:pt x="370209" y="430987"/>
                      </a:lnTo>
                      <a:lnTo>
                        <a:pt x="669110" y="437045"/>
                      </a:lnTo>
                      <a:cubicBezTo>
                        <a:pt x="669110" y="417654"/>
                        <a:pt x="669109" y="397378"/>
                        <a:pt x="669109" y="377986"/>
                      </a:cubicBezTo>
                      <a:close/>
                      <a:moveTo>
                        <a:pt x="369314" y="352235"/>
                      </a:moveTo>
                      <a:lnTo>
                        <a:pt x="681584" y="365372"/>
                      </a:lnTo>
                      <a:cubicBezTo>
                        <a:pt x="679932" y="388504"/>
                        <a:pt x="679788" y="416479"/>
                        <a:pt x="680614" y="439610"/>
                      </a:cubicBezTo>
                      <a:lnTo>
                        <a:pt x="369314" y="432939"/>
                      </a:lnTo>
                      <a:close/>
                      <a:moveTo>
                        <a:pt x="370209" y="255291"/>
                      </a:moveTo>
                      <a:lnTo>
                        <a:pt x="370209" y="321331"/>
                      </a:lnTo>
                      <a:lnTo>
                        <a:pt x="669994" y="338886"/>
                      </a:lnTo>
                      <a:cubicBezTo>
                        <a:pt x="669994" y="319494"/>
                        <a:pt x="669993" y="300103"/>
                        <a:pt x="669993" y="280710"/>
                      </a:cubicBezTo>
                      <a:close/>
                      <a:moveTo>
                        <a:pt x="369314" y="242742"/>
                      </a:moveTo>
                      <a:lnTo>
                        <a:pt x="681584" y="269445"/>
                      </a:lnTo>
                      <a:cubicBezTo>
                        <a:pt x="679932" y="292576"/>
                        <a:pt x="679788" y="317646"/>
                        <a:pt x="680614" y="340776"/>
                      </a:cubicBezTo>
                      <a:lnTo>
                        <a:pt x="369314" y="323446"/>
                      </a:lnTo>
                      <a:close/>
                      <a:moveTo>
                        <a:pt x="370209" y="147404"/>
                      </a:moveTo>
                      <a:lnTo>
                        <a:pt x="370209" y="213444"/>
                      </a:lnTo>
                      <a:lnTo>
                        <a:pt x="670879" y="241611"/>
                      </a:lnTo>
                      <a:cubicBezTo>
                        <a:pt x="670879" y="222220"/>
                        <a:pt x="670878" y="202827"/>
                        <a:pt x="670878" y="183435"/>
                      </a:cubicBezTo>
                      <a:close/>
                      <a:moveTo>
                        <a:pt x="369314" y="134218"/>
                      </a:moveTo>
                      <a:lnTo>
                        <a:pt x="680614" y="171579"/>
                      </a:lnTo>
                      <a:cubicBezTo>
                        <a:pt x="678963" y="194710"/>
                        <a:pt x="679788" y="220749"/>
                        <a:pt x="680614" y="243880"/>
                      </a:cubicBezTo>
                      <a:lnTo>
                        <a:pt x="369314" y="214923"/>
                      </a:lnTo>
                      <a:close/>
                      <a:moveTo>
                        <a:pt x="370209" y="39517"/>
                      </a:moveTo>
                      <a:lnTo>
                        <a:pt x="370209" y="105557"/>
                      </a:lnTo>
                      <a:lnTo>
                        <a:pt x="670878" y="144335"/>
                      </a:lnTo>
                      <a:lnTo>
                        <a:pt x="670878" y="87930"/>
                      </a:lnTo>
                      <a:close/>
                      <a:moveTo>
                        <a:pt x="369314" y="26664"/>
                      </a:moveTo>
                      <a:lnTo>
                        <a:pt x="680614" y="74685"/>
                      </a:lnTo>
                      <a:cubicBezTo>
                        <a:pt x="678963" y="97815"/>
                        <a:pt x="678820" y="123853"/>
                        <a:pt x="679645" y="146985"/>
                      </a:cubicBezTo>
                      <a:lnTo>
                        <a:pt x="369314" y="107368"/>
                      </a:lnTo>
                      <a:close/>
                      <a:moveTo>
                        <a:pt x="353929" y="20713"/>
                      </a:moveTo>
                      <a:lnTo>
                        <a:pt x="353929" y="1075435"/>
                      </a:lnTo>
                      <a:lnTo>
                        <a:pt x="28909" y="1008519"/>
                      </a:lnTo>
                      <a:lnTo>
                        <a:pt x="342777" y="1062688"/>
                      </a:lnTo>
                      <a:lnTo>
                        <a:pt x="342777" y="41425"/>
                      </a:lnTo>
                      <a:lnTo>
                        <a:pt x="20943" y="130646"/>
                      </a:lnTo>
                      <a:close/>
                      <a:moveTo>
                        <a:pt x="358709" y="0"/>
                      </a:moveTo>
                      <a:lnTo>
                        <a:pt x="0" y="117454"/>
                      </a:lnTo>
                      <a:lnTo>
                        <a:pt x="0" y="1015186"/>
                      </a:lnTo>
                      <a:lnTo>
                        <a:pt x="360302" y="1092960"/>
                      </a:lnTo>
                      <a:lnTo>
                        <a:pt x="701255" y="1022857"/>
                      </a:lnTo>
                      <a:cubicBezTo>
                        <a:pt x="700724" y="704210"/>
                        <a:pt x="700193" y="376004"/>
                        <a:pt x="699662" y="57356"/>
                      </a:cubicBezTo>
                      <a:close/>
                    </a:path>
                  </a:pathLst>
                </a:custGeom>
                <a:solidFill>
                  <a:schemeClr val="accent4"/>
                </a:solidFill>
              </p:spPr>
              <p:txBody>
                <a:bodyPr vert="horz" wrap="square" lIns="91440" tIns="91440" rIns="91440" bIns="91440" numCol="1" rtlCol="0" anchor="t" anchorCtr="0" compatLnSpc="1">
                  <a:prstTxWarp prst="textNoShape">
                    <a:avLst/>
                  </a:prstTxWarp>
                  <a:noAutofit/>
                </a:bodyPr>
                <a:lstStyle/>
                <a:p>
                  <a:pPr algn="ctr" defTabSz="914159">
                    <a:lnSpc>
                      <a:spcPct val="90000"/>
                    </a:lnSpc>
                    <a:spcBef>
                      <a:spcPts val="630"/>
                    </a:spcBef>
                    <a:buClr>
                      <a:srgbClr val="FFFF99"/>
                    </a:buClr>
                    <a:buSzPct val="120000"/>
                  </a:pPr>
                  <a:endParaRPr lang="en-US" sz="2000"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p:txBody>
            </p:sp>
          </p:grpSp>
          <p:grpSp>
            <p:nvGrpSpPr>
              <p:cNvPr id="10" name="Group 9"/>
              <p:cNvGrpSpPr/>
              <p:nvPr/>
            </p:nvGrpSpPr>
            <p:grpSpPr>
              <a:xfrm>
                <a:off x="10940990" y="4736884"/>
                <a:ext cx="855134" cy="860080"/>
                <a:chOff x="5134505" y="4483480"/>
                <a:chExt cx="1047370" cy="1053431"/>
              </a:xfrm>
            </p:grpSpPr>
            <p:grpSp>
              <p:nvGrpSpPr>
                <p:cNvPr id="27" name="Group 26"/>
                <p:cNvGrpSpPr/>
                <p:nvPr/>
              </p:nvGrpSpPr>
              <p:grpSpPr>
                <a:xfrm>
                  <a:off x="5134509" y="4483480"/>
                  <a:ext cx="1047366" cy="472696"/>
                  <a:chOff x="10080466" y="4113330"/>
                  <a:chExt cx="1485829" cy="670582"/>
                </a:xfrm>
                <a:solidFill>
                  <a:schemeClr val="bg1"/>
                </a:solidFill>
              </p:grpSpPr>
              <p:sp>
                <p:nvSpPr>
                  <p:cNvPr id="32" name="Freeform 31"/>
                  <p:cNvSpPr/>
                  <p:nvPr/>
                </p:nvSpPr>
                <p:spPr>
                  <a:xfrm>
                    <a:off x="10080466"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p:cNvSpPr/>
                  <p:nvPr/>
                </p:nvSpPr>
                <p:spPr>
                  <a:xfrm>
                    <a:off x="10607153"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p:cNvSpPr/>
                  <p:nvPr/>
                </p:nvSpPr>
                <p:spPr>
                  <a:xfrm>
                    <a:off x="11133836"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p:cNvGrpSpPr/>
                <p:nvPr/>
              </p:nvGrpSpPr>
              <p:grpSpPr>
                <a:xfrm>
                  <a:off x="5134505" y="5064215"/>
                  <a:ext cx="1047367" cy="472696"/>
                  <a:chOff x="10080458" y="4113330"/>
                  <a:chExt cx="1485830" cy="670582"/>
                </a:xfrm>
                <a:solidFill>
                  <a:schemeClr val="bg1"/>
                </a:solidFill>
              </p:grpSpPr>
              <p:sp>
                <p:nvSpPr>
                  <p:cNvPr id="29" name="Freeform 28"/>
                  <p:cNvSpPr/>
                  <p:nvPr/>
                </p:nvSpPr>
                <p:spPr>
                  <a:xfrm>
                    <a:off x="10080458" y="4113330"/>
                    <a:ext cx="432458"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p:cNvSpPr/>
                  <p:nvPr/>
                </p:nvSpPr>
                <p:spPr>
                  <a:xfrm>
                    <a:off x="10607144" y="4113330"/>
                    <a:ext cx="432458"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p:cNvSpPr/>
                  <p:nvPr/>
                </p:nvSpPr>
                <p:spPr>
                  <a:xfrm>
                    <a:off x="11133829" y="4113330"/>
                    <a:ext cx="432459" cy="670582"/>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 name="Freeform 10"/>
              <p:cNvSpPr/>
              <p:nvPr/>
            </p:nvSpPr>
            <p:spPr>
              <a:xfrm>
                <a:off x="10966396" y="2655685"/>
                <a:ext cx="479526" cy="743564"/>
              </a:xfrm>
              <a:custGeom>
                <a:avLst/>
                <a:gdLst>
                  <a:gd name="connsiteX0" fmla="*/ 257802 w 672704"/>
                  <a:gd name="connsiteY0" fmla="*/ 541071 h 1043113"/>
                  <a:gd name="connsiteX1" fmla="*/ 414690 w 672704"/>
                  <a:gd name="connsiteY1" fmla="*/ 541071 h 1043113"/>
                  <a:gd name="connsiteX2" fmla="*/ 665711 w 672704"/>
                  <a:gd name="connsiteY2" fmla="*/ 792092 h 1043113"/>
                  <a:gd name="connsiteX3" fmla="*/ 665711 w 672704"/>
                  <a:gd name="connsiteY3" fmla="*/ 940584 h 1043113"/>
                  <a:gd name="connsiteX4" fmla="*/ 672674 w 672704"/>
                  <a:gd name="connsiteY4" fmla="*/ 942357 h 1043113"/>
                  <a:gd name="connsiteX5" fmla="*/ 672704 w 672704"/>
                  <a:gd name="connsiteY5" fmla="*/ 942893 h 1043113"/>
                  <a:gd name="connsiteX6" fmla="*/ 665711 w 672704"/>
                  <a:gd name="connsiteY6" fmla="*/ 940920 h 1043113"/>
                  <a:gd name="connsiteX7" fmla="*/ 665711 w 672704"/>
                  <a:gd name="connsiteY7" fmla="*/ 1043113 h 1043113"/>
                  <a:gd name="connsiteX8" fmla="*/ 6781 w 672704"/>
                  <a:gd name="connsiteY8" fmla="*/ 1043113 h 1043113"/>
                  <a:gd name="connsiteX9" fmla="*/ 6781 w 672704"/>
                  <a:gd name="connsiteY9" fmla="*/ 936867 h 1043113"/>
                  <a:gd name="connsiteX10" fmla="*/ 7 w 672704"/>
                  <a:gd name="connsiteY10" fmla="*/ 938531 h 1043113"/>
                  <a:gd name="connsiteX11" fmla="*/ 0 w 672704"/>
                  <a:gd name="connsiteY11" fmla="*/ 938183 h 1043113"/>
                  <a:gd name="connsiteX12" fmla="*/ 6781 w 672704"/>
                  <a:gd name="connsiteY12" fmla="*/ 936624 h 1043113"/>
                  <a:gd name="connsiteX13" fmla="*/ 6781 w 672704"/>
                  <a:gd name="connsiteY13" fmla="*/ 792092 h 1043113"/>
                  <a:gd name="connsiteX14" fmla="*/ 257802 w 672704"/>
                  <a:gd name="connsiteY14" fmla="*/ 541071 h 1043113"/>
                  <a:gd name="connsiteX15" fmla="*/ 336248 w 672704"/>
                  <a:gd name="connsiteY15" fmla="*/ 0 h 1043113"/>
                  <a:gd name="connsiteX16" fmla="*/ 583287 w 672704"/>
                  <a:gd name="connsiteY16" fmla="*/ 247039 h 1043113"/>
                  <a:gd name="connsiteX17" fmla="*/ 336248 w 672704"/>
                  <a:gd name="connsiteY17" fmla="*/ 494078 h 1043113"/>
                  <a:gd name="connsiteX18" fmla="*/ 89209 w 672704"/>
                  <a:gd name="connsiteY18" fmla="*/ 247039 h 1043113"/>
                  <a:gd name="connsiteX19" fmla="*/ 336248 w 672704"/>
                  <a:gd name="connsiteY19" fmla="*/ 0 h 1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2704" h="1043113">
                    <a:moveTo>
                      <a:pt x="257802" y="541071"/>
                    </a:moveTo>
                    <a:lnTo>
                      <a:pt x="414690" y="541071"/>
                    </a:lnTo>
                    <a:cubicBezTo>
                      <a:pt x="553325" y="541071"/>
                      <a:pt x="665711" y="653457"/>
                      <a:pt x="665711" y="792092"/>
                    </a:cubicBezTo>
                    <a:lnTo>
                      <a:pt x="665711" y="940584"/>
                    </a:lnTo>
                    <a:lnTo>
                      <a:pt x="672674" y="942357"/>
                    </a:lnTo>
                    <a:lnTo>
                      <a:pt x="672704" y="942893"/>
                    </a:lnTo>
                    <a:lnTo>
                      <a:pt x="665711" y="940920"/>
                    </a:lnTo>
                    <a:lnTo>
                      <a:pt x="665711" y="1043113"/>
                    </a:lnTo>
                    <a:lnTo>
                      <a:pt x="6781" y="1043113"/>
                    </a:lnTo>
                    <a:lnTo>
                      <a:pt x="6781" y="936867"/>
                    </a:lnTo>
                    <a:lnTo>
                      <a:pt x="7" y="938531"/>
                    </a:lnTo>
                    <a:lnTo>
                      <a:pt x="0" y="938183"/>
                    </a:lnTo>
                    <a:lnTo>
                      <a:pt x="6781" y="936624"/>
                    </a:lnTo>
                    <a:lnTo>
                      <a:pt x="6781" y="792092"/>
                    </a:lnTo>
                    <a:cubicBezTo>
                      <a:pt x="6781" y="653457"/>
                      <a:pt x="119167" y="541071"/>
                      <a:pt x="257802" y="541071"/>
                    </a:cubicBezTo>
                    <a:close/>
                    <a:moveTo>
                      <a:pt x="336248" y="0"/>
                    </a:moveTo>
                    <a:cubicBezTo>
                      <a:pt x="472684" y="0"/>
                      <a:pt x="583287" y="110603"/>
                      <a:pt x="583287" y="247039"/>
                    </a:cubicBezTo>
                    <a:cubicBezTo>
                      <a:pt x="583287" y="383475"/>
                      <a:pt x="472684" y="494078"/>
                      <a:pt x="336248" y="494078"/>
                    </a:cubicBezTo>
                    <a:cubicBezTo>
                      <a:pt x="199812" y="494078"/>
                      <a:pt x="89209" y="383475"/>
                      <a:pt x="89209" y="247039"/>
                    </a:cubicBezTo>
                    <a:cubicBezTo>
                      <a:pt x="89209" y="110603"/>
                      <a:pt x="199812" y="0"/>
                      <a:pt x="3362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p:cNvSpPr txBox="1"/>
              <p:nvPr/>
            </p:nvSpPr>
            <p:spPr>
              <a:xfrm>
                <a:off x="10833929" y="3398672"/>
                <a:ext cx="736551" cy="369332"/>
              </a:xfrm>
              <a:prstGeom prst="rect">
                <a:avLst/>
              </a:prstGeom>
              <a:noFill/>
            </p:spPr>
            <p:txBody>
              <a:bodyPr wrap="square" lIns="45720" tIns="45720" rIns="45720" bIns="45720" rtlCol="0">
                <a:spAutoFit/>
              </a:bodyPr>
              <a:lstStyle>
                <a:defPPr>
                  <a:defRPr lang="en-US"/>
                </a:defPPr>
                <a:lvl1pPr algn="ctr">
                  <a:defRPr>
                    <a:gradFill>
                      <a:gsLst>
                        <a:gs pos="21951">
                          <a:schemeClr val="tx1"/>
                        </a:gs>
                        <a:gs pos="64000">
                          <a:schemeClr val="tx1"/>
                        </a:gs>
                      </a:gsLst>
                      <a:lin ang="5400000" scaled="0"/>
                    </a:gradFill>
                  </a:defRPr>
                </a:lvl1pPr>
              </a:lstStyle>
              <a:p>
                <a:r>
                  <a:rPr lang="en-US" dirty="0"/>
                  <a:t>Visitor</a:t>
                </a:r>
              </a:p>
            </p:txBody>
          </p:sp>
          <p:sp>
            <p:nvSpPr>
              <p:cNvPr id="13" name="TextBox 12"/>
              <p:cNvSpPr txBox="1"/>
              <p:nvPr/>
            </p:nvSpPr>
            <p:spPr>
              <a:xfrm>
                <a:off x="5995198" y="2626037"/>
                <a:ext cx="1835968" cy="369332"/>
              </a:xfrm>
              <a:prstGeom prst="rect">
                <a:avLst/>
              </a:prstGeom>
              <a:noFill/>
            </p:spPr>
            <p:txBody>
              <a:bodyPr wrap="square" lIns="45720" tIns="45720" rIns="45720" bIns="45720" rtlCol="0">
                <a:spAutoFit/>
              </a:bodyPr>
              <a:lstStyle/>
              <a:p>
                <a:pPr algn="ctr"/>
                <a:r>
                  <a:rPr lang="en-US" sz="1800" dirty="0">
                    <a:gradFill>
                      <a:gsLst>
                        <a:gs pos="21951">
                          <a:schemeClr val="tx1"/>
                        </a:gs>
                        <a:gs pos="64000">
                          <a:schemeClr val="tx1"/>
                        </a:gs>
                      </a:gsLst>
                      <a:lin ang="5400000" scaled="0"/>
                    </a:gradFill>
                  </a:rPr>
                  <a:t>Webhost (origin)</a:t>
                </a:r>
              </a:p>
            </p:txBody>
          </p:sp>
          <p:sp>
            <p:nvSpPr>
              <p:cNvPr id="14" name="TextBox 13"/>
              <p:cNvSpPr txBox="1"/>
              <p:nvPr/>
            </p:nvSpPr>
            <p:spPr>
              <a:xfrm>
                <a:off x="5157964" y="5604200"/>
                <a:ext cx="835936" cy="369332"/>
              </a:xfrm>
              <a:prstGeom prst="rect">
                <a:avLst/>
              </a:prstGeom>
              <a:noFill/>
            </p:spPr>
            <p:txBody>
              <a:bodyPr wrap="square" lIns="45720" tIns="45720" rIns="45720" bIns="45720" rtlCol="0">
                <a:spAutoFit/>
              </a:bodyPr>
              <a:lstStyle>
                <a:defPPr>
                  <a:defRPr lang="en-US"/>
                </a:defPPr>
                <a:lvl1pPr algn="ctr">
                  <a:defRPr>
                    <a:gradFill>
                      <a:gsLst>
                        <a:gs pos="21951">
                          <a:schemeClr val="tx1"/>
                        </a:gs>
                        <a:gs pos="64000">
                          <a:schemeClr val="tx1"/>
                        </a:gs>
                      </a:gsLst>
                      <a:lin ang="5400000" scaled="0"/>
                    </a:gradFill>
                  </a:defRPr>
                </a:lvl1pPr>
              </a:lstStyle>
              <a:p>
                <a:r>
                  <a:rPr lang="en-US" dirty="0"/>
                  <a:t>Visitors</a:t>
                </a:r>
              </a:p>
            </p:txBody>
          </p:sp>
          <p:sp>
            <p:nvSpPr>
              <p:cNvPr id="15" name="TextBox 14"/>
              <p:cNvSpPr txBox="1"/>
              <p:nvPr/>
            </p:nvSpPr>
            <p:spPr>
              <a:xfrm>
                <a:off x="11002554" y="5604200"/>
                <a:ext cx="835936" cy="369332"/>
              </a:xfrm>
              <a:prstGeom prst="rect">
                <a:avLst/>
              </a:prstGeom>
              <a:noFill/>
            </p:spPr>
            <p:txBody>
              <a:bodyPr wrap="square" lIns="45720" tIns="45720" rIns="45720" bIns="45720" rtlCol="0">
                <a:spAutoFit/>
              </a:bodyPr>
              <a:lstStyle>
                <a:defPPr>
                  <a:defRPr lang="en-US"/>
                </a:defPPr>
                <a:lvl1pPr algn="ctr">
                  <a:defRPr>
                    <a:gradFill>
                      <a:gsLst>
                        <a:gs pos="21951">
                          <a:schemeClr val="tx1"/>
                        </a:gs>
                        <a:gs pos="64000">
                          <a:schemeClr val="tx1"/>
                        </a:gs>
                      </a:gsLst>
                      <a:lin ang="5400000" scaled="0"/>
                    </a:gradFill>
                  </a:defRPr>
                </a:lvl1pPr>
              </a:lstStyle>
              <a:p>
                <a:r>
                  <a:rPr lang="en-US" dirty="0"/>
                  <a:t>Visitors</a:t>
                </a:r>
              </a:p>
            </p:txBody>
          </p:sp>
          <p:sp>
            <p:nvSpPr>
              <p:cNvPr id="16" name="TextBox 15"/>
              <p:cNvSpPr txBox="1"/>
              <p:nvPr/>
            </p:nvSpPr>
            <p:spPr>
              <a:xfrm>
                <a:off x="7333956" y="5604200"/>
                <a:ext cx="2251587" cy="369332"/>
              </a:xfrm>
              <a:prstGeom prst="rect">
                <a:avLst/>
              </a:prstGeom>
              <a:noFill/>
            </p:spPr>
            <p:txBody>
              <a:bodyPr wrap="square" lIns="45720" tIns="45720" rIns="45720" bIns="45720" rtlCol="0">
                <a:spAutoFit/>
              </a:bodyPr>
              <a:lstStyle>
                <a:defPPr>
                  <a:defRPr lang="en-US"/>
                </a:defPPr>
                <a:lvl1pPr algn="ctr">
                  <a:defRPr>
                    <a:gradFill>
                      <a:gsLst>
                        <a:gs pos="21951">
                          <a:schemeClr val="tx1"/>
                        </a:gs>
                        <a:gs pos="64000">
                          <a:schemeClr val="tx1"/>
                        </a:gs>
                      </a:gsLst>
                      <a:lin ang="5400000" scaled="0"/>
                    </a:gradFill>
                  </a:defRPr>
                </a:lvl1pPr>
              </a:lstStyle>
              <a:p>
                <a:r>
                  <a:rPr lang="en-US" dirty="0"/>
                  <a:t>Edge locations/POPs</a:t>
                </a:r>
              </a:p>
            </p:txBody>
          </p:sp>
          <p:cxnSp>
            <p:nvCxnSpPr>
              <p:cNvPr id="17" name="Straight Arrow Connector 11"/>
              <p:cNvCxnSpPr/>
              <p:nvPr/>
            </p:nvCxnSpPr>
            <p:spPr>
              <a:xfrm rot="5400000" flipH="1" flipV="1">
                <a:off x="4847848" y="2937826"/>
                <a:ext cx="2377440" cy="914404"/>
              </a:xfrm>
              <a:prstGeom prst="bentConnector2">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0"/>
              <p:cNvCxnSpPr/>
              <p:nvPr/>
            </p:nvCxnSpPr>
            <p:spPr>
              <a:xfrm rot="16200000" flipV="1">
                <a:off x="9096937" y="383435"/>
                <a:ext cx="274485" cy="3931936"/>
              </a:xfrm>
              <a:prstGeom prst="bentConnector2">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2"/>
              <p:cNvCxnSpPr/>
              <p:nvPr/>
            </p:nvCxnSpPr>
            <p:spPr>
              <a:xfrm rot="16200000" flipH="1">
                <a:off x="6860762" y="3177502"/>
                <a:ext cx="1097280" cy="1019897"/>
              </a:xfrm>
              <a:prstGeom prst="bentConnector2">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20004" y="5360988"/>
                <a:ext cx="914404" cy="0"/>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832166" y="5360988"/>
                <a:ext cx="914404" cy="0"/>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16"/>
              <p:cNvCxnSpPr/>
              <p:nvPr/>
            </p:nvCxnSpPr>
            <p:spPr>
              <a:xfrm rot="10800000" flipV="1">
                <a:off x="9826616" y="3655136"/>
                <a:ext cx="914404" cy="1371600"/>
              </a:xfrm>
              <a:prstGeom prst="bentConnector3">
                <a:avLst>
                  <a:gd name="adj1" fmla="val 15262"/>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4586" y="4594982"/>
                <a:ext cx="672438" cy="306246"/>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820488" y="4605338"/>
                <a:ext cx="597598" cy="318028"/>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79925" y="4689475"/>
                <a:ext cx="180195" cy="251075"/>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147597" y="4679379"/>
                <a:ext cx="130837" cy="259821"/>
              </a:xfrm>
              <a:prstGeom prst="straightConnector1">
                <a:avLst/>
              </a:prstGeom>
              <a:ln w="38100">
                <a:solidFill>
                  <a:schemeClr val="bg1">
                    <a:lumMod val="50000"/>
                  </a:schemeClr>
                </a:solidFill>
                <a:prstDash val="sysDot"/>
                <a:miter lim="800000"/>
                <a:tailEnd type="triangle" w="lg" len="med"/>
              </a:ln>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p:nvGrpSpPr>
        <p:grpSpPr>
          <a:xfrm>
            <a:off x="613625" y="2308555"/>
            <a:ext cx="4269896" cy="4572000"/>
            <a:chOff x="274639" y="1668462"/>
            <a:chExt cx="4269896" cy="4572000"/>
          </a:xfrm>
        </p:grpSpPr>
        <p:sp>
          <p:nvSpPr>
            <p:cNvPr id="49" name="Rectangle 48"/>
            <p:cNvSpPr/>
            <p:nvPr/>
          </p:nvSpPr>
          <p:spPr bwMode="auto">
            <a:xfrm>
              <a:off x="274639" y="1668462"/>
              <a:ext cx="4269896" cy="4572000"/>
            </a:xfrm>
            <a:prstGeom prst="rect">
              <a:avLst/>
            </a:prstGeom>
            <a:solidFill>
              <a:schemeClr val="accent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3"/>
            <a:stretch>
              <a:fillRect/>
            </a:stretch>
          </p:blipFill>
          <p:spPr>
            <a:xfrm>
              <a:off x="585780" y="1762729"/>
              <a:ext cx="3647614" cy="4383467"/>
            </a:xfrm>
            <a:prstGeom prst="rect">
              <a:avLst/>
            </a:prstGeom>
          </p:spPr>
        </p:pic>
      </p:grpSp>
    </p:spTree>
    <p:extLst>
      <p:ext uri="{BB962C8B-B14F-4D97-AF65-F5344CB8AC3E}">
        <p14:creationId xmlns:p14="http://schemas.microsoft.com/office/powerpoint/2010/main" val="2517161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CDN POP Locations</a:t>
            </a:r>
          </a:p>
        </p:txBody>
      </p:sp>
      <p:sp>
        <p:nvSpPr>
          <p:cNvPr id="3" name="TextBox 2"/>
          <p:cNvSpPr txBox="1"/>
          <p:nvPr/>
        </p:nvSpPr>
        <p:spPr>
          <a:xfrm>
            <a:off x="1463409" y="6145417"/>
            <a:ext cx="6657715" cy="92333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9268">
                      <a:schemeClr val="tx2"/>
                    </a:gs>
                    <a:gs pos="67000">
                      <a:schemeClr val="tx2"/>
                    </a:gs>
                  </a:gsLst>
                  <a:lin ang="5400000" scaled="0"/>
                </a:gradFill>
                <a:effectLst/>
                <a:uLnTx/>
                <a:uFillTx/>
                <a:latin typeface="Segoe UI Semibold" panose="020B0702040204020203" pitchFamily="34" charset="0"/>
                <a:cs typeface="Segoe UI Semibold" panose="020B0702040204020203" pitchFamily="34" charset="0"/>
              </a:rPr>
              <a:t>45 massive capacity</a:t>
            </a:r>
            <a:r>
              <a:rPr kumimoji="0" lang="en-US" sz="1800" b="0" i="0" u="none" strike="noStrike" kern="0" cap="none" spc="0" normalizeH="0" noProof="0" dirty="0">
                <a:ln>
                  <a:noFill/>
                </a:ln>
                <a:gradFill>
                  <a:gsLst>
                    <a:gs pos="29268">
                      <a:schemeClr val="tx2"/>
                    </a:gs>
                    <a:gs pos="67000">
                      <a:schemeClr val="tx2"/>
                    </a:gs>
                  </a:gsLst>
                  <a:lin ang="5400000" scaled="0"/>
                </a:gradFill>
                <a:effectLst/>
                <a:uLnTx/>
                <a:uFillTx/>
                <a:latin typeface="Segoe UI Semibold" panose="020B0702040204020203" pitchFamily="34" charset="0"/>
                <a:cs typeface="Segoe UI Semibold" panose="020B0702040204020203" pitchFamily="34" charset="0"/>
              </a:rPr>
              <a:t> </a:t>
            </a:r>
            <a:r>
              <a:rPr kumimoji="0" lang="en-US" sz="1800" b="0" i="0" u="none" strike="noStrike" kern="0" cap="none" spc="0" normalizeH="0" baseline="0" noProof="0" dirty="0">
                <a:ln>
                  <a:noFill/>
                </a:ln>
                <a:gradFill>
                  <a:gsLst>
                    <a:gs pos="29268">
                      <a:schemeClr val="tx2"/>
                    </a:gs>
                    <a:gs pos="67000">
                      <a:schemeClr val="tx2"/>
                    </a:gs>
                  </a:gsLst>
                  <a:lin ang="5400000" scaled="0"/>
                </a:gradFill>
                <a:effectLst/>
                <a:uLnTx/>
                <a:uFillTx/>
                <a:latin typeface="Segoe UI Semibold" panose="020B0702040204020203" pitchFamily="34" charset="0"/>
                <a:cs typeface="Segoe UI Semibold" panose="020B0702040204020203" pitchFamily="34" charset="0"/>
              </a:rPr>
              <a:t>POPs globally </a:t>
            </a:r>
          </a:p>
          <a:p>
            <a:pPr algn="ctr">
              <a:defRPr/>
            </a:pPr>
            <a:r>
              <a:rPr lang="en-US" spc="-30" dirty="0">
                <a:solidFill>
                  <a:schemeClr val="accent3"/>
                </a:solidFill>
              </a:rPr>
              <a:t>https://docs.microsoft.com/en-us/azure/cdn/cdn-pop-locations </a:t>
            </a:r>
            <a:endParaRPr lang="en-US" sz="4000" spc="-30" dirty="0">
              <a:solidFill>
                <a:schemeClr val="accent3"/>
              </a:solidFill>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268">
                    <a:schemeClr val="tx2"/>
                  </a:gs>
                  <a:gs pos="67000">
                    <a:schemeClr val="tx2"/>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4" name="Group 3"/>
          <p:cNvGrpSpPr/>
          <p:nvPr/>
        </p:nvGrpSpPr>
        <p:grpSpPr>
          <a:xfrm>
            <a:off x="492809" y="2145013"/>
            <a:ext cx="8532331" cy="3575612"/>
            <a:chOff x="57729" y="2125711"/>
            <a:chExt cx="8777580" cy="3611359"/>
          </a:xfrm>
        </p:grpSpPr>
        <p:cxnSp>
          <p:nvCxnSpPr>
            <p:cNvPr id="5" name="Straight Connector 4"/>
            <p:cNvCxnSpPr/>
            <p:nvPr/>
          </p:nvCxnSpPr>
          <p:spPr>
            <a:xfrm flipV="1">
              <a:off x="142844" y="3744460"/>
              <a:ext cx="1121878" cy="596036"/>
            </a:xfrm>
            <a:prstGeom prst="line">
              <a:avLst/>
            </a:prstGeom>
            <a:noFill/>
            <a:ln w="19050" cap="flat" cmpd="sng" algn="ctr">
              <a:solidFill>
                <a:srgbClr val="0072C6"/>
              </a:solidFill>
              <a:prstDash val="solid"/>
              <a:headEnd type="none"/>
              <a:tailEnd type="none"/>
            </a:ln>
            <a:effectLst/>
          </p:spPr>
        </p:cxnSp>
        <p:cxnSp>
          <p:nvCxnSpPr>
            <p:cNvPr id="6" name="Straight Connector 5"/>
            <p:cNvCxnSpPr>
              <a:stCxn id="1366" idx="6"/>
              <a:endCxn id="1369" idx="2"/>
            </p:cNvCxnSpPr>
            <p:nvPr/>
          </p:nvCxnSpPr>
          <p:spPr>
            <a:xfrm flipV="1">
              <a:off x="1342771" y="3682511"/>
              <a:ext cx="328815" cy="29621"/>
            </a:xfrm>
            <a:prstGeom prst="line">
              <a:avLst/>
            </a:prstGeom>
            <a:noFill/>
            <a:ln w="19050" cap="flat" cmpd="sng" algn="ctr">
              <a:solidFill>
                <a:srgbClr val="0072C6"/>
              </a:solidFill>
              <a:prstDash val="solid"/>
              <a:headEnd type="none"/>
              <a:tailEnd type="none"/>
            </a:ln>
            <a:effectLst/>
          </p:spPr>
        </p:cxnSp>
        <p:cxnSp>
          <p:nvCxnSpPr>
            <p:cNvPr id="7" name="Straight Connector 6"/>
            <p:cNvCxnSpPr>
              <a:stCxn id="891" idx="5"/>
              <a:endCxn id="1371" idx="1"/>
            </p:cNvCxnSpPr>
            <p:nvPr/>
          </p:nvCxnSpPr>
          <p:spPr>
            <a:xfrm>
              <a:off x="2068722" y="3705770"/>
              <a:ext cx="168514" cy="137364"/>
            </a:xfrm>
            <a:prstGeom prst="line">
              <a:avLst/>
            </a:prstGeom>
            <a:noFill/>
            <a:ln w="19050" cap="flat" cmpd="sng" algn="ctr">
              <a:solidFill>
                <a:srgbClr val="0072C6"/>
              </a:solidFill>
              <a:prstDash val="solid"/>
              <a:headEnd type="none"/>
              <a:tailEnd type="none"/>
            </a:ln>
            <a:effectLst/>
          </p:spPr>
        </p:cxnSp>
        <p:cxnSp>
          <p:nvCxnSpPr>
            <p:cNvPr id="8" name="Straight Connector 7"/>
            <p:cNvCxnSpPr>
              <a:stCxn id="1371" idx="6"/>
              <a:endCxn id="1383" idx="2"/>
            </p:cNvCxnSpPr>
            <p:nvPr/>
          </p:nvCxnSpPr>
          <p:spPr>
            <a:xfrm flipV="1">
              <a:off x="2315286" y="3171530"/>
              <a:ext cx="1727378" cy="703933"/>
            </a:xfrm>
            <a:prstGeom prst="line">
              <a:avLst/>
            </a:prstGeom>
            <a:noFill/>
            <a:ln w="19050" cap="flat" cmpd="sng" algn="ctr">
              <a:solidFill>
                <a:srgbClr val="0072C6"/>
              </a:solidFill>
              <a:prstDash val="solid"/>
              <a:headEnd type="none"/>
              <a:tailEnd type="none"/>
            </a:ln>
            <a:effectLst/>
          </p:spPr>
        </p:cxnSp>
        <p:cxnSp>
          <p:nvCxnSpPr>
            <p:cNvPr id="9" name="Straight Connector 8"/>
            <p:cNvCxnSpPr>
              <a:endCxn id="1368" idx="2"/>
            </p:cNvCxnSpPr>
            <p:nvPr/>
          </p:nvCxnSpPr>
          <p:spPr>
            <a:xfrm flipV="1">
              <a:off x="88515" y="3183776"/>
              <a:ext cx="1152662" cy="216706"/>
            </a:xfrm>
            <a:prstGeom prst="line">
              <a:avLst/>
            </a:prstGeom>
            <a:noFill/>
            <a:ln w="19050" cap="flat" cmpd="sng" algn="ctr">
              <a:solidFill>
                <a:srgbClr val="0072C6"/>
              </a:solidFill>
              <a:prstDash val="solid"/>
              <a:headEnd type="none"/>
              <a:tailEnd type="none"/>
            </a:ln>
            <a:effectLst/>
          </p:spPr>
        </p:cxnSp>
        <p:cxnSp>
          <p:nvCxnSpPr>
            <p:cNvPr id="10" name="Straight Connector 9"/>
            <p:cNvCxnSpPr>
              <a:stCxn id="1372" idx="6"/>
              <a:endCxn id="734" idx="1"/>
            </p:cNvCxnSpPr>
            <p:nvPr/>
          </p:nvCxnSpPr>
          <p:spPr>
            <a:xfrm>
              <a:off x="2082594" y="3075559"/>
              <a:ext cx="465784" cy="174256"/>
            </a:xfrm>
            <a:prstGeom prst="line">
              <a:avLst/>
            </a:prstGeom>
            <a:noFill/>
            <a:ln w="19050" cap="flat" cmpd="sng" algn="ctr">
              <a:solidFill>
                <a:srgbClr val="0072C6"/>
              </a:solidFill>
              <a:prstDash val="solid"/>
              <a:headEnd type="none"/>
              <a:tailEnd type="none"/>
            </a:ln>
            <a:effectLst/>
          </p:spPr>
        </p:cxnSp>
        <p:cxnSp>
          <p:nvCxnSpPr>
            <p:cNvPr id="11" name="Straight Connector 10"/>
            <p:cNvCxnSpPr>
              <a:stCxn id="1368" idx="4"/>
              <a:endCxn id="1367" idx="0"/>
            </p:cNvCxnSpPr>
            <p:nvPr/>
          </p:nvCxnSpPr>
          <p:spPr>
            <a:xfrm flipH="1">
              <a:off x="1180863" y="3229496"/>
              <a:ext cx="106034" cy="271784"/>
            </a:xfrm>
            <a:prstGeom prst="line">
              <a:avLst/>
            </a:prstGeom>
            <a:noFill/>
            <a:ln w="19050" cap="flat" cmpd="sng" algn="ctr">
              <a:solidFill>
                <a:srgbClr val="0072C6"/>
              </a:solidFill>
              <a:prstDash val="solid"/>
              <a:headEnd type="none"/>
              <a:tailEnd type="none"/>
            </a:ln>
            <a:effectLst/>
          </p:spPr>
        </p:cxnSp>
        <p:cxnSp>
          <p:nvCxnSpPr>
            <p:cNvPr id="12" name="Straight Connector 11"/>
            <p:cNvCxnSpPr>
              <a:stCxn id="1367" idx="4"/>
              <a:endCxn id="1366" idx="1"/>
            </p:cNvCxnSpPr>
            <p:nvPr/>
          </p:nvCxnSpPr>
          <p:spPr>
            <a:xfrm>
              <a:off x="1180863" y="3592720"/>
              <a:ext cx="83859" cy="87083"/>
            </a:xfrm>
            <a:prstGeom prst="line">
              <a:avLst/>
            </a:prstGeom>
            <a:noFill/>
            <a:ln w="19050" cap="flat" cmpd="sng" algn="ctr">
              <a:solidFill>
                <a:srgbClr val="0072C6"/>
              </a:solidFill>
              <a:prstDash val="solid"/>
              <a:headEnd type="none"/>
              <a:tailEnd type="none"/>
            </a:ln>
            <a:effectLst/>
          </p:spPr>
        </p:cxnSp>
        <p:cxnSp>
          <p:nvCxnSpPr>
            <p:cNvPr id="13" name="Straight Connector 12"/>
            <p:cNvCxnSpPr>
              <a:endCxn id="1367" idx="2"/>
            </p:cNvCxnSpPr>
            <p:nvPr/>
          </p:nvCxnSpPr>
          <p:spPr>
            <a:xfrm flipV="1">
              <a:off x="136454" y="3547000"/>
              <a:ext cx="998689" cy="328463"/>
            </a:xfrm>
            <a:prstGeom prst="line">
              <a:avLst/>
            </a:prstGeom>
            <a:noFill/>
            <a:ln w="19050" cap="flat" cmpd="sng" algn="ctr">
              <a:solidFill>
                <a:srgbClr val="0072C6"/>
              </a:solidFill>
              <a:prstDash val="solid"/>
              <a:headEnd type="none"/>
              <a:tailEnd type="none"/>
            </a:ln>
            <a:effectLst/>
          </p:spPr>
        </p:cxnSp>
        <p:cxnSp>
          <p:nvCxnSpPr>
            <p:cNvPr id="14" name="Straight Connector 13"/>
            <p:cNvCxnSpPr>
              <a:stCxn id="1373" idx="6"/>
              <a:endCxn id="1384" idx="2"/>
            </p:cNvCxnSpPr>
            <p:nvPr/>
          </p:nvCxnSpPr>
          <p:spPr>
            <a:xfrm flipV="1">
              <a:off x="2631048" y="3083165"/>
              <a:ext cx="1305041" cy="193521"/>
            </a:xfrm>
            <a:prstGeom prst="line">
              <a:avLst/>
            </a:prstGeom>
            <a:noFill/>
            <a:ln w="19050" cap="flat" cmpd="sng" algn="ctr">
              <a:solidFill>
                <a:srgbClr val="0072C6"/>
              </a:solidFill>
              <a:prstDash val="solid"/>
              <a:headEnd type="none"/>
              <a:tailEnd type="none"/>
            </a:ln>
            <a:effectLst/>
          </p:spPr>
        </p:cxnSp>
        <p:cxnSp>
          <p:nvCxnSpPr>
            <p:cNvPr id="15" name="Straight Connector 14"/>
            <p:cNvCxnSpPr>
              <a:stCxn id="1373" idx="0"/>
              <a:endCxn id="1374" idx="3"/>
            </p:cNvCxnSpPr>
            <p:nvPr/>
          </p:nvCxnSpPr>
          <p:spPr>
            <a:xfrm flipV="1">
              <a:off x="2585327" y="3109313"/>
              <a:ext cx="63995" cy="121652"/>
            </a:xfrm>
            <a:prstGeom prst="line">
              <a:avLst/>
            </a:prstGeom>
            <a:noFill/>
            <a:ln w="19050" cap="flat" cmpd="sng" algn="ctr">
              <a:solidFill>
                <a:srgbClr val="0072C6"/>
              </a:solidFill>
              <a:prstDash val="solid"/>
              <a:headEnd type="none"/>
              <a:tailEnd type="none"/>
            </a:ln>
            <a:effectLst/>
          </p:spPr>
        </p:cxnSp>
        <p:cxnSp>
          <p:nvCxnSpPr>
            <p:cNvPr id="16" name="Straight Connector 15"/>
            <p:cNvCxnSpPr>
              <a:stCxn id="638" idx="6"/>
              <a:endCxn id="641" idx="2"/>
            </p:cNvCxnSpPr>
            <p:nvPr/>
          </p:nvCxnSpPr>
          <p:spPr>
            <a:xfrm>
              <a:off x="2727189" y="3079398"/>
              <a:ext cx="1210368" cy="0"/>
            </a:xfrm>
            <a:prstGeom prst="line">
              <a:avLst/>
            </a:prstGeom>
            <a:noFill/>
            <a:ln w="19050" cap="flat" cmpd="sng" algn="ctr">
              <a:solidFill>
                <a:srgbClr val="0072C6"/>
              </a:solidFill>
              <a:prstDash val="solid"/>
              <a:headEnd type="none"/>
              <a:tailEnd type="none"/>
            </a:ln>
            <a:effectLst/>
          </p:spPr>
        </p:cxnSp>
        <p:cxnSp>
          <p:nvCxnSpPr>
            <p:cNvPr id="17" name="Straight Connector 16"/>
            <p:cNvCxnSpPr>
              <a:stCxn id="1366" idx="5"/>
              <a:endCxn id="1044" idx="1"/>
            </p:cNvCxnSpPr>
            <p:nvPr/>
          </p:nvCxnSpPr>
          <p:spPr>
            <a:xfrm>
              <a:off x="1329379" y="3744460"/>
              <a:ext cx="357136" cy="400477"/>
            </a:xfrm>
            <a:prstGeom prst="line">
              <a:avLst/>
            </a:prstGeom>
            <a:noFill/>
            <a:ln w="19050" cap="flat" cmpd="sng" algn="ctr">
              <a:solidFill>
                <a:srgbClr val="0072C6"/>
              </a:solidFill>
              <a:prstDash val="solid"/>
              <a:headEnd type="none"/>
              <a:tailEnd type="none"/>
            </a:ln>
            <a:effectLst/>
          </p:spPr>
        </p:cxnSp>
        <p:cxnSp>
          <p:nvCxnSpPr>
            <p:cNvPr id="18" name="Straight Connector 17"/>
            <p:cNvCxnSpPr>
              <a:stCxn id="1044" idx="5"/>
              <a:endCxn id="1090" idx="1"/>
            </p:cNvCxnSpPr>
            <p:nvPr/>
          </p:nvCxnSpPr>
          <p:spPr>
            <a:xfrm>
              <a:off x="1744799" y="4203222"/>
              <a:ext cx="372648" cy="141272"/>
            </a:xfrm>
            <a:prstGeom prst="line">
              <a:avLst/>
            </a:prstGeom>
            <a:noFill/>
            <a:ln w="19050" cap="flat" cmpd="sng" algn="ctr">
              <a:solidFill>
                <a:srgbClr val="0072C6"/>
              </a:solidFill>
              <a:prstDash val="solid"/>
              <a:headEnd type="none"/>
              <a:tailEnd type="none"/>
            </a:ln>
            <a:effectLst/>
          </p:spPr>
        </p:cxnSp>
        <p:cxnSp>
          <p:nvCxnSpPr>
            <p:cNvPr id="19" name="Straight Connector 18"/>
            <p:cNvCxnSpPr>
              <a:stCxn id="1090" idx="4"/>
              <a:endCxn id="1171" idx="1"/>
            </p:cNvCxnSpPr>
            <p:nvPr/>
          </p:nvCxnSpPr>
          <p:spPr>
            <a:xfrm>
              <a:off x="2146591" y="4414851"/>
              <a:ext cx="79313" cy="327317"/>
            </a:xfrm>
            <a:prstGeom prst="line">
              <a:avLst/>
            </a:prstGeom>
            <a:noFill/>
            <a:ln w="19050" cap="flat" cmpd="sng" algn="ctr">
              <a:solidFill>
                <a:srgbClr val="0072C6"/>
              </a:solidFill>
              <a:prstDash val="solid"/>
              <a:headEnd type="none"/>
              <a:tailEnd type="none"/>
            </a:ln>
            <a:effectLst/>
          </p:spPr>
        </p:cxnSp>
        <p:cxnSp>
          <p:nvCxnSpPr>
            <p:cNvPr id="20" name="Straight Connector 19"/>
            <p:cNvCxnSpPr>
              <a:stCxn id="1171" idx="4"/>
              <a:endCxn id="1226" idx="1"/>
            </p:cNvCxnSpPr>
            <p:nvPr/>
          </p:nvCxnSpPr>
          <p:spPr>
            <a:xfrm>
              <a:off x="2255046" y="4812522"/>
              <a:ext cx="186323" cy="227537"/>
            </a:xfrm>
            <a:prstGeom prst="line">
              <a:avLst/>
            </a:prstGeom>
            <a:noFill/>
            <a:ln w="19050" cap="flat" cmpd="sng" algn="ctr">
              <a:solidFill>
                <a:srgbClr val="0072C6"/>
              </a:solidFill>
              <a:prstDash val="solid"/>
              <a:headEnd type="none"/>
              <a:tailEnd type="none"/>
            </a:ln>
            <a:effectLst/>
          </p:spPr>
        </p:cxnSp>
        <p:cxnSp>
          <p:nvCxnSpPr>
            <p:cNvPr id="21" name="Straight Connector 20"/>
            <p:cNvCxnSpPr/>
            <p:nvPr/>
          </p:nvCxnSpPr>
          <p:spPr>
            <a:xfrm flipH="1">
              <a:off x="2292067" y="3308112"/>
              <a:ext cx="278811" cy="521644"/>
            </a:xfrm>
            <a:prstGeom prst="line">
              <a:avLst/>
            </a:prstGeom>
            <a:noFill/>
            <a:ln w="19050" cap="flat" cmpd="sng" algn="ctr">
              <a:solidFill>
                <a:srgbClr val="0072C6"/>
              </a:solidFill>
              <a:prstDash val="solid"/>
              <a:headEnd type="none"/>
              <a:tailEnd type="none"/>
            </a:ln>
            <a:effectLst/>
          </p:spPr>
        </p:cxnSp>
        <p:cxnSp>
          <p:nvCxnSpPr>
            <p:cNvPr id="22" name="Straight Connector 21"/>
            <p:cNvCxnSpPr>
              <a:stCxn id="1373" idx="6"/>
              <a:endCxn id="1383" idx="2"/>
            </p:cNvCxnSpPr>
            <p:nvPr/>
          </p:nvCxnSpPr>
          <p:spPr>
            <a:xfrm flipV="1">
              <a:off x="2631048" y="3171530"/>
              <a:ext cx="1411616" cy="105156"/>
            </a:xfrm>
            <a:prstGeom prst="line">
              <a:avLst/>
            </a:prstGeom>
            <a:noFill/>
            <a:ln w="19050" cap="flat" cmpd="sng" algn="ctr">
              <a:solidFill>
                <a:srgbClr val="0072C6"/>
              </a:solidFill>
              <a:prstDash val="solid"/>
              <a:headEnd type="none"/>
              <a:tailEnd type="none"/>
            </a:ln>
            <a:effectLst/>
          </p:spPr>
        </p:cxnSp>
        <p:cxnSp>
          <p:nvCxnSpPr>
            <p:cNvPr id="23" name="Straight Connector 22"/>
            <p:cNvCxnSpPr>
              <a:stCxn id="1371" idx="3"/>
              <a:endCxn id="1020" idx="7"/>
            </p:cNvCxnSpPr>
            <p:nvPr/>
          </p:nvCxnSpPr>
          <p:spPr>
            <a:xfrm flipH="1">
              <a:off x="2068722" y="3907792"/>
              <a:ext cx="168514" cy="137367"/>
            </a:xfrm>
            <a:prstGeom prst="line">
              <a:avLst/>
            </a:prstGeom>
            <a:noFill/>
            <a:ln w="19050" cap="flat" cmpd="sng" algn="ctr">
              <a:solidFill>
                <a:srgbClr val="0072C6"/>
              </a:solidFill>
              <a:prstDash val="solid"/>
              <a:headEnd type="none"/>
              <a:tailEnd type="none"/>
            </a:ln>
            <a:effectLst/>
          </p:spPr>
        </p:cxnSp>
        <p:cxnSp>
          <p:nvCxnSpPr>
            <p:cNvPr id="24" name="Straight Connector 23"/>
            <p:cNvCxnSpPr>
              <a:stCxn id="1020" idx="5"/>
              <a:endCxn id="1092" idx="1"/>
            </p:cNvCxnSpPr>
            <p:nvPr/>
          </p:nvCxnSpPr>
          <p:spPr>
            <a:xfrm>
              <a:off x="2068722" y="4103443"/>
              <a:ext cx="264192" cy="241052"/>
            </a:xfrm>
            <a:prstGeom prst="line">
              <a:avLst/>
            </a:prstGeom>
            <a:noFill/>
            <a:ln w="19050" cap="flat" cmpd="sng" algn="ctr">
              <a:solidFill>
                <a:srgbClr val="0072C6"/>
              </a:solidFill>
              <a:prstDash val="solid"/>
              <a:headEnd type="none"/>
              <a:tailEnd type="none"/>
            </a:ln>
            <a:effectLst/>
          </p:spPr>
        </p:cxnSp>
        <p:cxnSp>
          <p:nvCxnSpPr>
            <p:cNvPr id="25" name="Straight Connector 24"/>
            <p:cNvCxnSpPr>
              <a:stCxn id="1020" idx="6"/>
              <a:endCxn id="1021" idx="2"/>
            </p:cNvCxnSpPr>
            <p:nvPr/>
          </p:nvCxnSpPr>
          <p:spPr>
            <a:xfrm>
              <a:off x="2080793" y="4074301"/>
              <a:ext cx="133039" cy="0"/>
            </a:xfrm>
            <a:prstGeom prst="line">
              <a:avLst/>
            </a:prstGeom>
            <a:noFill/>
            <a:ln w="19050" cap="flat" cmpd="sng" algn="ctr">
              <a:solidFill>
                <a:srgbClr val="0072C6"/>
              </a:solidFill>
              <a:prstDash val="solid"/>
              <a:headEnd type="none"/>
              <a:tailEnd type="none"/>
            </a:ln>
            <a:effectLst/>
          </p:spPr>
        </p:cxnSp>
        <p:cxnSp>
          <p:nvCxnSpPr>
            <p:cNvPr id="26" name="Straight Connector 25"/>
            <p:cNvCxnSpPr>
              <a:stCxn id="1021" idx="6"/>
              <a:endCxn id="1048" idx="1"/>
            </p:cNvCxnSpPr>
            <p:nvPr/>
          </p:nvCxnSpPr>
          <p:spPr>
            <a:xfrm>
              <a:off x="2296257" y="4074301"/>
              <a:ext cx="145109" cy="70637"/>
            </a:xfrm>
            <a:prstGeom prst="line">
              <a:avLst/>
            </a:prstGeom>
            <a:noFill/>
            <a:ln w="19050" cap="flat" cmpd="sng" algn="ctr">
              <a:solidFill>
                <a:srgbClr val="0072C6"/>
              </a:solidFill>
              <a:prstDash val="solid"/>
              <a:headEnd type="none"/>
              <a:tailEnd type="none"/>
            </a:ln>
            <a:effectLst/>
          </p:spPr>
        </p:cxnSp>
        <p:cxnSp>
          <p:nvCxnSpPr>
            <p:cNvPr id="27" name="Straight Connector 26"/>
            <p:cNvCxnSpPr>
              <a:stCxn id="1048" idx="5"/>
              <a:endCxn id="1094" idx="1"/>
            </p:cNvCxnSpPr>
            <p:nvPr/>
          </p:nvCxnSpPr>
          <p:spPr>
            <a:xfrm>
              <a:off x="2499652" y="4203222"/>
              <a:ext cx="48725" cy="141272"/>
            </a:xfrm>
            <a:prstGeom prst="line">
              <a:avLst/>
            </a:prstGeom>
            <a:noFill/>
            <a:ln w="19050" cap="flat" cmpd="sng" algn="ctr">
              <a:solidFill>
                <a:srgbClr val="0072C6"/>
              </a:solidFill>
              <a:prstDash val="solid"/>
              <a:headEnd type="none"/>
              <a:tailEnd type="none"/>
            </a:ln>
            <a:effectLst/>
          </p:spPr>
        </p:cxnSp>
        <p:cxnSp>
          <p:nvCxnSpPr>
            <p:cNvPr id="28" name="Straight Connector 27"/>
            <p:cNvCxnSpPr>
              <a:stCxn id="1094" idx="5"/>
            </p:cNvCxnSpPr>
            <p:nvPr/>
          </p:nvCxnSpPr>
          <p:spPr>
            <a:xfrm>
              <a:off x="2606663" y="4402780"/>
              <a:ext cx="257305" cy="145890"/>
            </a:xfrm>
            <a:prstGeom prst="line">
              <a:avLst/>
            </a:prstGeom>
            <a:noFill/>
            <a:ln w="19050" cap="flat" cmpd="sng" algn="ctr">
              <a:solidFill>
                <a:srgbClr val="0072C6"/>
              </a:solidFill>
              <a:prstDash val="solid"/>
              <a:headEnd type="none"/>
              <a:tailEnd type="none"/>
            </a:ln>
            <a:effectLst/>
          </p:spPr>
        </p:cxnSp>
        <p:cxnSp>
          <p:nvCxnSpPr>
            <p:cNvPr id="29" name="Straight Connector 28"/>
            <p:cNvCxnSpPr>
              <a:stCxn id="1139" idx="5"/>
              <a:endCxn id="1180" idx="1"/>
            </p:cNvCxnSpPr>
            <p:nvPr/>
          </p:nvCxnSpPr>
          <p:spPr>
            <a:xfrm>
              <a:off x="2930586" y="4600894"/>
              <a:ext cx="265636" cy="141274"/>
            </a:xfrm>
            <a:prstGeom prst="line">
              <a:avLst/>
            </a:prstGeom>
            <a:noFill/>
            <a:ln w="19050" cap="flat" cmpd="sng" algn="ctr">
              <a:solidFill>
                <a:srgbClr val="0072C6"/>
              </a:solidFill>
              <a:prstDash val="solid"/>
              <a:headEnd type="none"/>
              <a:tailEnd type="none"/>
            </a:ln>
            <a:effectLst/>
          </p:spPr>
        </p:cxnSp>
        <p:cxnSp>
          <p:nvCxnSpPr>
            <p:cNvPr id="30" name="Straight Connector 29"/>
            <p:cNvCxnSpPr>
              <a:stCxn id="1094" idx="2"/>
              <a:endCxn id="1092" idx="6"/>
            </p:cNvCxnSpPr>
            <p:nvPr/>
          </p:nvCxnSpPr>
          <p:spPr>
            <a:xfrm flipH="1">
              <a:off x="2403268" y="4373638"/>
              <a:ext cx="133039" cy="0"/>
            </a:xfrm>
            <a:prstGeom prst="line">
              <a:avLst/>
            </a:prstGeom>
            <a:noFill/>
            <a:ln w="19050" cap="flat" cmpd="sng" algn="ctr">
              <a:solidFill>
                <a:srgbClr val="0072C6"/>
              </a:solidFill>
              <a:prstDash val="solid"/>
              <a:headEnd type="none"/>
              <a:tailEnd type="none"/>
            </a:ln>
            <a:effectLst/>
          </p:spPr>
        </p:cxnSp>
        <p:cxnSp>
          <p:nvCxnSpPr>
            <p:cNvPr id="31" name="Straight Connector 30"/>
            <p:cNvCxnSpPr>
              <a:stCxn id="1180" idx="4"/>
              <a:endCxn id="1218" idx="0"/>
            </p:cNvCxnSpPr>
            <p:nvPr/>
          </p:nvCxnSpPr>
          <p:spPr>
            <a:xfrm>
              <a:off x="3225365" y="4812522"/>
              <a:ext cx="0" cy="117133"/>
            </a:xfrm>
            <a:prstGeom prst="line">
              <a:avLst/>
            </a:prstGeom>
            <a:noFill/>
            <a:ln w="19050" cap="flat" cmpd="sng" algn="ctr">
              <a:solidFill>
                <a:srgbClr val="0072C6"/>
              </a:solidFill>
              <a:prstDash val="solid"/>
              <a:headEnd type="none"/>
              <a:tailEnd type="none"/>
            </a:ln>
            <a:effectLst/>
          </p:spPr>
        </p:cxnSp>
        <p:cxnSp>
          <p:nvCxnSpPr>
            <p:cNvPr id="32" name="Straight Connector 31"/>
            <p:cNvCxnSpPr>
              <a:stCxn id="1218" idx="3"/>
              <a:endCxn id="1265" idx="7"/>
            </p:cNvCxnSpPr>
            <p:nvPr/>
          </p:nvCxnSpPr>
          <p:spPr>
            <a:xfrm flipH="1">
              <a:off x="3039040" y="5000011"/>
              <a:ext cx="157182" cy="239609"/>
            </a:xfrm>
            <a:prstGeom prst="line">
              <a:avLst/>
            </a:prstGeom>
            <a:noFill/>
            <a:ln w="19050" cap="flat" cmpd="sng" algn="ctr">
              <a:solidFill>
                <a:srgbClr val="0072C6"/>
              </a:solidFill>
              <a:prstDash val="solid"/>
              <a:headEnd type="none"/>
              <a:tailEnd type="none"/>
            </a:ln>
            <a:effectLst/>
          </p:spPr>
        </p:cxnSp>
        <p:cxnSp>
          <p:nvCxnSpPr>
            <p:cNvPr id="33" name="Straight Connector 32"/>
            <p:cNvCxnSpPr>
              <a:endCxn id="1323" idx="7"/>
            </p:cNvCxnSpPr>
            <p:nvPr/>
          </p:nvCxnSpPr>
          <p:spPr>
            <a:xfrm flipH="1">
              <a:off x="2930586" y="5313583"/>
              <a:ext cx="83819" cy="223930"/>
            </a:xfrm>
            <a:prstGeom prst="line">
              <a:avLst/>
            </a:prstGeom>
            <a:noFill/>
            <a:ln w="19050" cap="flat" cmpd="sng" algn="ctr">
              <a:solidFill>
                <a:srgbClr val="0072C6"/>
              </a:solidFill>
              <a:prstDash val="solid"/>
              <a:headEnd type="none"/>
              <a:tailEnd type="none"/>
            </a:ln>
            <a:effectLst/>
          </p:spPr>
        </p:cxnSp>
        <p:cxnSp>
          <p:nvCxnSpPr>
            <p:cNvPr id="34" name="Straight Connector 33"/>
            <p:cNvCxnSpPr>
              <a:stCxn id="1226" idx="5"/>
              <a:endCxn id="1261" idx="1"/>
            </p:cNvCxnSpPr>
            <p:nvPr/>
          </p:nvCxnSpPr>
          <p:spPr>
            <a:xfrm>
              <a:off x="2499653" y="5098344"/>
              <a:ext cx="48725" cy="141275"/>
            </a:xfrm>
            <a:prstGeom prst="line">
              <a:avLst/>
            </a:prstGeom>
            <a:noFill/>
            <a:ln w="19050" cap="flat" cmpd="sng" algn="ctr">
              <a:solidFill>
                <a:srgbClr val="0072C6"/>
              </a:solidFill>
              <a:prstDash val="solid"/>
              <a:headEnd type="none"/>
              <a:tailEnd type="none"/>
            </a:ln>
            <a:effectLst/>
          </p:spPr>
        </p:cxnSp>
        <p:cxnSp>
          <p:nvCxnSpPr>
            <p:cNvPr id="35" name="Straight Connector 34"/>
            <p:cNvCxnSpPr>
              <a:stCxn id="532" idx="5"/>
              <a:endCxn id="1368" idx="1"/>
            </p:cNvCxnSpPr>
            <p:nvPr/>
          </p:nvCxnSpPr>
          <p:spPr>
            <a:xfrm>
              <a:off x="560461" y="2810647"/>
              <a:ext cx="694108" cy="340800"/>
            </a:xfrm>
            <a:prstGeom prst="line">
              <a:avLst/>
            </a:prstGeom>
            <a:noFill/>
            <a:ln w="19050" cap="flat" cmpd="sng" algn="ctr">
              <a:solidFill>
                <a:srgbClr val="0072C6"/>
              </a:solidFill>
              <a:prstDash val="solid"/>
              <a:headEnd type="none"/>
              <a:tailEnd type="none"/>
            </a:ln>
            <a:effectLst/>
          </p:spPr>
        </p:cxnSp>
        <p:cxnSp>
          <p:nvCxnSpPr>
            <p:cNvPr id="36" name="Straight Connector 35"/>
            <p:cNvCxnSpPr>
              <a:endCxn id="1368" idx="2"/>
            </p:cNvCxnSpPr>
            <p:nvPr/>
          </p:nvCxnSpPr>
          <p:spPr>
            <a:xfrm flipV="1">
              <a:off x="91343" y="3183776"/>
              <a:ext cx="1149834" cy="11127"/>
            </a:xfrm>
            <a:prstGeom prst="line">
              <a:avLst/>
            </a:prstGeom>
            <a:noFill/>
            <a:ln w="19050" cap="flat" cmpd="sng" algn="ctr">
              <a:solidFill>
                <a:srgbClr val="0072C6"/>
              </a:solidFill>
              <a:prstDash val="solid"/>
              <a:headEnd type="none"/>
              <a:tailEnd type="none"/>
            </a:ln>
            <a:effectLst/>
          </p:spPr>
        </p:cxnSp>
        <p:cxnSp>
          <p:nvCxnSpPr>
            <p:cNvPr id="37" name="Straight Connector 36"/>
            <p:cNvCxnSpPr/>
            <p:nvPr/>
          </p:nvCxnSpPr>
          <p:spPr>
            <a:xfrm flipV="1">
              <a:off x="57729" y="3567258"/>
              <a:ext cx="1042180" cy="735743"/>
            </a:xfrm>
            <a:prstGeom prst="line">
              <a:avLst/>
            </a:prstGeom>
            <a:noFill/>
            <a:ln w="19050" cap="flat" cmpd="sng" algn="ctr">
              <a:solidFill>
                <a:srgbClr val="0072C6"/>
              </a:solidFill>
              <a:prstDash val="solid"/>
              <a:headEnd type="none"/>
              <a:tailEnd type="none"/>
            </a:ln>
            <a:effectLst/>
          </p:spPr>
        </p:cxnSp>
        <p:cxnSp>
          <p:nvCxnSpPr>
            <p:cNvPr id="38" name="Straight Connector 37"/>
            <p:cNvCxnSpPr>
              <a:stCxn id="1180" idx="7"/>
              <a:endCxn id="1095" idx="3"/>
            </p:cNvCxnSpPr>
            <p:nvPr/>
          </p:nvCxnSpPr>
          <p:spPr>
            <a:xfrm flipV="1">
              <a:off x="3254507" y="4402780"/>
              <a:ext cx="479656" cy="339388"/>
            </a:xfrm>
            <a:prstGeom prst="line">
              <a:avLst/>
            </a:prstGeom>
            <a:noFill/>
            <a:ln w="19050" cap="flat" cmpd="sng" algn="ctr">
              <a:solidFill>
                <a:srgbClr val="0072C6"/>
              </a:solidFill>
              <a:prstDash val="solid"/>
              <a:headEnd type="none"/>
              <a:tailEnd type="none"/>
            </a:ln>
            <a:effectLst/>
          </p:spPr>
        </p:cxnSp>
        <p:cxnSp>
          <p:nvCxnSpPr>
            <p:cNvPr id="39" name="Straight Connector 38"/>
            <p:cNvCxnSpPr>
              <a:stCxn id="1377" idx="3"/>
              <a:endCxn id="989" idx="0"/>
            </p:cNvCxnSpPr>
            <p:nvPr/>
          </p:nvCxnSpPr>
          <p:spPr>
            <a:xfrm flipH="1">
              <a:off x="3763305" y="3504894"/>
              <a:ext cx="188335" cy="428413"/>
            </a:xfrm>
            <a:prstGeom prst="line">
              <a:avLst/>
            </a:prstGeom>
            <a:noFill/>
            <a:ln w="19050" cap="flat" cmpd="sng" algn="ctr">
              <a:solidFill>
                <a:srgbClr val="0072C6"/>
              </a:solidFill>
              <a:prstDash val="solid"/>
              <a:headEnd type="none"/>
              <a:tailEnd type="none"/>
            </a:ln>
            <a:effectLst/>
          </p:spPr>
        </p:cxnSp>
        <p:cxnSp>
          <p:nvCxnSpPr>
            <p:cNvPr id="40" name="Straight Connector 39"/>
            <p:cNvCxnSpPr>
              <a:stCxn id="989" idx="4"/>
              <a:endCxn id="1095" idx="0"/>
            </p:cNvCxnSpPr>
            <p:nvPr/>
          </p:nvCxnSpPr>
          <p:spPr>
            <a:xfrm>
              <a:off x="3763305" y="4015733"/>
              <a:ext cx="1" cy="316690"/>
            </a:xfrm>
            <a:prstGeom prst="line">
              <a:avLst/>
            </a:prstGeom>
            <a:noFill/>
            <a:ln w="19050" cap="flat" cmpd="sng" algn="ctr">
              <a:solidFill>
                <a:srgbClr val="0072C6"/>
              </a:solidFill>
              <a:prstDash val="solid"/>
              <a:headEnd type="none"/>
              <a:tailEnd type="none"/>
            </a:ln>
            <a:effectLst/>
          </p:spPr>
        </p:cxnSp>
        <p:cxnSp>
          <p:nvCxnSpPr>
            <p:cNvPr id="41" name="Straight Connector 40"/>
            <p:cNvCxnSpPr>
              <a:stCxn id="957" idx="6"/>
              <a:endCxn id="1377" idx="2"/>
            </p:cNvCxnSpPr>
            <p:nvPr/>
          </p:nvCxnSpPr>
          <p:spPr>
            <a:xfrm flipV="1">
              <a:off x="2296257" y="3472565"/>
              <a:ext cx="1641992" cy="403623"/>
            </a:xfrm>
            <a:prstGeom prst="line">
              <a:avLst/>
            </a:prstGeom>
            <a:noFill/>
            <a:ln w="19050" cap="flat" cmpd="sng" algn="ctr">
              <a:solidFill>
                <a:srgbClr val="0072C6"/>
              </a:solidFill>
              <a:prstDash val="solid"/>
              <a:headEnd type="none"/>
              <a:tailEnd type="none"/>
            </a:ln>
            <a:effectLst/>
          </p:spPr>
        </p:cxnSp>
        <p:cxnSp>
          <p:nvCxnSpPr>
            <p:cNvPr id="42" name="Straight Arrow Connector 41"/>
            <p:cNvCxnSpPr>
              <a:stCxn id="435" idx="4"/>
              <a:endCxn id="1374" idx="0"/>
            </p:cNvCxnSpPr>
            <p:nvPr/>
          </p:nvCxnSpPr>
          <p:spPr>
            <a:xfrm>
              <a:off x="2577520" y="2722941"/>
              <a:ext cx="104130" cy="308324"/>
            </a:xfrm>
            <a:prstGeom prst="straightConnector1">
              <a:avLst/>
            </a:prstGeom>
            <a:noFill/>
            <a:ln w="19050" cap="flat" cmpd="sng" algn="ctr">
              <a:solidFill>
                <a:srgbClr val="0072C6"/>
              </a:solidFill>
              <a:prstDash val="solid"/>
              <a:headEnd type="none"/>
              <a:tailEnd type="none"/>
            </a:ln>
            <a:effectLst/>
          </p:spPr>
        </p:cxnSp>
        <p:cxnSp>
          <p:nvCxnSpPr>
            <p:cNvPr id="43" name="Straight Connector 42"/>
            <p:cNvCxnSpPr>
              <a:stCxn id="435" idx="7"/>
              <a:endCxn id="436" idx="2"/>
            </p:cNvCxnSpPr>
            <p:nvPr/>
          </p:nvCxnSpPr>
          <p:spPr>
            <a:xfrm>
              <a:off x="2606662" y="2652584"/>
              <a:ext cx="362022" cy="29142"/>
            </a:xfrm>
            <a:prstGeom prst="line">
              <a:avLst/>
            </a:prstGeom>
            <a:noFill/>
            <a:ln w="19050" cap="flat" cmpd="sng" algn="ctr">
              <a:solidFill>
                <a:srgbClr val="0072C6"/>
              </a:solidFill>
              <a:prstDash val="solid"/>
              <a:headEnd type="none"/>
              <a:tailEnd type="none"/>
            </a:ln>
            <a:effectLst/>
          </p:spPr>
        </p:cxnSp>
        <p:cxnSp>
          <p:nvCxnSpPr>
            <p:cNvPr id="44" name="Straight Connector 43"/>
            <p:cNvCxnSpPr>
              <a:stCxn id="436" idx="5"/>
              <a:endCxn id="493" idx="1"/>
            </p:cNvCxnSpPr>
            <p:nvPr/>
          </p:nvCxnSpPr>
          <p:spPr>
            <a:xfrm>
              <a:off x="3039039" y="2710869"/>
              <a:ext cx="48725" cy="41494"/>
            </a:xfrm>
            <a:prstGeom prst="line">
              <a:avLst/>
            </a:prstGeom>
            <a:noFill/>
            <a:ln w="19050" cap="flat" cmpd="sng" algn="ctr">
              <a:solidFill>
                <a:srgbClr val="0072C6"/>
              </a:solidFill>
              <a:prstDash val="solid"/>
              <a:headEnd type="none"/>
              <a:tailEnd type="none"/>
            </a:ln>
            <a:effectLst/>
          </p:spPr>
        </p:cxnSp>
        <p:cxnSp>
          <p:nvCxnSpPr>
            <p:cNvPr id="45" name="Straight Connector 44"/>
            <p:cNvCxnSpPr>
              <a:stCxn id="1371" idx="7"/>
              <a:endCxn id="1384" idx="3"/>
            </p:cNvCxnSpPr>
            <p:nvPr/>
          </p:nvCxnSpPr>
          <p:spPr>
            <a:xfrm flipV="1">
              <a:off x="2301895" y="3115494"/>
              <a:ext cx="1647585" cy="727640"/>
            </a:xfrm>
            <a:prstGeom prst="line">
              <a:avLst/>
            </a:prstGeom>
            <a:noFill/>
            <a:ln w="19050" cap="flat" cmpd="sng" algn="ctr">
              <a:solidFill>
                <a:srgbClr val="0072C6"/>
              </a:solidFill>
              <a:prstDash val="solid"/>
              <a:headEnd type="none"/>
              <a:tailEnd type="none"/>
            </a:ln>
            <a:effectLst/>
          </p:spPr>
        </p:cxnSp>
        <p:cxnSp>
          <p:nvCxnSpPr>
            <p:cNvPr id="46" name="Straight Connector 45"/>
            <p:cNvCxnSpPr>
              <a:stCxn id="734" idx="6"/>
              <a:endCxn id="1377" idx="2"/>
            </p:cNvCxnSpPr>
            <p:nvPr/>
          </p:nvCxnSpPr>
          <p:spPr>
            <a:xfrm>
              <a:off x="2618733" y="3278956"/>
              <a:ext cx="1319517" cy="193608"/>
            </a:xfrm>
            <a:prstGeom prst="line">
              <a:avLst/>
            </a:prstGeom>
            <a:noFill/>
            <a:ln w="19050" cap="flat" cmpd="sng" algn="ctr">
              <a:solidFill>
                <a:srgbClr val="0072C6"/>
              </a:solidFill>
              <a:prstDash val="solid"/>
              <a:headEnd type="none"/>
              <a:tailEnd type="none"/>
            </a:ln>
            <a:effectLst/>
          </p:spPr>
        </p:cxnSp>
        <p:cxnSp>
          <p:nvCxnSpPr>
            <p:cNvPr id="47" name="Straight Connector 46"/>
            <p:cNvCxnSpPr/>
            <p:nvPr/>
          </p:nvCxnSpPr>
          <p:spPr>
            <a:xfrm flipV="1">
              <a:off x="3139853" y="2681728"/>
              <a:ext cx="348506" cy="99778"/>
            </a:xfrm>
            <a:prstGeom prst="line">
              <a:avLst/>
            </a:prstGeom>
            <a:noFill/>
            <a:ln w="19050" cap="flat" cmpd="sng" algn="ctr">
              <a:solidFill>
                <a:srgbClr val="0072C6"/>
              </a:solidFill>
              <a:prstDash val="solid"/>
              <a:headEnd type="none"/>
              <a:tailEnd type="none"/>
            </a:ln>
            <a:effectLst/>
          </p:spPr>
        </p:cxnSp>
        <p:cxnSp>
          <p:nvCxnSpPr>
            <p:cNvPr id="48" name="Straight Connector 47"/>
            <p:cNvCxnSpPr>
              <a:stCxn id="494" idx="5"/>
              <a:endCxn id="1384" idx="2"/>
            </p:cNvCxnSpPr>
            <p:nvPr/>
          </p:nvCxnSpPr>
          <p:spPr>
            <a:xfrm>
              <a:off x="3576981" y="2710869"/>
              <a:ext cx="359108" cy="372296"/>
            </a:xfrm>
            <a:prstGeom prst="line">
              <a:avLst/>
            </a:prstGeom>
            <a:noFill/>
            <a:ln w="19050" cap="flat" cmpd="sng" algn="ctr">
              <a:solidFill>
                <a:srgbClr val="0072C6"/>
              </a:solidFill>
              <a:prstDash val="solid"/>
              <a:headEnd type="none"/>
              <a:tailEnd type="none"/>
            </a:ln>
            <a:effectLst/>
          </p:spPr>
        </p:cxnSp>
        <p:cxnSp>
          <p:nvCxnSpPr>
            <p:cNvPr id="49" name="Straight Connector 48"/>
            <p:cNvCxnSpPr>
              <a:stCxn id="822" idx="7"/>
              <a:endCxn id="1383" idx="4"/>
            </p:cNvCxnSpPr>
            <p:nvPr/>
          </p:nvCxnSpPr>
          <p:spPr>
            <a:xfrm flipV="1">
              <a:off x="4007913" y="3217250"/>
              <a:ext cx="80470" cy="230677"/>
            </a:xfrm>
            <a:prstGeom prst="line">
              <a:avLst/>
            </a:prstGeom>
            <a:noFill/>
            <a:ln w="19050" cap="flat" cmpd="sng" algn="ctr">
              <a:solidFill>
                <a:srgbClr val="0072C6"/>
              </a:solidFill>
              <a:prstDash val="solid"/>
              <a:headEnd type="none"/>
              <a:tailEnd type="none"/>
            </a:ln>
            <a:effectLst/>
          </p:spPr>
        </p:cxnSp>
        <p:cxnSp>
          <p:nvCxnSpPr>
            <p:cNvPr id="50" name="Straight Connector 49"/>
            <p:cNvCxnSpPr>
              <a:stCxn id="689" idx="0"/>
              <a:endCxn id="822" idx="0"/>
            </p:cNvCxnSpPr>
            <p:nvPr/>
          </p:nvCxnSpPr>
          <p:spPr>
            <a:xfrm>
              <a:off x="3978770" y="3137963"/>
              <a:ext cx="0" cy="297893"/>
            </a:xfrm>
            <a:prstGeom prst="line">
              <a:avLst/>
            </a:prstGeom>
            <a:noFill/>
            <a:ln w="19050" cap="flat" cmpd="sng" algn="ctr">
              <a:solidFill>
                <a:srgbClr val="0072C6"/>
              </a:solidFill>
              <a:prstDash val="solid"/>
              <a:headEnd type="none"/>
              <a:tailEnd type="none"/>
            </a:ln>
            <a:effectLst/>
          </p:spPr>
        </p:cxnSp>
        <p:cxnSp>
          <p:nvCxnSpPr>
            <p:cNvPr id="51" name="Straight Connector 50"/>
            <p:cNvCxnSpPr>
              <a:stCxn id="641" idx="5"/>
              <a:endCxn id="1383" idx="1"/>
            </p:cNvCxnSpPr>
            <p:nvPr/>
          </p:nvCxnSpPr>
          <p:spPr>
            <a:xfrm>
              <a:off x="4007913" y="3108541"/>
              <a:ext cx="48142" cy="30660"/>
            </a:xfrm>
            <a:prstGeom prst="line">
              <a:avLst/>
            </a:prstGeom>
            <a:noFill/>
            <a:ln w="19050" cap="flat" cmpd="sng" algn="ctr">
              <a:solidFill>
                <a:srgbClr val="0072C6"/>
              </a:solidFill>
              <a:prstDash val="solid"/>
              <a:headEnd type="none"/>
              <a:tailEnd type="none"/>
            </a:ln>
            <a:effectLst/>
          </p:spPr>
        </p:cxnSp>
        <p:cxnSp>
          <p:nvCxnSpPr>
            <p:cNvPr id="52" name="Straight Connector 51"/>
            <p:cNvCxnSpPr>
              <a:stCxn id="690" idx="7"/>
              <a:endCxn id="643" idx="3"/>
            </p:cNvCxnSpPr>
            <p:nvPr/>
          </p:nvCxnSpPr>
          <p:spPr>
            <a:xfrm flipV="1">
              <a:off x="4116369" y="3108541"/>
              <a:ext cx="48725" cy="41494"/>
            </a:xfrm>
            <a:prstGeom prst="line">
              <a:avLst/>
            </a:prstGeom>
            <a:noFill/>
            <a:ln w="19050" cap="flat" cmpd="sng" algn="ctr">
              <a:solidFill>
                <a:srgbClr val="0072C6"/>
              </a:solidFill>
              <a:prstDash val="solid"/>
              <a:headEnd type="none"/>
              <a:tailEnd type="none"/>
            </a:ln>
            <a:effectLst/>
          </p:spPr>
        </p:cxnSp>
        <p:cxnSp>
          <p:nvCxnSpPr>
            <p:cNvPr id="53" name="Straight Connector 52"/>
            <p:cNvCxnSpPr>
              <a:stCxn id="1384" idx="7"/>
              <a:endCxn id="1390" idx="3"/>
            </p:cNvCxnSpPr>
            <p:nvPr/>
          </p:nvCxnSpPr>
          <p:spPr>
            <a:xfrm flipV="1">
              <a:off x="4014137" y="2717325"/>
              <a:ext cx="362437" cy="333511"/>
            </a:xfrm>
            <a:prstGeom prst="line">
              <a:avLst/>
            </a:prstGeom>
            <a:noFill/>
            <a:ln w="19050" cap="flat" cmpd="sng" algn="ctr">
              <a:solidFill>
                <a:srgbClr val="0072C6"/>
              </a:solidFill>
              <a:prstDash val="solid"/>
              <a:headEnd type="none"/>
              <a:tailEnd type="none"/>
            </a:ln>
            <a:effectLst/>
          </p:spPr>
        </p:cxnSp>
        <p:cxnSp>
          <p:nvCxnSpPr>
            <p:cNvPr id="54" name="Straight Connector 53"/>
            <p:cNvCxnSpPr>
              <a:stCxn id="1385" idx="7"/>
              <a:endCxn id="595" idx="3"/>
            </p:cNvCxnSpPr>
            <p:nvPr/>
          </p:nvCxnSpPr>
          <p:spPr>
            <a:xfrm flipV="1">
              <a:off x="4231555" y="3008760"/>
              <a:ext cx="41995" cy="42076"/>
            </a:xfrm>
            <a:prstGeom prst="line">
              <a:avLst/>
            </a:prstGeom>
            <a:noFill/>
            <a:ln w="19050" cap="flat" cmpd="sng" algn="ctr">
              <a:solidFill>
                <a:srgbClr val="0072C6"/>
              </a:solidFill>
              <a:prstDash val="solid"/>
              <a:headEnd type="none"/>
              <a:tailEnd type="none"/>
            </a:ln>
            <a:effectLst/>
          </p:spPr>
        </p:cxnSp>
        <p:cxnSp>
          <p:nvCxnSpPr>
            <p:cNvPr id="55" name="Straight Connector 54"/>
            <p:cNvCxnSpPr>
              <a:stCxn id="1390" idx="7"/>
              <a:endCxn id="381" idx="3"/>
            </p:cNvCxnSpPr>
            <p:nvPr/>
          </p:nvCxnSpPr>
          <p:spPr>
            <a:xfrm flipV="1">
              <a:off x="4441232" y="2611089"/>
              <a:ext cx="47784" cy="41579"/>
            </a:xfrm>
            <a:prstGeom prst="line">
              <a:avLst/>
            </a:prstGeom>
            <a:noFill/>
            <a:ln w="19050" cap="flat" cmpd="sng" algn="ctr">
              <a:solidFill>
                <a:srgbClr val="0072C6"/>
              </a:solidFill>
              <a:prstDash val="solid"/>
              <a:headEnd type="none"/>
              <a:tailEnd type="none"/>
            </a:ln>
            <a:effectLst/>
          </p:spPr>
        </p:cxnSp>
        <p:cxnSp>
          <p:nvCxnSpPr>
            <p:cNvPr id="56" name="Straight Connector 55"/>
            <p:cNvCxnSpPr>
              <a:stCxn id="1392" idx="4"/>
              <a:endCxn id="1391" idx="0"/>
            </p:cNvCxnSpPr>
            <p:nvPr/>
          </p:nvCxnSpPr>
          <p:spPr>
            <a:xfrm>
              <a:off x="4518223" y="2522385"/>
              <a:ext cx="0" cy="17100"/>
            </a:xfrm>
            <a:prstGeom prst="line">
              <a:avLst/>
            </a:prstGeom>
            <a:noFill/>
            <a:ln w="19050" cap="flat" cmpd="sng" algn="ctr">
              <a:solidFill>
                <a:srgbClr val="0072C6"/>
              </a:solidFill>
              <a:prstDash val="solid"/>
              <a:headEnd type="none"/>
              <a:tailEnd type="none"/>
            </a:ln>
            <a:effectLst/>
          </p:spPr>
        </p:cxnSp>
        <p:cxnSp>
          <p:nvCxnSpPr>
            <p:cNvPr id="57" name="Straight Connector 56"/>
            <p:cNvCxnSpPr>
              <a:stCxn id="646" idx="3"/>
              <a:endCxn id="1388" idx="7"/>
            </p:cNvCxnSpPr>
            <p:nvPr/>
          </p:nvCxnSpPr>
          <p:spPr>
            <a:xfrm flipH="1">
              <a:off x="4441232" y="3108541"/>
              <a:ext cx="47784" cy="38380"/>
            </a:xfrm>
            <a:prstGeom prst="line">
              <a:avLst/>
            </a:prstGeom>
            <a:noFill/>
            <a:ln w="19050" cap="flat" cmpd="sng" algn="ctr">
              <a:solidFill>
                <a:srgbClr val="0072C6"/>
              </a:solidFill>
              <a:prstDash val="solid"/>
              <a:headEnd type="none"/>
              <a:tailEnd type="none"/>
            </a:ln>
            <a:effectLst/>
          </p:spPr>
        </p:cxnSp>
        <p:cxnSp>
          <p:nvCxnSpPr>
            <p:cNvPr id="58" name="Straight Connector 57"/>
            <p:cNvCxnSpPr>
              <a:stCxn id="693" idx="3"/>
              <a:endCxn id="1387" idx="7"/>
            </p:cNvCxnSpPr>
            <p:nvPr/>
          </p:nvCxnSpPr>
          <p:spPr>
            <a:xfrm flipH="1">
              <a:off x="4326924" y="3208319"/>
              <a:ext cx="53636" cy="36038"/>
            </a:xfrm>
            <a:prstGeom prst="line">
              <a:avLst/>
            </a:prstGeom>
            <a:noFill/>
            <a:ln w="19050" cap="flat" cmpd="sng" algn="ctr">
              <a:solidFill>
                <a:srgbClr val="0072C6"/>
              </a:solidFill>
              <a:prstDash val="solid"/>
              <a:headEnd type="none"/>
              <a:tailEnd type="none"/>
            </a:ln>
            <a:effectLst/>
          </p:spPr>
        </p:cxnSp>
        <p:cxnSp>
          <p:nvCxnSpPr>
            <p:cNvPr id="59" name="Straight Connector 58"/>
            <p:cNvCxnSpPr>
              <a:stCxn id="1383" idx="5"/>
              <a:endCxn id="1387" idx="2"/>
            </p:cNvCxnSpPr>
            <p:nvPr/>
          </p:nvCxnSpPr>
          <p:spPr>
            <a:xfrm>
              <a:off x="4120712" y="3203859"/>
              <a:ext cx="128163" cy="72827"/>
            </a:xfrm>
            <a:prstGeom prst="line">
              <a:avLst/>
            </a:prstGeom>
            <a:noFill/>
            <a:ln w="19050" cap="flat" cmpd="sng" algn="ctr">
              <a:solidFill>
                <a:srgbClr val="0072C6"/>
              </a:solidFill>
              <a:prstDash val="solid"/>
              <a:headEnd type="none"/>
              <a:tailEnd type="none"/>
            </a:ln>
            <a:effectLst/>
          </p:spPr>
        </p:cxnSp>
        <p:cxnSp>
          <p:nvCxnSpPr>
            <p:cNvPr id="60" name="Straight Connector 59"/>
            <p:cNvCxnSpPr>
              <a:stCxn id="493" idx="0"/>
              <a:endCxn id="278" idx="3"/>
            </p:cNvCxnSpPr>
            <p:nvPr/>
          </p:nvCxnSpPr>
          <p:spPr>
            <a:xfrm flipV="1">
              <a:off x="3116906" y="2411531"/>
              <a:ext cx="401790" cy="328761"/>
            </a:xfrm>
            <a:prstGeom prst="line">
              <a:avLst/>
            </a:prstGeom>
            <a:noFill/>
            <a:ln w="19050" cap="flat" cmpd="sng" algn="ctr">
              <a:solidFill>
                <a:srgbClr val="0072C6"/>
              </a:solidFill>
              <a:prstDash val="solid"/>
              <a:headEnd type="none"/>
              <a:tailEnd type="none"/>
            </a:ln>
            <a:effectLst/>
          </p:spPr>
        </p:cxnSp>
        <p:cxnSp>
          <p:nvCxnSpPr>
            <p:cNvPr id="61" name="Straight Connector 60"/>
            <p:cNvCxnSpPr>
              <a:stCxn id="1392" idx="1"/>
              <a:endCxn id="200" idx="4"/>
            </p:cNvCxnSpPr>
            <p:nvPr/>
          </p:nvCxnSpPr>
          <p:spPr>
            <a:xfrm flipH="1" flipV="1">
              <a:off x="4409702" y="2125711"/>
              <a:ext cx="76193" cy="318626"/>
            </a:xfrm>
            <a:prstGeom prst="line">
              <a:avLst/>
            </a:prstGeom>
            <a:noFill/>
            <a:ln w="19050" cap="flat" cmpd="sng" algn="ctr">
              <a:solidFill>
                <a:srgbClr val="0072C6"/>
              </a:solidFill>
              <a:prstDash val="solid"/>
              <a:headEnd type="none"/>
              <a:tailEnd type="none"/>
            </a:ln>
            <a:effectLst/>
          </p:spPr>
        </p:cxnSp>
        <p:cxnSp>
          <p:nvCxnSpPr>
            <p:cNvPr id="62" name="Straight Connector 61"/>
            <p:cNvCxnSpPr>
              <a:stCxn id="822" idx="5"/>
              <a:endCxn id="862" idx="2"/>
            </p:cNvCxnSpPr>
            <p:nvPr/>
          </p:nvCxnSpPr>
          <p:spPr>
            <a:xfrm>
              <a:off x="4007913" y="3506212"/>
              <a:ext cx="360577" cy="70637"/>
            </a:xfrm>
            <a:prstGeom prst="line">
              <a:avLst/>
            </a:prstGeom>
            <a:noFill/>
            <a:ln w="19050" cap="flat" cmpd="sng" algn="ctr">
              <a:solidFill>
                <a:srgbClr val="0072C6"/>
              </a:solidFill>
              <a:prstDash val="solid"/>
              <a:headEnd type="none"/>
              <a:tailEnd type="none"/>
            </a:ln>
            <a:effectLst/>
          </p:spPr>
        </p:cxnSp>
        <p:cxnSp>
          <p:nvCxnSpPr>
            <p:cNvPr id="63" name="Straight Connector 62"/>
            <p:cNvCxnSpPr>
              <a:stCxn id="862" idx="5"/>
              <a:endCxn id="934" idx="1"/>
            </p:cNvCxnSpPr>
            <p:nvPr/>
          </p:nvCxnSpPr>
          <p:spPr>
            <a:xfrm>
              <a:off x="4438843" y="3605990"/>
              <a:ext cx="265638" cy="141274"/>
            </a:xfrm>
            <a:prstGeom prst="line">
              <a:avLst/>
            </a:prstGeom>
            <a:noFill/>
            <a:ln w="19050" cap="flat" cmpd="sng" algn="ctr">
              <a:solidFill>
                <a:srgbClr val="0072C6"/>
              </a:solidFill>
              <a:prstDash val="solid"/>
              <a:headEnd type="none"/>
              <a:tailEnd type="none"/>
            </a:ln>
            <a:effectLst/>
          </p:spPr>
        </p:cxnSp>
        <p:cxnSp>
          <p:nvCxnSpPr>
            <p:cNvPr id="64" name="Straight Connector 63"/>
            <p:cNvCxnSpPr>
              <a:stCxn id="934" idx="5"/>
              <a:endCxn id="967" idx="1"/>
            </p:cNvCxnSpPr>
            <p:nvPr/>
          </p:nvCxnSpPr>
          <p:spPr>
            <a:xfrm>
              <a:off x="4762765" y="3805549"/>
              <a:ext cx="48725" cy="41496"/>
            </a:xfrm>
            <a:prstGeom prst="line">
              <a:avLst/>
            </a:prstGeom>
            <a:noFill/>
            <a:ln w="19050" cap="flat" cmpd="sng" algn="ctr">
              <a:solidFill>
                <a:srgbClr val="0072C6"/>
              </a:solidFill>
              <a:prstDash val="solid"/>
              <a:headEnd type="none"/>
              <a:tailEnd type="none"/>
            </a:ln>
            <a:effectLst/>
          </p:spPr>
        </p:cxnSp>
        <p:cxnSp>
          <p:nvCxnSpPr>
            <p:cNvPr id="65" name="Straight Connector 64"/>
            <p:cNvCxnSpPr>
              <a:stCxn id="967" idx="5"/>
              <a:endCxn id="1084" idx="0"/>
            </p:cNvCxnSpPr>
            <p:nvPr/>
          </p:nvCxnSpPr>
          <p:spPr>
            <a:xfrm>
              <a:off x="4869775" y="3905330"/>
              <a:ext cx="79314" cy="327316"/>
            </a:xfrm>
            <a:prstGeom prst="line">
              <a:avLst/>
            </a:prstGeom>
            <a:noFill/>
            <a:ln w="19050" cap="flat" cmpd="sng" algn="ctr">
              <a:solidFill>
                <a:srgbClr val="0072C6"/>
              </a:solidFill>
              <a:prstDash val="solid"/>
              <a:headEnd type="none"/>
              <a:tailEnd type="none"/>
            </a:ln>
            <a:effectLst/>
          </p:spPr>
        </p:cxnSp>
        <p:cxnSp>
          <p:nvCxnSpPr>
            <p:cNvPr id="66" name="Straight Connector 65"/>
            <p:cNvCxnSpPr>
              <a:stCxn id="1084" idx="5"/>
              <a:endCxn id="1109" idx="1"/>
            </p:cNvCxnSpPr>
            <p:nvPr/>
          </p:nvCxnSpPr>
          <p:spPr>
            <a:xfrm>
              <a:off x="4978232" y="4303001"/>
              <a:ext cx="264192" cy="41494"/>
            </a:xfrm>
            <a:prstGeom prst="line">
              <a:avLst/>
            </a:prstGeom>
            <a:noFill/>
            <a:ln w="19050" cap="flat" cmpd="sng" algn="ctr">
              <a:solidFill>
                <a:srgbClr val="0072C6"/>
              </a:solidFill>
              <a:prstDash val="solid"/>
              <a:headEnd type="none"/>
              <a:tailEnd type="none"/>
            </a:ln>
            <a:effectLst/>
          </p:spPr>
        </p:cxnSp>
        <p:cxnSp>
          <p:nvCxnSpPr>
            <p:cNvPr id="67" name="Straight Connector 66"/>
            <p:cNvCxnSpPr>
              <a:stCxn id="822" idx="5"/>
              <a:endCxn id="897" idx="1"/>
            </p:cNvCxnSpPr>
            <p:nvPr/>
          </p:nvCxnSpPr>
          <p:spPr>
            <a:xfrm>
              <a:off x="4007913" y="3506212"/>
              <a:ext cx="265637" cy="141273"/>
            </a:xfrm>
            <a:prstGeom prst="line">
              <a:avLst/>
            </a:prstGeom>
            <a:noFill/>
            <a:ln w="19050" cap="flat" cmpd="sng" algn="ctr">
              <a:solidFill>
                <a:srgbClr val="0072C6"/>
              </a:solidFill>
              <a:prstDash val="solid"/>
              <a:headEnd type="none"/>
              <a:tailEnd type="none"/>
            </a:ln>
            <a:effectLst/>
          </p:spPr>
        </p:cxnSp>
        <p:cxnSp>
          <p:nvCxnSpPr>
            <p:cNvPr id="68" name="Straight Connector 67"/>
            <p:cNvCxnSpPr>
              <a:stCxn id="897" idx="6"/>
              <a:endCxn id="934" idx="1"/>
            </p:cNvCxnSpPr>
            <p:nvPr/>
          </p:nvCxnSpPr>
          <p:spPr>
            <a:xfrm>
              <a:off x="4343904" y="3676629"/>
              <a:ext cx="360578" cy="70637"/>
            </a:xfrm>
            <a:prstGeom prst="line">
              <a:avLst/>
            </a:prstGeom>
            <a:noFill/>
            <a:ln w="19050" cap="flat" cmpd="sng" algn="ctr">
              <a:solidFill>
                <a:srgbClr val="0072C6"/>
              </a:solidFill>
              <a:prstDash val="solid"/>
              <a:headEnd type="none"/>
              <a:tailEnd type="none"/>
            </a:ln>
            <a:effectLst/>
          </p:spPr>
        </p:cxnSp>
        <p:cxnSp>
          <p:nvCxnSpPr>
            <p:cNvPr id="69" name="Straight Connector 68"/>
            <p:cNvCxnSpPr>
              <a:stCxn id="967" idx="5"/>
              <a:endCxn id="1000" idx="1"/>
            </p:cNvCxnSpPr>
            <p:nvPr/>
          </p:nvCxnSpPr>
          <p:spPr>
            <a:xfrm>
              <a:off x="4869775" y="3905330"/>
              <a:ext cx="50171" cy="40047"/>
            </a:xfrm>
            <a:prstGeom prst="line">
              <a:avLst/>
            </a:prstGeom>
            <a:noFill/>
            <a:ln w="19050" cap="flat" cmpd="sng" algn="ctr">
              <a:solidFill>
                <a:srgbClr val="0072C6"/>
              </a:solidFill>
              <a:prstDash val="solid"/>
              <a:headEnd type="none"/>
              <a:tailEnd type="none"/>
            </a:ln>
            <a:effectLst/>
          </p:spPr>
        </p:cxnSp>
        <p:cxnSp>
          <p:nvCxnSpPr>
            <p:cNvPr id="70" name="Straight Connector 69"/>
            <p:cNvCxnSpPr>
              <a:stCxn id="1000" idx="4"/>
              <a:endCxn id="1060" idx="1"/>
            </p:cNvCxnSpPr>
            <p:nvPr/>
          </p:nvCxnSpPr>
          <p:spPr>
            <a:xfrm>
              <a:off x="4949089" y="4015733"/>
              <a:ext cx="77867" cy="129204"/>
            </a:xfrm>
            <a:prstGeom prst="line">
              <a:avLst/>
            </a:prstGeom>
            <a:noFill/>
            <a:ln w="19050" cap="flat" cmpd="sng" algn="ctr">
              <a:solidFill>
                <a:srgbClr val="0072C6"/>
              </a:solidFill>
              <a:prstDash val="solid"/>
              <a:headEnd type="none"/>
              <a:tailEnd type="none"/>
            </a:ln>
            <a:effectLst/>
          </p:spPr>
        </p:cxnSp>
        <p:cxnSp>
          <p:nvCxnSpPr>
            <p:cNvPr id="71" name="Straight Connector 70"/>
            <p:cNvCxnSpPr>
              <a:stCxn id="1060" idx="6"/>
              <a:endCxn id="1062" idx="2"/>
            </p:cNvCxnSpPr>
            <p:nvPr/>
          </p:nvCxnSpPr>
          <p:spPr>
            <a:xfrm>
              <a:off x="5097312" y="4174081"/>
              <a:ext cx="133040" cy="0"/>
            </a:xfrm>
            <a:prstGeom prst="line">
              <a:avLst/>
            </a:prstGeom>
            <a:noFill/>
            <a:ln w="19050" cap="flat" cmpd="sng" algn="ctr">
              <a:solidFill>
                <a:srgbClr val="0072C6"/>
              </a:solidFill>
              <a:prstDash val="solid"/>
              <a:headEnd type="none"/>
              <a:tailEnd type="none"/>
            </a:ln>
            <a:effectLst/>
          </p:spPr>
        </p:cxnSp>
        <p:cxnSp>
          <p:nvCxnSpPr>
            <p:cNvPr id="72" name="Straight Connector 71"/>
            <p:cNvCxnSpPr>
              <a:stCxn id="1062" idx="6"/>
            </p:cNvCxnSpPr>
            <p:nvPr/>
          </p:nvCxnSpPr>
          <p:spPr>
            <a:xfrm flipV="1">
              <a:off x="5312778" y="4100572"/>
              <a:ext cx="357956" cy="73508"/>
            </a:xfrm>
            <a:prstGeom prst="line">
              <a:avLst/>
            </a:prstGeom>
            <a:noFill/>
            <a:ln w="19050" cap="flat" cmpd="sng" algn="ctr">
              <a:solidFill>
                <a:srgbClr val="0072C6"/>
              </a:solidFill>
              <a:prstDash val="solid"/>
              <a:headEnd type="none"/>
              <a:tailEnd type="none"/>
            </a:ln>
            <a:effectLst/>
          </p:spPr>
        </p:cxnSp>
        <p:cxnSp>
          <p:nvCxnSpPr>
            <p:cNvPr id="73" name="Straight Connector 72"/>
            <p:cNvCxnSpPr>
              <a:stCxn id="934" idx="7"/>
              <a:endCxn id="865" idx="4"/>
            </p:cNvCxnSpPr>
            <p:nvPr/>
          </p:nvCxnSpPr>
          <p:spPr>
            <a:xfrm flipV="1">
              <a:off x="4762765" y="3618062"/>
              <a:ext cx="77868" cy="129204"/>
            </a:xfrm>
            <a:prstGeom prst="line">
              <a:avLst/>
            </a:prstGeom>
            <a:noFill/>
            <a:ln w="19050" cap="flat" cmpd="sng" algn="ctr">
              <a:solidFill>
                <a:srgbClr val="0072C6"/>
              </a:solidFill>
              <a:prstDash val="solid"/>
              <a:headEnd type="none"/>
              <a:tailEnd type="none"/>
            </a:ln>
            <a:effectLst/>
          </p:spPr>
        </p:cxnSp>
        <p:cxnSp>
          <p:nvCxnSpPr>
            <p:cNvPr id="74" name="Straight Connector 73"/>
            <p:cNvCxnSpPr>
              <a:stCxn id="865" idx="5"/>
              <a:endCxn id="868" idx="2"/>
            </p:cNvCxnSpPr>
            <p:nvPr/>
          </p:nvCxnSpPr>
          <p:spPr>
            <a:xfrm flipV="1">
              <a:off x="4869775" y="3576849"/>
              <a:ext cx="253567" cy="29141"/>
            </a:xfrm>
            <a:prstGeom prst="line">
              <a:avLst/>
            </a:prstGeom>
            <a:noFill/>
            <a:ln w="19050" cap="flat" cmpd="sng" algn="ctr">
              <a:solidFill>
                <a:srgbClr val="0072C6"/>
              </a:solidFill>
              <a:prstDash val="solid"/>
              <a:headEnd type="none"/>
              <a:tailEnd type="none"/>
            </a:ln>
            <a:effectLst/>
          </p:spPr>
        </p:cxnSp>
        <p:cxnSp>
          <p:nvCxnSpPr>
            <p:cNvPr id="75" name="Straight Connector 74"/>
            <p:cNvCxnSpPr>
              <a:stCxn id="865" idx="0"/>
              <a:endCxn id="744" idx="4"/>
            </p:cNvCxnSpPr>
            <p:nvPr/>
          </p:nvCxnSpPr>
          <p:spPr>
            <a:xfrm flipV="1">
              <a:off x="4840634" y="3320169"/>
              <a:ext cx="0" cy="215467"/>
            </a:xfrm>
            <a:prstGeom prst="line">
              <a:avLst/>
            </a:prstGeom>
            <a:noFill/>
            <a:ln w="19050" cap="flat" cmpd="sng" algn="ctr">
              <a:solidFill>
                <a:srgbClr val="0072C6"/>
              </a:solidFill>
              <a:prstDash val="solid"/>
              <a:headEnd type="none"/>
              <a:tailEnd type="none"/>
            </a:ln>
            <a:effectLst/>
          </p:spPr>
        </p:cxnSp>
        <p:cxnSp>
          <p:nvCxnSpPr>
            <p:cNvPr id="76" name="Straight Connector 75"/>
            <p:cNvCxnSpPr>
              <a:stCxn id="1037" idx="3"/>
              <a:endCxn id="1109" idx="0"/>
            </p:cNvCxnSpPr>
            <p:nvPr/>
          </p:nvCxnSpPr>
          <p:spPr>
            <a:xfrm flipH="1">
              <a:off x="5271565" y="4103443"/>
              <a:ext cx="403236" cy="228982"/>
            </a:xfrm>
            <a:prstGeom prst="line">
              <a:avLst/>
            </a:prstGeom>
            <a:noFill/>
            <a:ln w="19050" cap="flat" cmpd="sng" algn="ctr">
              <a:solidFill>
                <a:srgbClr val="0072C6"/>
              </a:solidFill>
              <a:prstDash val="solid"/>
              <a:headEnd type="none"/>
              <a:tailEnd type="none"/>
            </a:ln>
            <a:effectLst/>
          </p:spPr>
        </p:cxnSp>
        <p:cxnSp>
          <p:nvCxnSpPr>
            <p:cNvPr id="77" name="Straight Connector 76"/>
            <p:cNvCxnSpPr>
              <a:stCxn id="1109" idx="4"/>
              <a:endCxn id="1148" idx="7"/>
            </p:cNvCxnSpPr>
            <p:nvPr/>
          </p:nvCxnSpPr>
          <p:spPr>
            <a:xfrm flipH="1">
              <a:off x="5193697" y="4414851"/>
              <a:ext cx="77868" cy="127759"/>
            </a:xfrm>
            <a:prstGeom prst="line">
              <a:avLst/>
            </a:prstGeom>
            <a:noFill/>
            <a:ln w="19050" cap="flat" cmpd="sng" algn="ctr">
              <a:solidFill>
                <a:srgbClr val="0072C6"/>
              </a:solidFill>
              <a:prstDash val="solid"/>
              <a:headEnd type="none"/>
              <a:tailEnd type="none"/>
            </a:ln>
            <a:effectLst/>
          </p:spPr>
        </p:cxnSp>
        <p:cxnSp>
          <p:nvCxnSpPr>
            <p:cNvPr id="78" name="Straight Connector 77"/>
            <p:cNvCxnSpPr>
              <a:stCxn id="1148" idx="4"/>
              <a:endCxn id="1254" idx="7"/>
            </p:cNvCxnSpPr>
            <p:nvPr/>
          </p:nvCxnSpPr>
          <p:spPr>
            <a:xfrm flipH="1">
              <a:off x="4978232" y="4612964"/>
              <a:ext cx="186324" cy="526875"/>
            </a:xfrm>
            <a:prstGeom prst="line">
              <a:avLst/>
            </a:prstGeom>
            <a:noFill/>
            <a:ln w="19050" cap="flat" cmpd="sng" algn="ctr">
              <a:solidFill>
                <a:srgbClr val="0072C6"/>
              </a:solidFill>
              <a:prstDash val="solid"/>
              <a:headEnd type="none"/>
              <a:tailEnd type="none"/>
            </a:ln>
            <a:effectLst/>
          </p:spPr>
        </p:cxnSp>
        <p:cxnSp>
          <p:nvCxnSpPr>
            <p:cNvPr id="79" name="Straight Connector 78"/>
            <p:cNvCxnSpPr>
              <a:stCxn id="1254" idx="6"/>
              <a:endCxn id="1255" idx="2"/>
            </p:cNvCxnSpPr>
            <p:nvPr/>
          </p:nvCxnSpPr>
          <p:spPr>
            <a:xfrm>
              <a:off x="4990302" y="5168983"/>
              <a:ext cx="133040" cy="0"/>
            </a:xfrm>
            <a:prstGeom prst="line">
              <a:avLst/>
            </a:prstGeom>
            <a:noFill/>
            <a:ln w="19050" cap="flat" cmpd="sng" algn="ctr">
              <a:solidFill>
                <a:srgbClr val="0072C6"/>
              </a:solidFill>
              <a:prstDash val="solid"/>
              <a:headEnd type="none"/>
              <a:tailEnd type="none"/>
            </a:ln>
            <a:effectLst/>
          </p:spPr>
        </p:cxnSp>
        <p:cxnSp>
          <p:nvCxnSpPr>
            <p:cNvPr id="80" name="Straight Connector 79"/>
            <p:cNvCxnSpPr>
              <a:stCxn id="1254" idx="4"/>
              <a:endCxn id="1290" idx="7"/>
            </p:cNvCxnSpPr>
            <p:nvPr/>
          </p:nvCxnSpPr>
          <p:spPr>
            <a:xfrm flipH="1">
              <a:off x="4869776" y="5210196"/>
              <a:ext cx="79313" cy="129203"/>
            </a:xfrm>
            <a:prstGeom prst="line">
              <a:avLst/>
            </a:prstGeom>
            <a:noFill/>
            <a:ln w="19050" cap="flat" cmpd="sng" algn="ctr">
              <a:solidFill>
                <a:srgbClr val="0072C6"/>
              </a:solidFill>
              <a:prstDash val="solid"/>
              <a:headEnd type="none"/>
              <a:tailEnd type="none"/>
            </a:ln>
            <a:effectLst/>
          </p:spPr>
        </p:cxnSp>
        <p:cxnSp>
          <p:nvCxnSpPr>
            <p:cNvPr id="81" name="Straight Connector 80"/>
            <p:cNvCxnSpPr>
              <a:stCxn id="1095" idx="5"/>
              <a:endCxn id="1118" idx="1"/>
            </p:cNvCxnSpPr>
            <p:nvPr/>
          </p:nvCxnSpPr>
          <p:spPr>
            <a:xfrm>
              <a:off x="3792447" y="4402779"/>
              <a:ext cx="50172" cy="40049"/>
            </a:xfrm>
            <a:prstGeom prst="line">
              <a:avLst/>
            </a:prstGeom>
            <a:noFill/>
            <a:ln w="19050" cap="flat" cmpd="sng" algn="ctr">
              <a:solidFill>
                <a:srgbClr val="0072C6"/>
              </a:solidFill>
              <a:prstDash val="solid"/>
              <a:headEnd type="none"/>
              <a:tailEnd type="none"/>
            </a:ln>
            <a:effectLst/>
          </p:spPr>
        </p:cxnSp>
        <p:cxnSp>
          <p:nvCxnSpPr>
            <p:cNvPr id="82" name="Straight Connector 81"/>
            <p:cNvCxnSpPr>
              <a:stCxn id="1118" idx="5"/>
              <a:endCxn id="1159" idx="2"/>
            </p:cNvCxnSpPr>
            <p:nvPr/>
          </p:nvCxnSpPr>
          <p:spPr>
            <a:xfrm>
              <a:off x="3900904" y="4501115"/>
              <a:ext cx="360577" cy="170417"/>
            </a:xfrm>
            <a:prstGeom prst="line">
              <a:avLst/>
            </a:prstGeom>
            <a:noFill/>
            <a:ln w="19050" cap="flat" cmpd="sng" algn="ctr">
              <a:solidFill>
                <a:srgbClr val="0072C6"/>
              </a:solidFill>
              <a:prstDash val="solid"/>
              <a:headEnd type="none"/>
              <a:tailEnd type="none"/>
            </a:ln>
            <a:effectLst/>
          </p:spPr>
        </p:cxnSp>
        <p:cxnSp>
          <p:nvCxnSpPr>
            <p:cNvPr id="83" name="Straight Connector 82"/>
            <p:cNvCxnSpPr>
              <a:stCxn id="1159" idx="4"/>
              <a:endCxn id="1306" idx="1"/>
            </p:cNvCxnSpPr>
            <p:nvPr/>
          </p:nvCxnSpPr>
          <p:spPr>
            <a:xfrm>
              <a:off x="4302693" y="4712744"/>
              <a:ext cx="77867" cy="726433"/>
            </a:xfrm>
            <a:prstGeom prst="line">
              <a:avLst/>
            </a:prstGeom>
            <a:noFill/>
            <a:ln w="19050" cap="flat" cmpd="sng" algn="ctr">
              <a:solidFill>
                <a:srgbClr val="0072C6"/>
              </a:solidFill>
              <a:prstDash val="solid"/>
              <a:headEnd type="none"/>
              <a:tailEnd type="none"/>
            </a:ln>
            <a:effectLst/>
          </p:spPr>
        </p:cxnSp>
        <p:cxnSp>
          <p:nvCxnSpPr>
            <p:cNvPr id="84" name="Straight Connector 83"/>
            <p:cNvCxnSpPr>
              <a:stCxn id="1306" idx="4"/>
              <a:endCxn id="1337" idx="2"/>
            </p:cNvCxnSpPr>
            <p:nvPr/>
          </p:nvCxnSpPr>
          <p:spPr>
            <a:xfrm>
              <a:off x="4409702" y="5509532"/>
              <a:ext cx="67244" cy="156901"/>
            </a:xfrm>
            <a:prstGeom prst="line">
              <a:avLst/>
            </a:prstGeom>
            <a:noFill/>
            <a:ln w="19050" cap="flat" cmpd="sng" algn="ctr">
              <a:solidFill>
                <a:srgbClr val="0072C6"/>
              </a:solidFill>
              <a:prstDash val="solid"/>
              <a:headEnd type="none"/>
              <a:tailEnd type="none"/>
            </a:ln>
            <a:effectLst/>
          </p:spPr>
        </p:cxnSp>
        <p:cxnSp>
          <p:nvCxnSpPr>
            <p:cNvPr id="85" name="Straight Connector 84"/>
            <p:cNvCxnSpPr>
              <a:stCxn id="1337" idx="6"/>
              <a:endCxn id="1326" idx="3"/>
            </p:cNvCxnSpPr>
            <p:nvPr/>
          </p:nvCxnSpPr>
          <p:spPr>
            <a:xfrm flipV="1">
              <a:off x="4559373" y="5595797"/>
              <a:ext cx="145110" cy="70637"/>
            </a:xfrm>
            <a:prstGeom prst="line">
              <a:avLst/>
            </a:prstGeom>
            <a:noFill/>
            <a:ln w="19050" cap="flat" cmpd="sng" algn="ctr">
              <a:solidFill>
                <a:srgbClr val="0072C6"/>
              </a:solidFill>
              <a:prstDash val="solid"/>
              <a:headEnd type="none"/>
              <a:tailEnd type="none"/>
            </a:ln>
            <a:effectLst/>
          </p:spPr>
        </p:cxnSp>
        <p:cxnSp>
          <p:nvCxnSpPr>
            <p:cNvPr id="86" name="Straight Connector 85"/>
            <p:cNvCxnSpPr>
              <a:stCxn id="1326" idx="7"/>
              <a:endCxn id="1290" idx="4"/>
            </p:cNvCxnSpPr>
            <p:nvPr/>
          </p:nvCxnSpPr>
          <p:spPr>
            <a:xfrm flipV="1">
              <a:off x="4762766" y="5409754"/>
              <a:ext cx="77868" cy="127759"/>
            </a:xfrm>
            <a:prstGeom prst="line">
              <a:avLst/>
            </a:prstGeom>
            <a:noFill/>
            <a:ln w="19050" cap="flat" cmpd="sng" algn="ctr">
              <a:solidFill>
                <a:srgbClr val="0072C6"/>
              </a:solidFill>
              <a:prstDash val="solid"/>
              <a:headEnd type="none"/>
              <a:tailEnd type="none"/>
            </a:ln>
            <a:effectLst/>
          </p:spPr>
        </p:cxnSp>
        <p:cxnSp>
          <p:nvCxnSpPr>
            <p:cNvPr id="87" name="Straight Connector 86"/>
            <p:cNvCxnSpPr>
              <a:stCxn id="1254" idx="7"/>
            </p:cNvCxnSpPr>
            <p:nvPr/>
          </p:nvCxnSpPr>
          <p:spPr>
            <a:xfrm flipV="1">
              <a:off x="4978232" y="4405155"/>
              <a:ext cx="809595" cy="734685"/>
            </a:xfrm>
            <a:prstGeom prst="line">
              <a:avLst/>
            </a:prstGeom>
            <a:noFill/>
            <a:ln w="19050" cap="flat" cmpd="sng" algn="ctr">
              <a:solidFill>
                <a:srgbClr val="0072C6"/>
              </a:solidFill>
              <a:prstDash val="solid"/>
              <a:headEnd type="none"/>
              <a:tailEnd type="none"/>
            </a:ln>
            <a:effectLst/>
          </p:spPr>
        </p:cxnSp>
        <p:cxnSp>
          <p:nvCxnSpPr>
            <p:cNvPr id="88" name="Straight Connector 87"/>
            <p:cNvCxnSpPr>
              <a:stCxn id="1037" idx="4"/>
            </p:cNvCxnSpPr>
            <p:nvPr/>
          </p:nvCxnSpPr>
          <p:spPr>
            <a:xfrm>
              <a:off x="5703943" y="4115513"/>
              <a:ext cx="83884" cy="224983"/>
            </a:xfrm>
            <a:prstGeom prst="line">
              <a:avLst/>
            </a:prstGeom>
            <a:noFill/>
            <a:ln w="19050" cap="flat" cmpd="sng" algn="ctr">
              <a:solidFill>
                <a:srgbClr val="0072C6"/>
              </a:solidFill>
              <a:prstDash val="solid"/>
              <a:headEnd type="none"/>
              <a:tailEnd type="none"/>
            </a:ln>
            <a:effectLst/>
          </p:spPr>
        </p:cxnSp>
        <p:cxnSp>
          <p:nvCxnSpPr>
            <p:cNvPr id="89" name="Straight Connector 88"/>
            <p:cNvCxnSpPr>
              <a:endCxn id="1065" idx="3"/>
            </p:cNvCxnSpPr>
            <p:nvPr/>
          </p:nvCxnSpPr>
          <p:spPr>
            <a:xfrm flipV="1">
              <a:off x="5852485" y="4203222"/>
              <a:ext cx="360257" cy="137275"/>
            </a:xfrm>
            <a:prstGeom prst="line">
              <a:avLst/>
            </a:prstGeom>
            <a:noFill/>
            <a:ln w="19050" cap="flat" cmpd="sng" algn="ctr">
              <a:solidFill>
                <a:srgbClr val="0072C6"/>
              </a:solidFill>
              <a:prstDash val="solid"/>
              <a:headEnd type="none"/>
              <a:tailEnd type="none"/>
            </a:ln>
            <a:effectLst/>
          </p:spPr>
        </p:cxnSp>
        <p:cxnSp>
          <p:nvCxnSpPr>
            <p:cNvPr id="90" name="Straight Connector 89"/>
            <p:cNvCxnSpPr>
              <a:endCxn id="1131" idx="1"/>
            </p:cNvCxnSpPr>
            <p:nvPr/>
          </p:nvCxnSpPr>
          <p:spPr>
            <a:xfrm>
              <a:off x="5852485" y="4405155"/>
              <a:ext cx="37782" cy="37675"/>
            </a:xfrm>
            <a:prstGeom prst="line">
              <a:avLst/>
            </a:prstGeom>
            <a:noFill/>
            <a:ln w="19050" cap="flat" cmpd="sng" algn="ctr">
              <a:solidFill>
                <a:srgbClr val="0072C6"/>
              </a:solidFill>
              <a:prstDash val="solid"/>
              <a:headEnd type="none"/>
              <a:tailEnd type="none"/>
            </a:ln>
            <a:effectLst/>
          </p:spPr>
        </p:cxnSp>
        <p:cxnSp>
          <p:nvCxnSpPr>
            <p:cNvPr id="91" name="Straight Connector 90"/>
            <p:cNvCxnSpPr>
              <a:stCxn id="1131" idx="5"/>
              <a:endCxn id="1167" idx="1"/>
            </p:cNvCxnSpPr>
            <p:nvPr/>
          </p:nvCxnSpPr>
          <p:spPr>
            <a:xfrm>
              <a:off x="5948551" y="4501115"/>
              <a:ext cx="372647" cy="141273"/>
            </a:xfrm>
            <a:prstGeom prst="line">
              <a:avLst/>
            </a:prstGeom>
            <a:noFill/>
            <a:ln w="19050" cap="flat" cmpd="sng" algn="ctr">
              <a:solidFill>
                <a:srgbClr val="0072C6"/>
              </a:solidFill>
              <a:prstDash val="solid"/>
              <a:headEnd type="none"/>
              <a:tailEnd type="none"/>
            </a:ln>
            <a:effectLst/>
          </p:spPr>
        </p:cxnSp>
        <p:cxnSp>
          <p:nvCxnSpPr>
            <p:cNvPr id="92" name="Straight Connector 91"/>
            <p:cNvCxnSpPr>
              <a:stCxn id="1110" idx="7"/>
              <a:endCxn id="1040" idx="3"/>
            </p:cNvCxnSpPr>
            <p:nvPr/>
          </p:nvCxnSpPr>
          <p:spPr>
            <a:xfrm flipV="1">
              <a:off x="5840094" y="4103443"/>
              <a:ext cx="157182" cy="241052"/>
            </a:xfrm>
            <a:prstGeom prst="line">
              <a:avLst/>
            </a:prstGeom>
            <a:noFill/>
            <a:ln w="19050" cap="flat" cmpd="sng" algn="ctr">
              <a:solidFill>
                <a:srgbClr val="0072C6"/>
              </a:solidFill>
              <a:prstDash val="solid"/>
              <a:headEnd type="none"/>
              <a:tailEnd type="none"/>
            </a:ln>
            <a:effectLst/>
          </p:spPr>
        </p:cxnSp>
        <p:cxnSp>
          <p:nvCxnSpPr>
            <p:cNvPr id="93" name="Straight Connector 92"/>
            <p:cNvCxnSpPr>
              <a:stCxn id="1040" idx="7"/>
              <a:endCxn id="1011" idx="3"/>
            </p:cNvCxnSpPr>
            <p:nvPr/>
          </p:nvCxnSpPr>
          <p:spPr>
            <a:xfrm flipV="1">
              <a:off x="6055561" y="4003663"/>
              <a:ext cx="50171" cy="41496"/>
            </a:xfrm>
            <a:prstGeom prst="line">
              <a:avLst/>
            </a:prstGeom>
            <a:noFill/>
            <a:ln w="19050" cap="flat" cmpd="sng" algn="ctr">
              <a:solidFill>
                <a:srgbClr val="0072C6"/>
              </a:solidFill>
              <a:prstDash val="solid"/>
              <a:headEnd type="none"/>
              <a:tailEnd type="none"/>
            </a:ln>
            <a:effectLst/>
          </p:spPr>
        </p:cxnSp>
        <p:cxnSp>
          <p:nvCxnSpPr>
            <p:cNvPr id="94" name="Straight Connector 93"/>
            <p:cNvCxnSpPr>
              <a:stCxn id="1065" idx="4"/>
              <a:endCxn id="1363" idx="1"/>
            </p:cNvCxnSpPr>
            <p:nvPr/>
          </p:nvCxnSpPr>
          <p:spPr>
            <a:xfrm>
              <a:off x="6241884" y="4215294"/>
              <a:ext cx="84520" cy="422283"/>
            </a:xfrm>
            <a:prstGeom prst="line">
              <a:avLst/>
            </a:prstGeom>
            <a:noFill/>
            <a:ln w="19050" cap="flat" cmpd="sng" algn="ctr">
              <a:solidFill>
                <a:srgbClr val="0072C6"/>
              </a:solidFill>
              <a:prstDash val="solid"/>
              <a:headEnd type="none"/>
              <a:tailEnd type="none"/>
            </a:ln>
            <a:effectLst/>
          </p:spPr>
        </p:cxnSp>
        <p:cxnSp>
          <p:nvCxnSpPr>
            <p:cNvPr id="95" name="Straight Connector 94"/>
            <p:cNvCxnSpPr>
              <a:stCxn id="1363" idx="5"/>
              <a:endCxn id="1364" idx="1"/>
            </p:cNvCxnSpPr>
            <p:nvPr/>
          </p:nvCxnSpPr>
          <p:spPr>
            <a:xfrm>
              <a:off x="6391062" y="4702234"/>
              <a:ext cx="32696" cy="31552"/>
            </a:xfrm>
            <a:prstGeom prst="line">
              <a:avLst/>
            </a:prstGeom>
            <a:noFill/>
            <a:ln w="19050" cap="flat" cmpd="sng" algn="ctr">
              <a:solidFill>
                <a:srgbClr val="0072C6"/>
              </a:solidFill>
              <a:prstDash val="solid"/>
              <a:headEnd type="none"/>
              <a:tailEnd type="none"/>
            </a:ln>
            <a:effectLst/>
          </p:spPr>
        </p:cxnSp>
        <p:cxnSp>
          <p:nvCxnSpPr>
            <p:cNvPr id="96" name="Straight Connector 95"/>
            <p:cNvCxnSpPr>
              <a:stCxn id="1187" idx="5"/>
              <a:endCxn id="1207" idx="1"/>
            </p:cNvCxnSpPr>
            <p:nvPr/>
          </p:nvCxnSpPr>
          <p:spPr>
            <a:xfrm>
              <a:off x="6486491" y="4800452"/>
              <a:ext cx="50172" cy="41495"/>
            </a:xfrm>
            <a:prstGeom prst="line">
              <a:avLst/>
            </a:prstGeom>
            <a:noFill/>
            <a:ln w="19050" cap="flat" cmpd="sng" algn="ctr">
              <a:solidFill>
                <a:srgbClr val="0072C6"/>
              </a:solidFill>
              <a:prstDash val="solid"/>
              <a:headEnd type="none"/>
              <a:tailEnd type="none"/>
            </a:ln>
            <a:effectLst/>
          </p:spPr>
        </p:cxnSp>
        <p:cxnSp>
          <p:nvCxnSpPr>
            <p:cNvPr id="97" name="Straight Connector 96"/>
            <p:cNvCxnSpPr>
              <a:stCxn id="1207" idx="4"/>
              <a:endCxn id="1292" idx="1"/>
            </p:cNvCxnSpPr>
            <p:nvPr/>
          </p:nvCxnSpPr>
          <p:spPr>
            <a:xfrm>
              <a:off x="6565806" y="4912302"/>
              <a:ext cx="77867" cy="427096"/>
            </a:xfrm>
            <a:prstGeom prst="line">
              <a:avLst/>
            </a:prstGeom>
            <a:noFill/>
            <a:ln w="19050" cap="flat" cmpd="sng" algn="ctr">
              <a:solidFill>
                <a:srgbClr val="0072C6"/>
              </a:solidFill>
              <a:prstDash val="solid"/>
              <a:headEnd type="none"/>
              <a:tailEnd type="none"/>
            </a:ln>
            <a:effectLst/>
          </p:spPr>
        </p:cxnSp>
        <p:cxnSp>
          <p:nvCxnSpPr>
            <p:cNvPr id="98" name="Straight Connector 97"/>
            <p:cNvCxnSpPr>
              <a:stCxn id="1207" idx="4"/>
              <a:endCxn id="1327" idx="1"/>
            </p:cNvCxnSpPr>
            <p:nvPr/>
          </p:nvCxnSpPr>
          <p:spPr>
            <a:xfrm>
              <a:off x="6565806" y="4912302"/>
              <a:ext cx="77867" cy="625211"/>
            </a:xfrm>
            <a:prstGeom prst="line">
              <a:avLst/>
            </a:prstGeom>
            <a:noFill/>
            <a:ln w="19050" cap="flat" cmpd="sng" algn="ctr">
              <a:solidFill>
                <a:srgbClr val="0072C6"/>
              </a:solidFill>
              <a:prstDash val="solid"/>
              <a:headEnd type="none"/>
              <a:tailEnd type="none"/>
            </a:ln>
            <a:effectLst/>
          </p:spPr>
        </p:cxnSp>
        <p:cxnSp>
          <p:nvCxnSpPr>
            <p:cNvPr id="99" name="Straight Connector 98"/>
            <p:cNvCxnSpPr>
              <a:stCxn id="1207" idx="0"/>
              <a:endCxn id="1168" idx="4"/>
            </p:cNvCxnSpPr>
            <p:nvPr/>
          </p:nvCxnSpPr>
          <p:spPr>
            <a:xfrm flipV="1">
              <a:off x="6565806" y="4712744"/>
              <a:ext cx="0" cy="117131"/>
            </a:xfrm>
            <a:prstGeom prst="line">
              <a:avLst/>
            </a:prstGeom>
            <a:noFill/>
            <a:ln w="19050" cap="flat" cmpd="sng" algn="ctr">
              <a:solidFill>
                <a:srgbClr val="0072C6"/>
              </a:solidFill>
              <a:prstDash val="solid"/>
              <a:headEnd type="none"/>
              <a:tailEnd type="none"/>
            </a:ln>
            <a:effectLst/>
          </p:spPr>
        </p:cxnSp>
        <p:cxnSp>
          <p:nvCxnSpPr>
            <p:cNvPr id="100" name="Straight Connector 99"/>
            <p:cNvCxnSpPr>
              <a:stCxn id="1187" idx="7"/>
              <a:endCxn id="1168" idx="3"/>
            </p:cNvCxnSpPr>
            <p:nvPr/>
          </p:nvCxnSpPr>
          <p:spPr>
            <a:xfrm flipV="1">
              <a:off x="6486491" y="4700673"/>
              <a:ext cx="50172" cy="41495"/>
            </a:xfrm>
            <a:prstGeom prst="line">
              <a:avLst/>
            </a:prstGeom>
            <a:noFill/>
            <a:ln w="19050" cap="flat" cmpd="sng" algn="ctr">
              <a:solidFill>
                <a:srgbClr val="0072C6"/>
              </a:solidFill>
              <a:prstDash val="solid"/>
              <a:headEnd type="none"/>
              <a:tailEnd type="none"/>
            </a:ln>
            <a:effectLst/>
          </p:spPr>
        </p:cxnSp>
        <p:cxnSp>
          <p:nvCxnSpPr>
            <p:cNvPr id="101" name="Straight Connector 100"/>
            <p:cNvCxnSpPr>
              <a:stCxn id="1363" idx="7"/>
              <a:endCxn id="1150" idx="2"/>
            </p:cNvCxnSpPr>
            <p:nvPr/>
          </p:nvCxnSpPr>
          <p:spPr>
            <a:xfrm flipV="1">
              <a:off x="6391062" y="4571751"/>
              <a:ext cx="240541" cy="65825"/>
            </a:xfrm>
            <a:prstGeom prst="line">
              <a:avLst/>
            </a:prstGeom>
            <a:noFill/>
            <a:ln w="19050" cap="flat" cmpd="sng" algn="ctr">
              <a:solidFill>
                <a:srgbClr val="0072C6"/>
              </a:solidFill>
              <a:prstDash val="solid"/>
              <a:headEnd type="none"/>
              <a:tailEnd type="none"/>
            </a:ln>
            <a:effectLst/>
          </p:spPr>
        </p:cxnSp>
        <p:cxnSp>
          <p:nvCxnSpPr>
            <p:cNvPr id="102" name="Straight Connector 101"/>
            <p:cNvCxnSpPr>
              <a:stCxn id="1363" idx="7"/>
              <a:endCxn id="1112" idx="4"/>
            </p:cNvCxnSpPr>
            <p:nvPr/>
          </p:nvCxnSpPr>
          <p:spPr>
            <a:xfrm flipV="1">
              <a:off x="6391062" y="4414851"/>
              <a:ext cx="66288" cy="222726"/>
            </a:xfrm>
            <a:prstGeom prst="line">
              <a:avLst/>
            </a:prstGeom>
            <a:noFill/>
            <a:ln w="19050" cap="flat" cmpd="sng" algn="ctr">
              <a:solidFill>
                <a:srgbClr val="0072C6"/>
              </a:solidFill>
              <a:prstDash val="solid"/>
              <a:headEnd type="none"/>
              <a:tailEnd type="none"/>
            </a:ln>
            <a:effectLst/>
          </p:spPr>
        </p:cxnSp>
        <p:cxnSp>
          <p:nvCxnSpPr>
            <p:cNvPr id="103" name="Straight Connector 102"/>
            <p:cNvCxnSpPr>
              <a:stCxn id="1150" idx="7"/>
              <a:endCxn id="1133" idx="2"/>
            </p:cNvCxnSpPr>
            <p:nvPr/>
          </p:nvCxnSpPr>
          <p:spPr>
            <a:xfrm flipV="1">
              <a:off x="6701958" y="4471972"/>
              <a:ext cx="145109" cy="70637"/>
            </a:xfrm>
            <a:prstGeom prst="line">
              <a:avLst/>
            </a:prstGeom>
            <a:noFill/>
            <a:ln w="19050" cap="flat" cmpd="sng" algn="ctr">
              <a:solidFill>
                <a:srgbClr val="0072C6"/>
              </a:solidFill>
              <a:prstDash val="solid"/>
              <a:headEnd type="none"/>
              <a:tailEnd type="none"/>
            </a:ln>
            <a:effectLst/>
          </p:spPr>
        </p:cxnSp>
        <p:cxnSp>
          <p:nvCxnSpPr>
            <p:cNvPr id="104" name="Straight Connector 103"/>
            <p:cNvCxnSpPr>
              <a:stCxn id="1112" idx="7"/>
              <a:endCxn id="1068" idx="3"/>
            </p:cNvCxnSpPr>
            <p:nvPr/>
          </p:nvCxnSpPr>
          <p:spPr>
            <a:xfrm flipV="1">
              <a:off x="6486491" y="4203222"/>
              <a:ext cx="50172" cy="141272"/>
            </a:xfrm>
            <a:prstGeom prst="line">
              <a:avLst/>
            </a:prstGeom>
            <a:noFill/>
            <a:ln w="19050" cap="flat" cmpd="sng" algn="ctr">
              <a:solidFill>
                <a:srgbClr val="0072C6"/>
              </a:solidFill>
              <a:prstDash val="solid"/>
              <a:headEnd type="none"/>
              <a:tailEnd type="none"/>
            </a:ln>
            <a:effectLst/>
          </p:spPr>
        </p:cxnSp>
        <p:cxnSp>
          <p:nvCxnSpPr>
            <p:cNvPr id="105" name="Straight Connector 104"/>
            <p:cNvCxnSpPr>
              <a:endCxn id="1017" idx="4"/>
            </p:cNvCxnSpPr>
            <p:nvPr/>
          </p:nvCxnSpPr>
          <p:spPr>
            <a:xfrm flipV="1">
              <a:off x="6772549" y="4015733"/>
              <a:ext cx="8722" cy="135984"/>
            </a:xfrm>
            <a:prstGeom prst="line">
              <a:avLst/>
            </a:prstGeom>
            <a:noFill/>
            <a:ln w="19050" cap="flat" cmpd="sng" algn="ctr">
              <a:solidFill>
                <a:srgbClr val="0072C6"/>
              </a:solidFill>
              <a:prstDash val="solid"/>
              <a:headEnd type="none"/>
              <a:tailEnd type="none"/>
            </a:ln>
            <a:effectLst/>
          </p:spPr>
        </p:cxnSp>
        <p:cxnSp>
          <p:nvCxnSpPr>
            <p:cNvPr id="106" name="Straight Connector 105"/>
            <p:cNvCxnSpPr>
              <a:stCxn id="1068" idx="6"/>
              <a:endCxn id="1069" idx="2"/>
            </p:cNvCxnSpPr>
            <p:nvPr/>
          </p:nvCxnSpPr>
          <p:spPr>
            <a:xfrm>
              <a:off x="6607020" y="4174081"/>
              <a:ext cx="133039" cy="0"/>
            </a:xfrm>
            <a:prstGeom prst="line">
              <a:avLst/>
            </a:prstGeom>
            <a:noFill/>
            <a:ln w="19050" cap="flat" cmpd="sng" algn="ctr">
              <a:solidFill>
                <a:srgbClr val="0072C6"/>
              </a:solidFill>
              <a:prstDash val="solid"/>
              <a:headEnd type="none"/>
              <a:tailEnd type="none"/>
            </a:ln>
            <a:effectLst/>
          </p:spPr>
        </p:cxnSp>
        <p:cxnSp>
          <p:nvCxnSpPr>
            <p:cNvPr id="107" name="Straight Connector 106"/>
            <p:cNvCxnSpPr>
              <a:stCxn id="1068" idx="0"/>
              <a:endCxn id="1017" idx="3"/>
            </p:cNvCxnSpPr>
            <p:nvPr/>
          </p:nvCxnSpPr>
          <p:spPr>
            <a:xfrm flipV="1">
              <a:off x="6565806" y="4003663"/>
              <a:ext cx="186323" cy="129204"/>
            </a:xfrm>
            <a:prstGeom prst="line">
              <a:avLst/>
            </a:prstGeom>
            <a:noFill/>
            <a:ln w="19050" cap="flat" cmpd="sng" algn="ctr">
              <a:solidFill>
                <a:srgbClr val="0072C6"/>
              </a:solidFill>
              <a:prstDash val="solid"/>
              <a:headEnd type="none"/>
              <a:tailEnd type="none"/>
            </a:ln>
            <a:effectLst/>
          </p:spPr>
        </p:cxnSp>
        <p:cxnSp>
          <p:nvCxnSpPr>
            <p:cNvPr id="108" name="Straight Connector 107"/>
            <p:cNvCxnSpPr>
              <a:stCxn id="1070" idx="1"/>
              <a:endCxn id="1017" idx="5"/>
            </p:cNvCxnSpPr>
            <p:nvPr/>
          </p:nvCxnSpPr>
          <p:spPr>
            <a:xfrm flipH="1" flipV="1">
              <a:off x="6810413" y="4003663"/>
              <a:ext cx="48725" cy="141274"/>
            </a:xfrm>
            <a:prstGeom prst="line">
              <a:avLst/>
            </a:prstGeom>
            <a:noFill/>
            <a:ln w="19050" cap="flat" cmpd="sng" algn="ctr">
              <a:solidFill>
                <a:srgbClr val="0072C6"/>
              </a:solidFill>
              <a:prstDash val="solid"/>
              <a:headEnd type="none"/>
              <a:tailEnd type="none"/>
            </a:ln>
            <a:effectLst/>
          </p:spPr>
        </p:cxnSp>
        <p:cxnSp>
          <p:nvCxnSpPr>
            <p:cNvPr id="109" name="Straight Connector 108"/>
            <p:cNvCxnSpPr>
              <a:endCxn id="1017" idx="0"/>
            </p:cNvCxnSpPr>
            <p:nvPr/>
          </p:nvCxnSpPr>
          <p:spPr>
            <a:xfrm flipH="1">
              <a:off x="6781271" y="3616194"/>
              <a:ext cx="1674" cy="317112"/>
            </a:xfrm>
            <a:prstGeom prst="line">
              <a:avLst/>
            </a:prstGeom>
            <a:noFill/>
            <a:ln w="19050" cap="flat" cmpd="sng" algn="ctr">
              <a:solidFill>
                <a:srgbClr val="0072C6"/>
              </a:solidFill>
              <a:prstDash val="solid"/>
              <a:headEnd type="none"/>
              <a:tailEnd type="none"/>
            </a:ln>
            <a:effectLst/>
          </p:spPr>
        </p:cxnSp>
        <p:cxnSp>
          <p:nvCxnSpPr>
            <p:cNvPr id="110" name="Straight Connector 109"/>
            <p:cNvCxnSpPr>
              <a:stCxn id="1068" idx="0"/>
              <a:endCxn id="1015" idx="4"/>
            </p:cNvCxnSpPr>
            <p:nvPr/>
          </p:nvCxnSpPr>
          <p:spPr>
            <a:xfrm flipV="1">
              <a:off x="6565806" y="4015733"/>
              <a:ext cx="0" cy="117132"/>
            </a:xfrm>
            <a:prstGeom prst="line">
              <a:avLst/>
            </a:prstGeom>
            <a:noFill/>
            <a:ln w="19050" cap="flat" cmpd="sng" algn="ctr">
              <a:solidFill>
                <a:srgbClr val="0072C6"/>
              </a:solidFill>
              <a:prstDash val="solid"/>
              <a:headEnd type="none"/>
              <a:tailEnd type="none"/>
            </a:ln>
            <a:effectLst/>
          </p:spPr>
        </p:cxnSp>
        <p:cxnSp>
          <p:nvCxnSpPr>
            <p:cNvPr id="111" name="Straight Arrow Connector 110"/>
            <p:cNvCxnSpPr>
              <a:stCxn id="882" idx="3"/>
              <a:endCxn id="1015" idx="7"/>
            </p:cNvCxnSpPr>
            <p:nvPr/>
          </p:nvCxnSpPr>
          <p:spPr>
            <a:xfrm flipH="1">
              <a:off x="6594948" y="3605990"/>
              <a:ext cx="157180" cy="339387"/>
            </a:xfrm>
            <a:prstGeom prst="straightConnector1">
              <a:avLst/>
            </a:prstGeom>
            <a:noFill/>
            <a:ln w="19050" cap="flat" cmpd="sng" algn="ctr">
              <a:solidFill>
                <a:srgbClr val="0072C6"/>
              </a:solidFill>
              <a:prstDash val="solid"/>
              <a:headEnd type="none"/>
              <a:tailEnd type="none"/>
            </a:ln>
            <a:effectLst/>
          </p:spPr>
        </p:cxnSp>
        <p:cxnSp>
          <p:nvCxnSpPr>
            <p:cNvPr id="112" name="Straight Connector 111"/>
            <p:cNvCxnSpPr>
              <a:stCxn id="1112" idx="7"/>
              <a:endCxn id="1015" idx="3"/>
            </p:cNvCxnSpPr>
            <p:nvPr/>
          </p:nvCxnSpPr>
          <p:spPr>
            <a:xfrm flipV="1">
              <a:off x="6486491" y="4003663"/>
              <a:ext cx="50172" cy="340832"/>
            </a:xfrm>
            <a:prstGeom prst="line">
              <a:avLst/>
            </a:prstGeom>
            <a:noFill/>
            <a:ln w="19050" cap="flat" cmpd="sng" algn="ctr">
              <a:solidFill>
                <a:srgbClr val="0072C6"/>
              </a:solidFill>
              <a:prstDash val="solid"/>
              <a:headEnd type="none"/>
              <a:tailEnd type="none"/>
            </a:ln>
            <a:effectLst/>
          </p:spPr>
        </p:cxnSp>
        <p:cxnSp>
          <p:nvCxnSpPr>
            <p:cNvPr id="113" name="Straight Connector 112"/>
            <p:cNvCxnSpPr>
              <a:stCxn id="1168" idx="7"/>
              <a:endCxn id="1150" idx="3"/>
            </p:cNvCxnSpPr>
            <p:nvPr/>
          </p:nvCxnSpPr>
          <p:spPr>
            <a:xfrm flipV="1">
              <a:off x="6594948" y="4600894"/>
              <a:ext cx="48725" cy="41495"/>
            </a:xfrm>
            <a:prstGeom prst="line">
              <a:avLst/>
            </a:prstGeom>
            <a:noFill/>
            <a:ln w="19050" cap="flat" cmpd="sng" algn="ctr">
              <a:solidFill>
                <a:srgbClr val="0072C6"/>
              </a:solidFill>
              <a:prstDash val="solid"/>
              <a:headEnd type="none"/>
              <a:tailEnd type="none"/>
            </a:ln>
            <a:effectLst/>
          </p:spPr>
        </p:cxnSp>
        <p:cxnSp>
          <p:nvCxnSpPr>
            <p:cNvPr id="114" name="Straight Connector 113"/>
            <p:cNvCxnSpPr>
              <a:stCxn id="1168" idx="1"/>
              <a:endCxn id="1112" idx="4"/>
            </p:cNvCxnSpPr>
            <p:nvPr/>
          </p:nvCxnSpPr>
          <p:spPr>
            <a:xfrm flipH="1" flipV="1">
              <a:off x="6457350" y="4414851"/>
              <a:ext cx="79314" cy="227537"/>
            </a:xfrm>
            <a:prstGeom prst="line">
              <a:avLst/>
            </a:prstGeom>
            <a:noFill/>
            <a:ln w="19050" cap="flat" cmpd="sng" algn="ctr">
              <a:solidFill>
                <a:srgbClr val="0072C6"/>
              </a:solidFill>
              <a:prstDash val="solid"/>
              <a:headEnd type="none"/>
              <a:tailEnd type="none"/>
            </a:ln>
            <a:effectLst/>
          </p:spPr>
        </p:cxnSp>
        <p:cxnSp>
          <p:nvCxnSpPr>
            <p:cNvPr id="115" name="Straight Connector 114"/>
            <p:cNvCxnSpPr>
              <a:endCxn id="883" idx="2"/>
            </p:cNvCxnSpPr>
            <p:nvPr/>
          </p:nvCxnSpPr>
          <p:spPr>
            <a:xfrm flipV="1">
              <a:off x="6835365" y="3576849"/>
              <a:ext cx="120158" cy="958"/>
            </a:xfrm>
            <a:prstGeom prst="line">
              <a:avLst/>
            </a:prstGeom>
            <a:noFill/>
            <a:ln w="19050" cap="flat" cmpd="sng" algn="ctr">
              <a:solidFill>
                <a:srgbClr val="0072C6"/>
              </a:solidFill>
              <a:prstDash val="solid"/>
              <a:headEnd type="none"/>
              <a:tailEnd type="none"/>
            </a:ln>
            <a:effectLst/>
          </p:spPr>
        </p:cxnSp>
        <p:cxnSp>
          <p:nvCxnSpPr>
            <p:cNvPr id="116" name="Straight Connector 115"/>
            <p:cNvCxnSpPr>
              <a:stCxn id="1017" idx="7"/>
              <a:endCxn id="883" idx="3"/>
            </p:cNvCxnSpPr>
            <p:nvPr/>
          </p:nvCxnSpPr>
          <p:spPr>
            <a:xfrm flipV="1">
              <a:off x="6810413" y="3605990"/>
              <a:ext cx="157182" cy="339387"/>
            </a:xfrm>
            <a:prstGeom prst="line">
              <a:avLst/>
            </a:prstGeom>
            <a:noFill/>
            <a:ln w="19050" cap="flat" cmpd="sng" algn="ctr">
              <a:solidFill>
                <a:srgbClr val="0072C6"/>
              </a:solidFill>
              <a:prstDash val="solid"/>
              <a:headEnd type="none"/>
              <a:tailEnd type="none"/>
            </a:ln>
            <a:effectLst/>
          </p:spPr>
        </p:cxnSp>
        <p:cxnSp>
          <p:nvCxnSpPr>
            <p:cNvPr id="117" name="Straight Connector 116"/>
            <p:cNvCxnSpPr>
              <a:stCxn id="883" idx="6"/>
            </p:cNvCxnSpPr>
            <p:nvPr/>
          </p:nvCxnSpPr>
          <p:spPr>
            <a:xfrm>
              <a:off x="7037950" y="3576850"/>
              <a:ext cx="140530" cy="80025"/>
            </a:xfrm>
            <a:prstGeom prst="line">
              <a:avLst/>
            </a:prstGeom>
            <a:noFill/>
            <a:ln w="19050" cap="flat" cmpd="sng" algn="ctr">
              <a:solidFill>
                <a:srgbClr val="0072C6"/>
              </a:solidFill>
              <a:prstDash val="solid"/>
              <a:headEnd type="none"/>
              <a:tailEnd type="none"/>
            </a:ln>
            <a:effectLst/>
          </p:spPr>
        </p:cxnSp>
        <p:cxnSp>
          <p:nvCxnSpPr>
            <p:cNvPr id="118" name="Straight Connector 117"/>
            <p:cNvCxnSpPr>
              <a:stCxn id="1070" idx="0"/>
              <a:endCxn id="1380" idx="3"/>
            </p:cNvCxnSpPr>
            <p:nvPr/>
          </p:nvCxnSpPr>
          <p:spPr>
            <a:xfrm flipV="1">
              <a:off x="6888280" y="3711876"/>
              <a:ext cx="290200" cy="420991"/>
            </a:xfrm>
            <a:prstGeom prst="line">
              <a:avLst/>
            </a:prstGeom>
            <a:noFill/>
            <a:ln w="19050" cap="flat" cmpd="sng" algn="ctr">
              <a:solidFill>
                <a:srgbClr val="0072C6"/>
              </a:solidFill>
              <a:prstDash val="solid"/>
              <a:headEnd type="none"/>
              <a:tailEnd type="none"/>
            </a:ln>
            <a:effectLst/>
          </p:spPr>
        </p:cxnSp>
        <p:cxnSp>
          <p:nvCxnSpPr>
            <p:cNvPr id="119" name="Straight Connector 118"/>
            <p:cNvCxnSpPr>
              <a:stCxn id="1070" idx="4"/>
              <a:endCxn id="1133" idx="0"/>
            </p:cNvCxnSpPr>
            <p:nvPr/>
          </p:nvCxnSpPr>
          <p:spPr>
            <a:xfrm>
              <a:off x="6888280" y="4215294"/>
              <a:ext cx="0" cy="215466"/>
            </a:xfrm>
            <a:prstGeom prst="line">
              <a:avLst/>
            </a:prstGeom>
            <a:noFill/>
            <a:ln w="19050" cap="flat" cmpd="sng" algn="ctr">
              <a:solidFill>
                <a:srgbClr val="0072C6"/>
              </a:solidFill>
              <a:prstDash val="solid"/>
              <a:headEnd type="none"/>
              <a:tailEnd type="none"/>
            </a:ln>
            <a:effectLst/>
          </p:spPr>
        </p:cxnSp>
        <p:cxnSp>
          <p:nvCxnSpPr>
            <p:cNvPr id="120" name="Straight Connector 119"/>
            <p:cNvCxnSpPr>
              <a:stCxn id="1112" idx="7"/>
              <a:endCxn id="1069" idx="3"/>
            </p:cNvCxnSpPr>
            <p:nvPr/>
          </p:nvCxnSpPr>
          <p:spPr>
            <a:xfrm flipV="1">
              <a:off x="6486491" y="4203222"/>
              <a:ext cx="265637" cy="141272"/>
            </a:xfrm>
            <a:prstGeom prst="line">
              <a:avLst/>
            </a:prstGeom>
            <a:noFill/>
            <a:ln w="19050" cap="flat" cmpd="sng" algn="ctr">
              <a:solidFill>
                <a:srgbClr val="0072C6"/>
              </a:solidFill>
              <a:prstDash val="solid"/>
              <a:headEnd type="none"/>
              <a:tailEnd type="none"/>
            </a:ln>
            <a:effectLst/>
          </p:spPr>
        </p:cxnSp>
        <p:cxnSp>
          <p:nvCxnSpPr>
            <p:cNvPr id="121" name="Straight Connector 120"/>
            <p:cNvCxnSpPr>
              <a:stCxn id="1380" idx="3"/>
              <a:endCxn id="1017" idx="7"/>
            </p:cNvCxnSpPr>
            <p:nvPr/>
          </p:nvCxnSpPr>
          <p:spPr>
            <a:xfrm flipH="1">
              <a:off x="6810413" y="3711876"/>
              <a:ext cx="368068" cy="233502"/>
            </a:xfrm>
            <a:prstGeom prst="line">
              <a:avLst/>
            </a:prstGeom>
            <a:noFill/>
            <a:ln w="19050" cap="flat" cmpd="sng" algn="ctr">
              <a:solidFill>
                <a:srgbClr val="0072C6"/>
              </a:solidFill>
              <a:prstDash val="solid"/>
              <a:headEnd type="none"/>
              <a:tailEnd type="none"/>
            </a:ln>
            <a:effectLst/>
          </p:spPr>
        </p:cxnSp>
        <p:cxnSp>
          <p:nvCxnSpPr>
            <p:cNvPr id="122" name="Straight Connector 121"/>
            <p:cNvCxnSpPr>
              <a:stCxn id="1069" idx="6"/>
              <a:endCxn id="1070" idx="2"/>
            </p:cNvCxnSpPr>
            <p:nvPr/>
          </p:nvCxnSpPr>
          <p:spPr>
            <a:xfrm>
              <a:off x="6822484" y="4174081"/>
              <a:ext cx="24584" cy="0"/>
            </a:xfrm>
            <a:prstGeom prst="line">
              <a:avLst/>
            </a:prstGeom>
            <a:noFill/>
            <a:ln w="19050" cap="flat" cmpd="sng" algn="ctr">
              <a:solidFill>
                <a:srgbClr val="0072C6"/>
              </a:solidFill>
              <a:prstDash val="solid"/>
              <a:headEnd type="none"/>
              <a:tailEnd type="none"/>
            </a:ln>
            <a:effectLst/>
          </p:spPr>
        </p:cxnSp>
        <p:cxnSp>
          <p:nvCxnSpPr>
            <p:cNvPr id="123" name="Straight Connector 122"/>
            <p:cNvCxnSpPr>
              <a:stCxn id="1133" idx="4"/>
              <a:endCxn id="1189" idx="1"/>
            </p:cNvCxnSpPr>
            <p:nvPr/>
          </p:nvCxnSpPr>
          <p:spPr>
            <a:xfrm>
              <a:off x="6888280" y="4513185"/>
              <a:ext cx="186324" cy="228983"/>
            </a:xfrm>
            <a:prstGeom prst="line">
              <a:avLst/>
            </a:prstGeom>
            <a:noFill/>
            <a:ln w="19050" cap="flat" cmpd="sng" algn="ctr">
              <a:solidFill>
                <a:srgbClr val="0072C6"/>
              </a:solidFill>
              <a:prstDash val="solid"/>
              <a:headEnd type="none"/>
              <a:tailEnd type="none"/>
            </a:ln>
            <a:effectLst/>
          </p:spPr>
        </p:cxnSp>
        <p:cxnSp>
          <p:nvCxnSpPr>
            <p:cNvPr id="124" name="Straight Connector 123"/>
            <p:cNvCxnSpPr>
              <a:stCxn id="1189" idx="5"/>
              <a:endCxn id="1242" idx="1"/>
            </p:cNvCxnSpPr>
            <p:nvPr/>
          </p:nvCxnSpPr>
          <p:spPr>
            <a:xfrm>
              <a:off x="7132890" y="4800452"/>
              <a:ext cx="157181" cy="239609"/>
            </a:xfrm>
            <a:prstGeom prst="line">
              <a:avLst/>
            </a:prstGeom>
            <a:noFill/>
            <a:ln w="19050" cap="flat" cmpd="sng" algn="ctr">
              <a:solidFill>
                <a:srgbClr val="0072C6"/>
              </a:solidFill>
              <a:prstDash val="solid"/>
              <a:headEnd type="none"/>
              <a:tailEnd type="none"/>
            </a:ln>
            <a:effectLst/>
          </p:spPr>
        </p:cxnSp>
        <p:cxnSp>
          <p:nvCxnSpPr>
            <p:cNvPr id="125" name="Straight Connector 124"/>
            <p:cNvCxnSpPr>
              <a:stCxn id="1242" idx="5"/>
              <a:endCxn id="1300" idx="1"/>
            </p:cNvCxnSpPr>
            <p:nvPr/>
          </p:nvCxnSpPr>
          <p:spPr>
            <a:xfrm>
              <a:off x="7348354" y="5098344"/>
              <a:ext cx="157182" cy="241054"/>
            </a:xfrm>
            <a:prstGeom prst="line">
              <a:avLst/>
            </a:prstGeom>
            <a:noFill/>
            <a:ln w="19050" cap="flat" cmpd="sng" algn="ctr">
              <a:solidFill>
                <a:srgbClr val="0072C6"/>
              </a:solidFill>
              <a:prstDash val="solid"/>
              <a:headEnd type="none"/>
              <a:tailEnd type="none"/>
            </a:ln>
            <a:effectLst/>
          </p:spPr>
        </p:cxnSp>
        <p:cxnSp>
          <p:nvCxnSpPr>
            <p:cNvPr id="126" name="Straight Connector 125"/>
            <p:cNvCxnSpPr>
              <a:stCxn id="1300" idx="3"/>
              <a:endCxn id="1376" idx="7"/>
            </p:cNvCxnSpPr>
            <p:nvPr/>
          </p:nvCxnSpPr>
          <p:spPr>
            <a:xfrm flipH="1">
              <a:off x="7467550" y="5397683"/>
              <a:ext cx="37985" cy="130850"/>
            </a:xfrm>
            <a:prstGeom prst="line">
              <a:avLst/>
            </a:prstGeom>
            <a:noFill/>
            <a:ln w="19050" cap="flat" cmpd="sng" algn="ctr">
              <a:solidFill>
                <a:srgbClr val="0072C6"/>
              </a:solidFill>
              <a:prstDash val="solid"/>
              <a:headEnd type="none"/>
              <a:tailEnd type="none"/>
            </a:ln>
            <a:effectLst/>
          </p:spPr>
        </p:cxnSp>
        <p:cxnSp>
          <p:nvCxnSpPr>
            <p:cNvPr id="127" name="Straight Connector 126"/>
            <p:cNvCxnSpPr>
              <a:stCxn id="1332" idx="4"/>
              <a:endCxn id="1345" idx="7"/>
            </p:cNvCxnSpPr>
            <p:nvPr/>
          </p:nvCxnSpPr>
          <p:spPr>
            <a:xfrm flipH="1">
              <a:off x="7348354" y="5607867"/>
              <a:ext cx="79315" cy="129203"/>
            </a:xfrm>
            <a:prstGeom prst="line">
              <a:avLst/>
            </a:prstGeom>
            <a:noFill/>
            <a:ln w="19050" cap="flat" cmpd="sng" algn="ctr">
              <a:solidFill>
                <a:srgbClr val="0072C6"/>
              </a:solidFill>
              <a:prstDash val="solid"/>
              <a:headEnd type="none"/>
              <a:tailEnd type="none"/>
            </a:ln>
            <a:effectLst/>
          </p:spPr>
        </p:cxnSp>
        <p:cxnSp>
          <p:nvCxnSpPr>
            <p:cNvPr id="128" name="Straight Connector 127"/>
            <p:cNvCxnSpPr>
              <a:stCxn id="1379" idx="7"/>
              <a:endCxn id="1381" idx="3"/>
            </p:cNvCxnSpPr>
            <p:nvPr/>
          </p:nvCxnSpPr>
          <p:spPr>
            <a:xfrm flipV="1">
              <a:off x="7033659" y="3311436"/>
              <a:ext cx="357214" cy="230266"/>
            </a:xfrm>
            <a:prstGeom prst="line">
              <a:avLst/>
            </a:prstGeom>
            <a:noFill/>
            <a:ln w="19050" cap="flat" cmpd="sng" algn="ctr">
              <a:solidFill>
                <a:srgbClr val="0072C6"/>
              </a:solidFill>
              <a:prstDash val="solid"/>
              <a:headEnd type="none"/>
              <a:tailEnd type="none"/>
            </a:ln>
            <a:effectLst/>
          </p:spPr>
        </p:cxnSp>
        <p:cxnSp>
          <p:nvCxnSpPr>
            <p:cNvPr id="129" name="Straight Connector 128"/>
            <p:cNvCxnSpPr>
              <a:stCxn id="917" idx="7"/>
              <a:endCxn id="1381" idx="3"/>
            </p:cNvCxnSpPr>
            <p:nvPr/>
          </p:nvCxnSpPr>
          <p:spPr>
            <a:xfrm flipV="1">
              <a:off x="7241344" y="3311436"/>
              <a:ext cx="149529" cy="336050"/>
            </a:xfrm>
            <a:prstGeom prst="line">
              <a:avLst/>
            </a:prstGeom>
            <a:noFill/>
            <a:ln w="19050" cap="flat" cmpd="sng" algn="ctr">
              <a:solidFill>
                <a:srgbClr val="0072C6"/>
              </a:solidFill>
              <a:prstDash val="solid"/>
              <a:headEnd type="none"/>
              <a:tailEnd type="none"/>
            </a:ln>
            <a:effectLst/>
          </p:spPr>
        </p:cxnSp>
        <p:cxnSp>
          <p:nvCxnSpPr>
            <p:cNvPr id="130" name="Straight Connector 129"/>
            <p:cNvCxnSpPr>
              <a:stCxn id="574" idx="5"/>
            </p:cNvCxnSpPr>
            <p:nvPr/>
          </p:nvCxnSpPr>
          <p:spPr>
            <a:xfrm>
              <a:off x="7241344" y="2910427"/>
              <a:ext cx="148097" cy="332254"/>
            </a:xfrm>
            <a:prstGeom prst="line">
              <a:avLst/>
            </a:prstGeom>
            <a:noFill/>
            <a:ln w="19050" cap="flat" cmpd="sng" algn="ctr">
              <a:solidFill>
                <a:srgbClr val="0072C6"/>
              </a:solidFill>
              <a:prstDash val="solid"/>
              <a:headEnd type="none"/>
              <a:tailEnd type="none"/>
            </a:ln>
            <a:effectLst/>
          </p:spPr>
        </p:cxnSp>
        <p:cxnSp>
          <p:nvCxnSpPr>
            <p:cNvPr id="131" name="Straight Connector 130"/>
            <p:cNvCxnSpPr>
              <a:stCxn id="768" idx="7"/>
              <a:endCxn id="1382" idx="2"/>
            </p:cNvCxnSpPr>
            <p:nvPr/>
          </p:nvCxnSpPr>
          <p:spPr>
            <a:xfrm flipV="1">
              <a:off x="7456810" y="3182407"/>
              <a:ext cx="135708" cy="67408"/>
            </a:xfrm>
            <a:prstGeom prst="line">
              <a:avLst/>
            </a:prstGeom>
            <a:noFill/>
            <a:ln w="19050" cap="flat" cmpd="sng" algn="ctr">
              <a:solidFill>
                <a:srgbClr val="0072C6"/>
              </a:solidFill>
              <a:prstDash val="solid"/>
              <a:headEnd type="none"/>
              <a:tailEnd type="none"/>
            </a:ln>
            <a:effectLst/>
          </p:spPr>
        </p:cxnSp>
        <p:cxnSp>
          <p:nvCxnSpPr>
            <p:cNvPr id="132" name="Straight Connector 131"/>
            <p:cNvCxnSpPr/>
            <p:nvPr/>
          </p:nvCxnSpPr>
          <p:spPr>
            <a:xfrm flipH="1">
              <a:off x="6789645" y="2913458"/>
              <a:ext cx="388836" cy="618629"/>
            </a:xfrm>
            <a:prstGeom prst="line">
              <a:avLst/>
            </a:prstGeom>
            <a:noFill/>
            <a:ln w="19050" cap="flat" cmpd="sng" algn="ctr">
              <a:solidFill>
                <a:srgbClr val="0072C6"/>
              </a:solidFill>
              <a:prstDash val="solid"/>
              <a:headEnd type="none"/>
              <a:tailEnd type="none"/>
            </a:ln>
            <a:effectLst/>
          </p:spPr>
        </p:cxnSp>
        <p:cxnSp>
          <p:nvCxnSpPr>
            <p:cNvPr id="133" name="Straight Connector 132"/>
            <p:cNvCxnSpPr>
              <a:stCxn id="574" idx="6"/>
              <a:endCxn id="721" idx="1"/>
            </p:cNvCxnSpPr>
            <p:nvPr/>
          </p:nvCxnSpPr>
          <p:spPr>
            <a:xfrm>
              <a:off x="7253415" y="2881286"/>
              <a:ext cx="360577" cy="268749"/>
            </a:xfrm>
            <a:prstGeom prst="line">
              <a:avLst/>
            </a:prstGeom>
            <a:noFill/>
            <a:ln w="19050" cap="flat" cmpd="sng" algn="ctr">
              <a:solidFill>
                <a:srgbClr val="0072C6"/>
              </a:solidFill>
              <a:prstDash val="solid"/>
              <a:headEnd type="none"/>
              <a:tailEnd type="none"/>
            </a:ln>
            <a:effectLst/>
          </p:spPr>
        </p:cxnSp>
        <p:cxnSp>
          <p:nvCxnSpPr>
            <p:cNvPr id="134" name="Straight Connector 133"/>
            <p:cNvCxnSpPr>
              <a:stCxn id="1382" idx="7"/>
            </p:cNvCxnSpPr>
            <p:nvPr/>
          </p:nvCxnSpPr>
          <p:spPr>
            <a:xfrm flipV="1">
              <a:off x="7670568" y="2858256"/>
              <a:ext cx="1151684" cy="291823"/>
            </a:xfrm>
            <a:prstGeom prst="line">
              <a:avLst/>
            </a:prstGeom>
            <a:noFill/>
            <a:ln w="19050" cap="flat" cmpd="sng" algn="ctr">
              <a:solidFill>
                <a:srgbClr val="0072C6"/>
              </a:solidFill>
              <a:prstDash val="solid"/>
              <a:headEnd type="none"/>
              <a:tailEnd type="none"/>
            </a:ln>
            <a:effectLst/>
          </p:spPr>
        </p:cxnSp>
        <p:cxnSp>
          <p:nvCxnSpPr>
            <p:cNvPr id="135" name="Straight Connector 134"/>
            <p:cNvCxnSpPr>
              <a:stCxn id="1382" idx="6"/>
            </p:cNvCxnSpPr>
            <p:nvPr/>
          </p:nvCxnSpPr>
          <p:spPr>
            <a:xfrm flipV="1">
              <a:off x="7683958" y="3046879"/>
              <a:ext cx="1151351" cy="135528"/>
            </a:xfrm>
            <a:prstGeom prst="line">
              <a:avLst/>
            </a:prstGeom>
            <a:noFill/>
            <a:ln w="19050" cap="flat" cmpd="sng" algn="ctr">
              <a:solidFill>
                <a:srgbClr val="0072C6"/>
              </a:solidFill>
              <a:prstDash val="solid"/>
              <a:headEnd type="none"/>
              <a:tailEnd type="none"/>
            </a:ln>
            <a:effectLst/>
          </p:spPr>
        </p:cxnSp>
        <p:cxnSp>
          <p:nvCxnSpPr>
            <p:cNvPr id="136" name="Straight Connector 135"/>
            <p:cNvCxnSpPr>
              <a:stCxn id="768" idx="6"/>
            </p:cNvCxnSpPr>
            <p:nvPr/>
          </p:nvCxnSpPr>
          <p:spPr>
            <a:xfrm flipV="1">
              <a:off x="7468881" y="3179249"/>
              <a:ext cx="1316404" cy="99708"/>
            </a:xfrm>
            <a:prstGeom prst="line">
              <a:avLst/>
            </a:prstGeom>
            <a:noFill/>
            <a:ln w="19050" cap="flat" cmpd="sng" algn="ctr">
              <a:solidFill>
                <a:srgbClr val="0072C6"/>
              </a:solidFill>
              <a:prstDash val="solid"/>
              <a:headEnd type="none"/>
              <a:tailEnd type="none"/>
            </a:ln>
            <a:effectLst/>
          </p:spPr>
        </p:cxnSp>
        <p:cxnSp>
          <p:nvCxnSpPr>
            <p:cNvPr id="137" name="Straight Connector 136"/>
            <p:cNvCxnSpPr>
              <a:endCxn id="721" idx="4"/>
            </p:cNvCxnSpPr>
            <p:nvPr/>
          </p:nvCxnSpPr>
          <p:spPr>
            <a:xfrm flipV="1">
              <a:off x="7269921" y="3220391"/>
              <a:ext cx="373213" cy="411266"/>
            </a:xfrm>
            <a:prstGeom prst="line">
              <a:avLst/>
            </a:prstGeom>
            <a:noFill/>
            <a:ln w="19050" cap="flat" cmpd="sng" algn="ctr">
              <a:solidFill>
                <a:srgbClr val="0072C6"/>
              </a:solidFill>
              <a:prstDash val="solid"/>
              <a:headEnd type="none"/>
              <a:tailEnd type="none"/>
            </a:ln>
            <a:effectLst/>
          </p:spPr>
        </p:cxnSp>
        <p:cxnSp>
          <p:nvCxnSpPr>
            <p:cNvPr id="138" name="Straight Connector 137"/>
            <p:cNvCxnSpPr>
              <a:stCxn id="917" idx="7"/>
            </p:cNvCxnSpPr>
            <p:nvPr/>
          </p:nvCxnSpPr>
          <p:spPr>
            <a:xfrm flipV="1">
              <a:off x="7241344" y="3046881"/>
              <a:ext cx="1593965" cy="600605"/>
            </a:xfrm>
            <a:prstGeom prst="line">
              <a:avLst/>
            </a:prstGeom>
            <a:noFill/>
            <a:ln w="19050" cap="flat" cmpd="sng" algn="ctr">
              <a:solidFill>
                <a:srgbClr val="0072C6"/>
              </a:solidFill>
              <a:prstDash val="solid"/>
              <a:headEnd type="none"/>
              <a:tailEnd type="none"/>
            </a:ln>
            <a:effectLst/>
          </p:spPr>
        </p:cxnSp>
        <p:cxnSp>
          <p:nvCxnSpPr>
            <p:cNvPr id="139" name="Straight Connector 138"/>
            <p:cNvCxnSpPr>
              <a:stCxn id="1376" idx="5"/>
              <a:endCxn id="1341" idx="2"/>
            </p:cNvCxnSpPr>
            <p:nvPr/>
          </p:nvCxnSpPr>
          <p:spPr>
            <a:xfrm>
              <a:off x="7467550" y="5593193"/>
              <a:ext cx="565302" cy="73242"/>
            </a:xfrm>
            <a:prstGeom prst="line">
              <a:avLst/>
            </a:prstGeom>
            <a:noFill/>
            <a:ln w="19050" cap="flat" cmpd="sng" algn="ctr">
              <a:solidFill>
                <a:srgbClr val="0072C6"/>
              </a:solidFill>
              <a:prstDash val="solid"/>
              <a:headEnd type="none"/>
              <a:tailEnd type="none"/>
            </a:ln>
            <a:effectLst/>
          </p:spPr>
        </p:cxnSp>
        <p:cxnSp>
          <p:nvCxnSpPr>
            <p:cNvPr id="140" name="Straight Connector 139"/>
            <p:cNvCxnSpPr>
              <a:stCxn id="1341" idx="7"/>
            </p:cNvCxnSpPr>
            <p:nvPr/>
          </p:nvCxnSpPr>
          <p:spPr>
            <a:xfrm flipV="1">
              <a:off x="8103208" y="4829876"/>
              <a:ext cx="682077" cy="807414"/>
            </a:xfrm>
            <a:prstGeom prst="line">
              <a:avLst/>
            </a:prstGeom>
            <a:noFill/>
            <a:ln w="19050" cap="flat" cmpd="sng" algn="ctr">
              <a:solidFill>
                <a:srgbClr val="0072C6"/>
              </a:solidFill>
              <a:prstDash val="solid"/>
              <a:headEnd type="none"/>
              <a:tailEnd type="none"/>
            </a:ln>
            <a:effectLst/>
          </p:spPr>
        </p:cxnSp>
        <p:cxnSp>
          <p:nvCxnSpPr>
            <p:cNvPr id="141" name="Straight Connector 140"/>
            <p:cNvCxnSpPr/>
            <p:nvPr/>
          </p:nvCxnSpPr>
          <p:spPr>
            <a:xfrm flipV="1">
              <a:off x="7446306" y="4829876"/>
              <a:ext cx="1338979" cy="707638"/>
            </a:xfrm>
            <a:prstGeom prst="line">
              <a:avLst/>
            </a:prstGeom>
            <a:noFill/>
            <a:ln w="19050" cap="flat" cmpd="sng" algn="ctr">
              <a:solidFill>
                <a:srgbClr val="0072C6"/>
              </a:solidFill>
              <a:prstDash val="solid"/>
              <a:headEnd type="none"/>
              <a:tailEnd type="none"/>
            </a:ln>
            <a:effectLst/>
          </p:spPr>
        </p:cxnSp>
        <p:cxnSp>
          <p:nvCxnSpPr>
            <p:cNvPr id="142" name="Straight Connector 141"/>
            <p:cNvCxnSpPr>
              <a:stCxn id="674" idx="6"/>
              <a:endCxn id="1372" idx="2"/>
            </p:cNvCxnSpPr>
            <p:nvPr/>
          </p:nvCxnSpPr>
          <p:spPr>
            <a:xfrm flipV="1">
              <a:off x="1325938" y="3075562"/>
              <a:ext cx="665214" cy="103618"/>
            </a:xfrm>
            <a:prstGeom prst="line">
              <a:avLst/>
            </a:prstGeom>
            <a:noFill/>
            <a:ln w="19050" cap="flat" cmpd="sng" algn="ctr">
              <a:solidFill>
                <a:srgbClr val="0072C6"/>
              </a:solidFill>
              <a:prstDash val="solid"/>
              <a:headEnd type="none"/>
              <a:tailEnd type="none"/>
            </a:ln>
            <a:effectLst/>
          </p:spPr>
        </p:cxnSp>
        <p:cxnSp>
          <p:nvCxnSpPr>
            <p:cNvPr id="143" name="Straight Connector 142"/>
            <p:cNvCxnSpPr>
              <a:stCxn id="891" idx="2"/>
              <a:endCxn id="1369" idx="6"/>
            </p:cNvCxnSpPr>
            <p:nvPr/>
          </p:nvCxnSpPr>
          <p:spPr>
            <a:xfrm flipH="1">
              <a:off x="1763026" y="3676634"/>
              <a:ext cx="235341" cy="5882"/>
            </a:xfrm>
            <a:prstGeom prst="line">
              <a:avLst/>
            </a:prstGeom>
            <a:noFill/>
            <a:ln w="19050" cap="flat" cmpd="sng" algn="ctr">
              <a:solidFill>
                <a:srgbClr val="0072C6"/>
              </a:solidFill>
              <a:prstDash val="solid"/>
              <a:headEnd type="none"/>
              <a:tailEnd type="none"/>
            </a:ln>
            <a:effectLst/>
          </p:spPr>
        </p:cxnSp>
        <p:cxnSp>
          <p:nvCxnSpPr>
            <p:cNvPr id="144" name="Straight Connector 143"/>
            <p:cNvCxnSpPr>
              <a:stCxn id="1368" idx="5"/>
              <a:endCxn id="770" idx="1"/>
            </p:cNvCxnSpPr>
            <p:nvPr/>
          </p:nvCxnSpPr>
          <p:spPr>
            <a:xfrm>
              <a:off x="1319226" y="3216111"/>
              <a:ext cx="44815" cy="133489"/>
            </a:xfrm>
            <a:prstGeom prst="line">
              <a:avLst/>
            </a:prstGeom>
            <a:noFill/>
            <a:ln w="19050" cap="flat" cmpd="sng" algn="ctr">
              <a:solidFill>
                <a:srgbClr val="0072C6"/>
              </a:solidFill>
              <a:prstDash val="solid"/>
              <a:headEnd type="none"/>
              <a:tailEnd type="none"/>
            </a:ln>
            <a:effectLst/>
          </p:spPr>
        </p:cxnSp>
        <p:cxnSp>
          <p:nvCxnSpPr>
            <p:cNvPr id="145" name="Straight Connector 144"/>
            <p:cNvCxnSpPr>
              <a:stCxn id="770" idx="4"/>
              <a:endCxn id="1366" idx="0"/>
            </p:cNvCxnSpPr>
            <p:nvPr/>
          </p:nvCxnSpPr>
          <p:spPr>
            <a:xfrm flipH="1">
              <a:off x="1297052" y="3419959"/>
              <a:ext cx="96132" cy="246463"/>
            </a:xfrm>
            <a:prstGeom prst="line">
              <a:avLst/>
            </a:prstGeom>
            <a:noFill/>
            <a:ln w="19050" cap="flat" cmpd="sng" algn="ctr">
              <a:solidFill>
                <a:srgbClr val="0072C6"/>
              </a:solidFill>
              <a:prstDash val="solid"/>
              <a:headEnd type="none"/>
              <a:tailEnd type="none"/>
            </a:ln>
            <a:effectLst/>
          </p:spPr>
        </p:cxnSp>
      </p:grpSp>
      <p:grpSp>
        <p:nvGrpSpPr>
          <p:cNvPr id="146" name="Group 145"/>
          <p:cNvGrpSpPr/>
          <p:nvPr/>
        </p:nvGrpSpPr>
        <p:grpSpPr>
          <a:xfrm>
            <a:off x="703659" y="1865819"/>
            <a:ext cx="7831015" cy="4416991"/>
            <a:chOff x="395370" y="1139690"/>
            <a:chExt cx="8399862" cy="4651499"/>
          </a:xfrm>
          <a:solidFill>
            <a:srgbClr val="FFFFFF">
              <a:lumMod val="75000"/>
            </a:srgbClr>
          </a:solidFill>
        </p:grpSpPr>
        <p:sp>
          <p:nvSpPr>
            <p:cNvPr id="147" name="Oval 9"/>
            <p:cNvSpPr>
              <a:spLocks noChangeAspect="1" noChangeArrowheads="1"/>
            </p:cNvSpPr>
            <p:nvPr userDrawn="1"/>
          </p:nvSpPr>
          <p:spPr bwMode="auto">
            <a:xfrm>
              <a:off x="2417309"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8" name="Oval 10"/>
            <p:cNvSpPr>
              <a:spLocks noChangeAspect="1" noChangeArrowheads="1"/>
            </p:cNvSpPr>
            <p:nvPr userDrawn="1"/>
          </p:nvSpPr>
          <p:spPr bwMode="auto">
            <a:xfrm>
              <a:off x="2528885"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 name="Oval 11"/>
            <p:cNvSpPr>
              <a:spLocks noChangeAspect="1" noChangeArrowheads="1"/>
            </p:cNvSpPr>
            <p:nvPr userDrawn="1"/>
          </p:nvSpPr>
          <p:spPr bwMode="auto">
            <a:xfrm>
              <a:off x="264196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0" name="Oval 12"/>
            <p:cNvSpPr>
              <a:spLocks noChangeAspect="1" noChangeArrowheads="1"/>
            </p:cNvSpPr>
            <p:nvPr userDrawn="1"/>
          </p:nvSpPr>
          <p:spPr bwMode="auto">
            <a:xfrm>
              <a:off x="2753543"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 name="Oval 13"/>
            <p:cNvSpPr>
              <a:spLocks noChangeAspect="1" noChangeArrowheads="1"/>
            </p:cNvSpPr>
            <p:nvPr userDrawn="1"/>
          </p:nvSpPr>
          <p:spPr bwMode="auto">
            <a:xfrm>
              <a:off x="309128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2" name="Oval 14"/>
            <p:cNvSpPr>
              <a:spLocks noChangeAspect="1" noChangeArrowheads="1"/>
            </p:cNvSpPr>
            <p:nvPr userDrawn="1"/>
          </p:nvSpPr>
          <p:spPr bwMode="auto">
            <a:xfrm>
              <a:off x="3204370"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 name="Oval 15"/>
            <p:cNvSpPr>
              <a:spLocks noChangeAspect="1" noChangeArrowheads="1"/>
            </p:cNvSpPr>
            <p:nvPr userDrawn="1"/>
          </p:nvSpPr>
          <p:spPr bwMode="auto">
            <a:xfrm>
              <a:off x="3315946"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4" name="Oval 16"/>
            <p:cNvSpPr>
              <a:spLocks noChangeAspect="1" noChangeArrowheads="1"/>
            </p:cNvSpPr>
            <p:nvPr userDrawn="1"/>
          </p:nvSpPr>
          <p:spPr bwMode="auto">
            <a:xfrm>
              <a:off x="3429031"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 name="Oval 17"/>
            <p:cNvSpPr>
              <a:spLocks noChangeAspect="1" noChangeArrowheads="1"/>
            </p:cNvSpPr>
            <p:nvPr userDrawn="1"/>
          </p:nvSpPr>
          <p:spPr bwMode="auto">
            <a:xfrm>
              <a:off x="354060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6" name="Oval 18"/>
            <p:cNvSpPr>
              <a:spLocks noChangeAspect="1" noChangeArrowheads="1"/>
            </p:cNvSpPr>
            <p:nvPr userDrawn="1"/>
          </p:nvSpPr>
          <p:spPr bwMode="auto">
            <a:xfrm>
              <a:off x="3653691"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7" name="Oval 19"/>
            <p:cNvSpPr>
              <a:spLocks noChangeAspect="1" noChangeArrowheads="1"/>
            </p:cNvSpPr>
            <p:nvPr userDrawn="1"/>
          </p:nvSpPr>
          <p:spPr bwMode="auto">
            <a:xfrm>
              <a:off x="3765266"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 name="Oval 20"/>
            <p:cNvSpPr>
              <a:spLocks noChangeAspect="1" noChangeArrowheads="1"/>
            </p:cNvSpPr>
            <p:nvPr userDrawn="1"/>
          </p:nvSpPr>
          <p:spPr bwMode="auto">
            <a:xfrm>
              <a:off x="3878349"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 name="Oval 21"/>
            <p:cNvSpPr>
              <a:spLocks noChangeAspect="1" noChangeArrowheads="1"/>
            </p:cNvSpPr>
            <p:nvPr userDrawn="1"/>
          </p:nvSpPr>
          <p:spPr bwMode="auto">
            <a:xfrm>
              <a:off x="3989925"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0" name="Oval 22"/>
            <p:cNvSpPr>
              <a:spLocks noChangeAspect="1" noChangeArrowheads="1"/>
            </p:cNvSpPr>
            <p:nvPr userDrawn="1"/>
          </p:nvSpPr>
          <p:spPr bwMode="auto">
            <a:xfrm>
              <a:off x="6574266"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 name="Oval 23"/>
            <p:cNvSpPr>
              <a:spLocks noChangeAspect="1" noChangeArrowheads="1"/>
            </p:cNvSpPr>
            <p:nvPr userDrawn="1"/>
          </p:nvSpPr>
          <p:spPr bwMode="auto">
            <a:xfrm>
              <a:off x="2192648"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 name="Oval 24"/>
            <p:cNvSpPr>
              <a:spLocks noChangeAspect="1" noChangeArrowheads="1"/>
            </p:cNvSpPr>
            <p:nvPr userDrawn="1"/>
          </p:nvSpPr>
          <p:spPr bwMode="auto">
            <a:xfrm>
              <a:off x="2304225"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 name="Oval 25"/>
            <p:cNvSpPr>
              <a:spLocks noChangeAspect="1" noChangeArrowheads="1"/>
            </p:cNvSpPr>
            <p:nvPr userDrawn="1"/>
          </p:nvSpPr>
          <p:spPr bwMode="auto">
            <a:xfrm>
              <a:off x="2417309"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Oval 26"/>
            <p:cNvSpPr>
              <a:spLocks noChangeAspect="1" noChangeArrowheads="1"/>
            </p:cNvSpPr>
            <p:nvPr userDrawn="1"/>
          </p:nvSpPr>
          <p:spPr bwMode="auto">
            <a:xfrm>
              <a:off x="2528885"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Oval 27"/>
            <p:cNvSpPr>
              <a:spLocks noChangeAspect="1" noChangeArrowheads="1"/>
            </p:cNvSpPr>
            <p:nvPr userDrawn="1"/>
          </p:nvSpPr>
          <p:spPr bwMode="auto">
            <a:xfrm>
              <a:off x="264196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Oval 28"/>
            <p:cNvSpPr>
              <a:spLocks noChangeAspect="1" noChangeArrowheads="1"/>
            </p:cNvSpPr>
            <p:nvPr userDrawn="1"/>
          </p:nvSpPr>
          <p:spPr bwMode="auto">
            <a:xfrm>
              <a:off x="2866627"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Oval 29"/>
            <p:cNvSpPr>
              <a:spLocks noChangeAspect="1" noChangeArrowheads="1"/>
            </p:cNvSpPr>
            <p:nvPr userDrawn="1"/>
          </p:nvSpPr>
          <p:spPr bwMode="auto">
            <a:xfrm>
              <a:off x="2978203"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 name="Oval 30"/>
            <p:cNvSpPr>
              <a:spLocks noChangeAspect="1" noChangeArrowheads="1"/>
            </p:cNvSpPr>
            <p:nvPr userDrawn="1"/>
          </p:nvSpPr>
          <p:spPr bwMode="auto">
            <a:xfrm>
              <a:off x="309128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 name="Oval 31"/>
            <p:cNvSpPr>
              <a:spLocks noChangeAspect="1" noChangeArrowheads="1"/>
            </p:cNvSpPr>
            <p:nvPr userDrawn="1"/>
          </p:nvSpPr>
          <p:spPr bwMode="auto">
            <a:xfrm>
              <a:off x="3204370"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 name="Oval 32"/>
            <p:cNvSpPr>
              <a:spLocks noChangeAspect="1" noChangeArrowheads="1"/>
            </p:cNvSpPr>
            <p:nvPr userDrawn="1"/>
          </p:nvSpPr>
          <p:spPr bwMode="auto">
            <a:xfrm>
              <a:off x="3315946"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 name="Oval 33"/>
            <p:cNvSpPr>
              <a:spLocks noChangeAspect="1" noChangeArrowheads="1"/>
            </p:cNvSpPr>
            <p:nvPr userDrawn="1"/>
          </p:nvSpPr>
          <p:spPr bwMode="auto">
            <a:xfrm>
              <a:off x="3429031"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 name="Oval 34"/>
            <p:cNvSpPr>
              <a:spLocks noChangeAspect="1" noChangeArrowheads="1"/>
            </p:cNvSpPr>
            <p:nvPr userDrawn="1"/>
          </p:nvSpPr>
          <p:spPr bwMode="auto">
            <a:xfrm>
              <a:off x="354060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35"/>
            <p:cNvSpPr>
              <a:spLocks noChangeAspect="1" noChangeArrowheads="1"/>
            </p:cNvSpPr>
            <p:nvPr userDrawn="1"/>
          </p:nvSpPr>
          <p:spPr bwMode="auto">
            <a:xfrm>
              <a:off x="3653691"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 name="Oval 36"/>
            <p:cNvSpPr>
              <a:spLocks noChangeAspect="1" noChangeArrowheads="1"/>
            </p:cNvSpPr>
            <p:nvPr userDrawn="1"/>
          </p:nvSpPr>
          <p:spPr bwMode="auto">
            <a:xfrm>
              <a:off x="3765266"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 name="Oval 37"/>
            <p:cNvSpPr>
              <a:spLocks noChangeAspect="1" noChangeArrowheads="1"/>
            </p:cNvSpPr>
            <p:nvPr userDrawn="1"/>
          </p:nvSpPr>
          <p:spPr bwMode="auto">
            <a:xfrm>
              <a:off x="3878349"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6" name="Oval 38"/>
            <p:cNvSpPr>
              <a:spLocks noChangeAspect="1" noChangeArrowheads="1"/>
            </p:cNvSpPr>
            <p:nvPr userDrawn="1"/>
          </p:nvSpPr>
          <p:spPr bwMode="auto">
            <a:xfrm>
              <a:off x="4663904"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39"/>
            <p:cNvSpPr>
              <a:spLocks noChangeAspect="1" noChangeArrowheads="1"/>
            </p:cNvSpPr>
            <p:nvPr userDrawn="1"/>
          </p:nvSpPr>
          <p:spPr bwMode="auto">
            <a:xfrm>
              <a:off x="4776989"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40"/>
            <p:cNvSpPr>
              <a:spLocks noChangeAspect="1" noChangeArrowheads="1"/>
            </p:cNvSpPr>
            <p:nvPr userDrawn="1"/>
          </p:nvSpPr>
          <p:spPr bwMode="auto">
            <a:xfrm>
              <a:off x="6462690"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Oval 41"/>
            <p:cNvSpPr>
              <a:spLocks noChangeAspect="1" noChangeArrowheads="1"/>
            </p:cNvSpPr>
            <p:nvPr userDrawn="1"/>
          </p:nvSpPr>
          <p:spPr bwMode="auto">
            <a:xfrm>
              <a:off x="6574266"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42"/>
            <p:cNvSpPr>
              <a:spLocks noChangeAspect="1" noChangeArrowheads="1"/>
            </p:cNvSpPr>
            <p:nvPr userDrawn="1"/>
          </p:nvSpPr>
          <p:spPr bwMode="auto">
            <a:xfrm>
              <a:off x="6687351"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Oval 43"/>
            <p:cNvSpPr>
              <a:spLocks noChangeAspect="1" noChangeArrowheads="1"/>
            </p:cNvSpPr>
            <p:nvPr userDrawn="1"/>
          </p:nvSpPr>
          <p:spPr bwMode="auto">
            <a:xfrm>
              <a:off x="1518670"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Oval 44"/>
            <p:cNvSpPr>
              <a:spLocks noChangeAspect="1" noChangeArrowheads="1"/>
            </p:cNvSpPr>
            <p:nvPr userDrawn="1"/>
          </p:nvSpPr>
          <p:spPr bwMode="auto">
            <a:xfrm>
              <a:off x="163024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Oval 45"/>
            <p:cNvSpPr>
              <a:spLocks noChangeAspect="1" noChangeArrowheads="1"/>
            </p:cNvSpPr>
            <p:nvPr userDrawn="1"/>
          </p:nvSpPr>
          <p:spPr bwMode="auto">
            <a:xfrm>
              <a:off x="1743329"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Oval 46"/>
            <p:cNvSpPr>
              <a:spLocks noChangeAspect="1" noChangeArrowheads="1"/>
            </p:cNvSpPr>
            <p:nvPr userDrawn="1"/>
          </p:nvSpPr>
          <p:spPr bwMode="auto">
            <a:xfrm>
              <a:off x="1854905"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 name="Oval 47"/>
            <p:cNvSpPr>
              <a:spLocks noChangeAspect="1" noChangeArrowheads="1"/>
            </p:cNvSpPr>
            <p:nvPr userDrawn="1"/>
          </p:nvSpPr>
          <p:spPr bwMode="auto">
            <a:xfrm>
              <a:off x="1967987"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 name="Oval 48"/>
            <p:cNvSpPr>
              <a:spLocks noChangeAspect="1" noChangeArrowheads="1"/>
            </p:cNvSpPr>
            <p:nvPr userDrawn="1"/>
          </p:nvSpPr>
          <p:spPr bwMode="auto">
            <a:xfrm>
              <a:off x="2192648"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 name="Oval 49"/>
            <p:cNvSpPr>
              <a:spLocks noChangeAspect="1" noChangeArrowheads="1"/>
            </p:cNvSpPr>
            <p:nvPr userDrawn="1"/>
          </p:nvSpPr>
          <p:spPr bwMode="auto">
            <a:xfrm>
              <a:off x="2304225"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 name="Oval 50"/>
            <p:cNvSpPr>
              <a:spLocks noChangeAspect="1" noChangeArrowheads="1"/>
            </p:cNvSpPr>
            <p:nvPr userDrawn="1"/>
          </p:nvSpPr>
          <p:spPr bwMode="auto">
            <a:xfrm>
              <a:off x="2417309"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Oval 51"/>
            <p:cNvSpPr>
              <a:spLocks noChangeAspect="1" noChangeArrowheads="1"/>
            </p:cNvSpPr>
            <p:nvPr userDrawn="1"/>
          </p:nvSpPr>
          <p:spPr bwMode="auto">
            <a:xfrm>
              <a:off x="2528885"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Oval 52"/>
            <p:cNvSpPr>
              <a:spLocks noChangeAspect="1" noChangeArrowheads="1"/>
            </p:cNvSpPr>
            <p:nvPr userDrawn="1"/>
          </p:nvSpPr>
          <p:spPr bwMode="auto">
            <a:xfrm>
              <a:off x="2753543"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Oval 53"/>
            <p:cNvSpPr>
              <a:spLocks noChangeAspect="1" noChangeArrowheads="1"/>
            </p:cNvSpPr>
            <p:nvPr userDrawn="1"/>
          </p:nvSpPr>
          <p:spPr bwMode="auto">
            <a:xfrm>
              <a:off x="2866627"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Oval 54"/>
            <p:cNvSpPr>
              <a:spLocks noChangeAspect="1" noChangeArrowheads="1"/>
            </p:cNvSpPr>
            <p:nvPr userDrawn="1"/>
          </p:nvSpPr>
          <p:spPr bwMode="auto">
            <a:xfrm>
              <a:off x="2978203"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 name="Oval 55"/>
            <p:cNvSpPr>
              <a:spLocks noChangeAspect="1" noChangeArrowheads="1"/>
            </p:cNvSpPr>
            <p:nvPr userDrawn="1"/>
          </p:nvSpPr>
          <p:spPr bwMode="auto">
            <a:xfrm>
              <a:off x="3091287"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 name="Oval 56"/>
            <p:cNvSpPr>
              <a:spLocks noChangeAspect="1" noChangeArrowheads="1"/>
            </p:cNvSpPr>
            <p:nvPr userDrawn="1"/>
          </p:nvSpPr>
          <p:spPr bwMode="auto">
            <a:xfrm>
              <a:off x="3204370"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 name="Oval 57"/>
            <p:cNvSpPr>
              <a:spLocks noChangeAspect="1" noChangeArrowheads="1"/>
            </p:cNvSpPr>
            <p:nvPr userDrawn="1"/>
          </p:nvSpPr>
          <p:spPr bwMode="auto">
            <a:xfrm>
              <a:off x="331594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 name="Oval 58"/>
            <p:cNvSpPr>
              <a:spLocks noChangeAspect="1" noChangeArrowheads="1"/>
            </p:cNvSpPr>
            <p:nvPr userDrawn="1"/>
          </p:nvSpPr>
          <p:spPr bwMode="auto">
            <a:xfrm>
              <a:off x="3429031"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 name="Oval 59"/>
            <p:cNvSpPr>
              <a:spLocks noChangeAspect="1" noChangeArrowheads="1"/>
            </p:cNvSpPr>
            <p:nvPr userDrawn="1"/>
          </p:nvSpPr>
          <p:spPr bwMode="auto">
            <a:xfrm>
              <a:off x="3540607"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 name="Oval 60"/>
            <p:cNvSpPr>
              <a:spLocks noChangeAspect="1" noChangeArrowheads="1"/>
            </p:cNvSpPr>
            <p:nvPr userDrawn="1"/>
          </p:nvSpPr>
          <p:spPr bwMode="auto">
            <a:xfrm>
              <a:off x="3653691"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 name="Oval 61"/>
            <p:cNvSpPr>
              <a:spLocks noChangeAspect="1" noChangeArrowheads="1"/>
            </p:cNvSpPr>
            <p:nvPr userDrawn="1"/>
          </p:nvSpPr>
          <p:spPr bwMode="auto">
            <a:xfrm>
              <a:off x="376526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 name="Oval 62"/>
            <p:cNvSpPr>
              <a:spLocks noChangeAspect="1" noChangeArrowheads="1"/>
            </p:cNvSpPr>
            <p:nvPr userDrawn="1"/>
          </p:nvSpPr>
          <p:spPr bwMode="auto">
            <a:xfrm>
              <a:off x="4663904"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 name="Oval 63"/>
            <p:cNvSpPr>
              <a:spLocks noChangeAspect="1" noChangeArrowheads="1"/>
            </p:cNvSpPr>
            <p:nvPr userDrawn="1"/>
          </p:nvSpPr>
          <p:spPr bwMode="auto">
            <a:xfrm>
              <a:off x="6687351"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2" name="Oval 64"/>
            <p:cNvSpPr>
              <a:spLocks noChangeAspect="1" noChangeArrowheads="1"/>
            </p:cNvSpPr>
            <p:nvPr userDrawn="1"/>
          </p:nvSpPr>
          <p:spPr bwMode="auto">
            <a:xfrm>
              <a:off x="679892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Oval 65"/>
            <p:cNvSpPr>
              <a:spLocks noChangeAspect="1" noChangeArrowheads="1"/>
            </p:cNvSpPr>
            <p:nvPr userDrawn="1"/>
          </p:nvSpPr>
          <p:spPr bwMode="auto">
            <a:xfrm>
              <a:off x="1405584"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4" name="Oval 66"/>
            <p:cNvSpPr>
              <a:spLocks noChangeAspect="1" noChangeArrowheads="1"/>
            </p:cNvSpPr>
            <p:nvPr userDrawn="1"/>
          </p:nvSpPr>
          <p:spPr bwMode="auto">
            <a:xfrm>
              <a:off x="1518670"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5" name="Oval 67"/>
            <p:cNvSpPr>
              <a:spLocks noChangeAspect="1" noChangeArrowheads="1"/>
            </p:cNvSpPr>
            <p:nvPr userDrawn="1"/>
          </p:nvSpPr>
          <p:spPr bwMode="auto">
            <a:xfrm>
              <a:off x="163024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 name="Oval 68"/>
            <p:cNvSpPr>
              <a:spLocks noChangeAspect="1" noChangeArrowheads="1"/>
            </p:cNvSpPr>
            <p:nvPr userDrawn="1"/>
          </p:nvSpPr>
          <p:spPr bwMode="auto">
            <a:xfrm>
              <a:off x="1743329"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7" name="Oval 69"/>
            <p:cNvSpPr>
              <a:spLocks noChangeAspect="1" noChangeArrowheads="1"/>
            </p:cNvSpPr>
            <p:nvPr userDrawn="1"/>
          </p:nvSpPr>
          <p:spPr bwMode="auto">
            <a:xfrm>
              <a:off x="1854905"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 name="Oval 70"/>
            <p:cNvSpPr>
              <a:spLocks noChangeAspect="1" noChangeArrowheads="1"/>
            </p:cNvSpPr>
            <p:nvPr userDrawn="1"/>
          </p:nvSpPr>
          <p:spPr bwMode="auto">
            <a:xfrm>
              <a:off x="196798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 name="Oval 71"/>
            <p:cNvSpPr>
              <a:spLocks noChangeAspect="1" noChangeArrowheads="1"/>
            </p:cNvSpPr>
            <p:nvPr userDrawn="1"/>
          </p:nvSpPr>
          <p:spPr bwMode="auto">
            <a:xfrm>
              <a:off x="2079563"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 name="Oval 72"/>
            <p:cNvSpPr>
              <a:spLocks noChangeAspect="1" noChangeArrowheads="1"/>
            </p:cNvSpPr>
            <p:nvPr userDrawn="1"/>
          </p:nvSpPr>
          <p:spPr bwMode="auto">
            <a:xfrm>
              <a:off x="2192648"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 name="Oval 73"/>
            <p:cNvSpPr>
              <a:spLocks noChangeAspect="1" noChangeArrowheads="1"/>
            </p:cNvSpPr>
            <p:nvPr userDrawn="1"/>
          </p:nvSpPr>
          <p:spPr bwMode="auto">
            <a:xfrm>
              <a:off x="2304225"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 name="Oval 74"/>
            <p:cNvSpPr>
              <a:spLocks noChangeAspect="1" noChangeArrowheads="1"/>
            </p:cNvSpPr>
            <p:nvPr userDrawn="1"/>
          </p:nvSpPr>
          <p:spPr bwMode="auto">
            <a:xfrm>
              <a:off x="2417309"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 name="Oval 75"/>
            <p:cNvSpPr>
              <a:spLocks noChangeAspect="1" noChangeArrowheads="1"/>
            </p:cNvSpPr>
            <p:nvPr userDrawn="1"/>
          </p:nvSpPr>
          <p:spPr bwMode="auto">
            <a:xfrm>
              <a:off x="2753543"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 name="Oval 76"/>
            <p:cNvSpPr>
              <a:spLocks noChangeAspect="1" noChangeArrowheads="1"/>
            </p:cNvSpPr>
            <p:nvPr userDrawn="1"/>
          </p:nvSpPr>
          <p:spPr bwMode="auto">
            <a:xfrm>
              <a:off x="286662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 name="Oval 77"/>
            <p:cNvSpPr>
              <a:spLocks noChangeAspect="1" noChangeArrowheads="1"/>
            </p:cNvSpPr>
            <p:nvPr userDrawn="1"/>
          </p:nvSpPr>
          <p:spPr bwMode="auto">
            <a:xfrm>
              <a:off x="2978203"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Oval 78"/>
            <p:cNvSpPr>
              <a:spLocks noChangeAspect="1" noChangeArrowheads="1"/>
            </p:cNvSpPr>
            <p:nvPr userDrawn="1"/>
          </p:nvSpPr>
          <p:spPr bwMode="auto">
            <a:xfrm>
              <a:off x="3091287"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 name="Oval 79"/>
            <p:cNvSpPr>
              <a:spLocks noChangeAspect="1" noChangeArrowheads="1"/>
            </p:cNvSpPr>
            <p:nvPr userDrawn="1"/>
          </p:nvSpPr>
          <p:spPr bwMode="auto">
            <a:xfrm>
              <a:off x="3204370"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8" name="Oval 80"/>
            <p:cNvSpPr>
              <a:spLocks noChangeAspect="1" noChangeArrowheads="1"/>
            </p:cNvSpPr>
            <p:nvPr userDrawn="1"/>
          </p:nvSpPr>
          <p:spPr bwMode="auto">
            <a:xfrm>
              <a:off x="331594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 name="Oval 81"/>
            <p:cNvSpPr>
              <a:spLocks noChangeAspect="1" noChangeArrowheads="1"/>
            </p:cNvSpPr>
            <p:nvPr userDrawn="1"/>
          </p:nvSpPr>
          <p:spPr bwMode="auto">
            <a:xfrm>
              <a:off x="3429031"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0" name="Oval 82"/>
            <p:cNvSpPr>
              <a:spLocks noChangeAspect="1" noChangeArrowheads="1"/>
            </p:cNvSpPr>
            <p:nvPr userDrawn="1"/>
          </p:nvSpPr>
          <p:spPr bwMode="auto">
            <a:xfrm>
              <a:off x="3540607"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 name="Oval 83"/>
            <p:cNvSpPr>
              <a:spLocks noChangeAspect="1" noChangeArrowheads="1"/>
            </p:cNvSpPr>
            <p:nvPr userDrawn="1"/>
          </p:nvSpPr>
          <p:spPr bwMode="auto">
            <a:xfrm>
              <a:off x="3653691"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 name="Oval 84"/>
            <p:cNvSpPr>
              <a:spLocks noChangeAspect="1" noChangeArrowheads="1"/>
            </p:cNvSpPr>
            <p:nvPr userDrawn="1"/>
          </p:nvSpPr>
          <p:spPr bwMode="auto">
            <a:xfrm>
              <a:off x="376526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Oval 85"/>
            <p:cNvSpPr>
              <a:spLocks noChangeAspect="1" noChangeArrowheads="1"/>
            </p:cNvSpPr>
            <p:nvPr userDrawn="1"/>
          </p:nvSpPr>
          <p:spPr bwMode="auto">
            <a:xfrm>
              <a:off x="5787203"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Oval 86"/>
            <p:cNvSpPr>
              <a:spLocks noChangeAspect="1" noChangeArrowheads="1"/>
            </p:cNvSpPr>
            <p:nvPr userDrawn="1"/>
          </p:nvSpPr>
          <p:spPr bwMode="auto">
            <a:xfrm>
              <a:off x="590028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Oval 87"/>
            <p:cNvSpPr>
              <a:spLocks noChangeAspect="1" noChangeArrowheads="1"/>
            </p:cNvSpPr>
            <p:nvPr userDrawn="1"/>
          </p:nvSpPr>
          <p:spPr bwMode="auto">
            <a:xfrm>
              <a:off x="6574266"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Oval 88"/>
            <p:cNvSpPr>
              <a:spLocks noChangeAspect="1" noChangeArrowheads="1"/>
            </p:cNvSpPr>
            <p:nvPr userDrawn="1"/>
          </p:nvSpPr>
          <p:spPr bwMode="auto">
            <a:xfrm>
              <a:off x="6687351"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Oval 89"/>
            <p:cNvSpPr>
              <a:spLocks noChangeAspect="1" noChangeArrowheads="1"/>
            </p:cNvSpPr>
            <p:nvPr userDrawn="1"/>
          </p:nvSpPr>
          <p:spPr bwMode="auto">
            <a:xfrm>
              <a:off x="679892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Oval 90"/>
            <p:cNvSpPr>
              <a:spLocks noChangeAspect="1" noChangeArrowheads="1"/>
            </p:cNvSpPr>
            <p:nvPr userDrawn="1"/>
          </p:nvSpPr>
          <p:spPr bwMode="auto">
            <a:xfrm>
              <a:off x="6912010"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Oval 91"/>
            <p:cNvSpPr>
              <a:spLocks noChangeAspect="1" noChangeArrowheads="1"/>
            </p:cNvSpPr>
            <p:nvPr userDrawn="1"/>
          </p:nvSpPr>
          <p:spPr bwMode="auto">
            <a:xfrm>
              <a:off x="7585989"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Oval 92"/>
            <p:cNvSpPr>
              <a:spLocks noChangeAspect="1" noChangeArrowheads="1"/>
            </p:cNvSpPr>
            <p:nvPr userDrawn="1"/>
          </p:nvSpPr>
          <p:spPr bwMode="auto">
            <a:xfrm>
              <a:off x="7697565"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Oval 93"/>
            <p:cNvSpPr>
              <a:spLocks noChangeAspect="1" noChangeArrowheads="1"/>
            </p:cNvSpPr>
            <p:nvPr userDrawn="1"/>
          </p:nvSpPr>
          <p:spPr bwMode="auto">
            <a:xfrm>
              <a:off x="7810649"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Oval 94"/>
            <p:cNvSpPr>
              <a:spLocks noChangeAspect="1" noChangeArrowheads="1"/>
            </p:cNvSpPr>
            <p:nvPr userDrawn="1"/>
          </p:nvSpPr>
          <p:spPr bwMode="auto">
            <a:xfrm>
              <a:off x="1405584"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Oval 95"/>
            <p:cNvSpPr>
              <a:spLocks noChangeAspect="1" noChangeArrowheads="1"/>
            </p:cNvSpPr>
            <p:nvPr userDrawn="1"/>
          </p:nvSpPr>
          <p:spPr bwMode="auto">
            <a:xfrm>
              <a:off x="1518670"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Oval 96"/>
            <p:cNvSpPr>
              <a:spLocks noChangeAspect="1" noChangeArrowheads="1"/>
            </p:cNvSpPr>
            <p:nvPr userDrawn="1"/>
          </p:nvSpPr>
          <p:spPr bwMode="auto">
            <a:xfrm>
              <a:off x="163024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Oval 97"/>
            <p:cNvSpPr>
              <a:spLocks noChangeAspect="1" noChangeArrowheads="1"/>
            </p:cNvSpPr>
            <p:nvPr userDrawn="1"/>
          </p:nvSpPr>
          <p:spPr bwMode="auto">
            <a:xfrm>
              <a:off x="1743329"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Oval 98"/>
            <p:cNvSpPr>
              <a:spLocks noChangeAspect="1" noChangeArrowheads="1"/>
            </p:cNvSpPr>
            <p:nvPr userDrawn="1"/>
          </p:nvSpPr>
          <p:spPr bwMode="auto">
            <a:xfrm>
              <a:off x="1854905"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Oval 99"/>
            <p:cNvSpPr>
              <a:spLocks noChangeAspect="1" noChangeArrowheads="1"/>
            </p:cNvSpPr>
            <p:nvPr userDrawn="1"/>
          </p:nvSpPr>
          <p:spPr bwMode="auto">
            <a:xfrm>
              <a:off x="1967987"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 name="Oval 100"/>
            <p:cNvSpPr>
              <a:spLocks noChangeAspect="1" noChangeArrowheads="1"/>
            </p:cNvSpPr>
            <p:nvPr userDrawn="1"/>
          </p:nvSpPr>
          <p:spPr bwMode="auto">
            <a:xfrm>
              <a:off x="2079563"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9" name="Oval 101"/>
            <p:cNvSpPr>
              <a:spLocks noChangeAspect="1" noChangeArrowheads="1"/>
            </p:cNvSpPr>
            <p:nvPr userDrawn="1"/>
          </p:nvSpPr>
          <p:spPr bwMode="auto">
            <a:xfrm>
              <a:off x="2192648"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 name="Oval 102"/>
            <p:cNvSpPr>
              <a:spLocks noChangeAspect="1" noChangeArrowheads="1"/>
            </p:cNvSpPr>
            <p:nvPr userDrawn="1"/>
          </p:nvSpPr>
          <p:spPr bwMode="auto">
            <a:xfrm>
              <a:off x="2304225"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1" name="Oval 103"/>
            <p:cNvSpPr>
              <a:spLocks noChangeAspect="1" noChangeArrowheads="1"/>
            </p:cNvSpPr>
            <p:nvPr userDrawn="1"/>
          </p:nvSpPr>
          <p:spPr bwMode="auto">
            <a:xfrm>
              <a:off x="2417309"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 name="Oval 104"/>
            <p:cNvSpPr>
              <a:spLocks noChangeAspect="1" noChangeArrowheads="1"/>
            </p:cNvSpPr>
            <p:nvPr userDrawn="1"/>
          </p:nvSpPr>
          <p:spPr bwMode="auto">
            <a:xfrm>
              <a:off x="309128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 name="Oval 105"/>
            <p:cNvSpPr>
              <a:spLocks noChangeAspect="1" noChangeArrowheads="1"/>
            </p:cNvSpPr>
            <p:nvPr userDrawn="1"/>
          </p:nvSpPr>
          <p:spPr bwMode="auto">
            <a:xfrm>
              <a:off x="3204370"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4" name="Oval 106"/>
            <p:cNvSpPr>
              <a:spLocks noChangeAspect="1" noChangeArrowheads="1"/>
            </p:cNvSpPr>
            <p:nvPr userDrawn="1"/>
          </p:nvSpPr>
          <p:spPr bwMode="auto">
            <a:xfrm>
              <a:off x="331594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 name="Oval 107"/>
            <p:cNvSpPr>
              <a:spLocks noChangeAspect="1" noChangeArrowheads="1"/>
            </p:cNvSpPr>
            <p:nvPr userDrawn="1"/>
          </p:nvSpPr>
          <p:spPr bwMode="auto">
            <a:xfrm>
              <a:off x="3429031"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 name="Oval 108"/>
            <p:cNvSpPr>
              <a:spLocks noChangeAspect="1" noChangeArrowheads="1"/>
            </p:cNvSpPr>
            <p:nvPr userDrawn="1"/>
          </p:nvSpPr>
          <p:spPr bwMode="auto">
            <a:xfrm>
              <a:off x="354060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7" name="Oval 109"/>
            <p:cNvSpPr>
              <a:spLocks noChangeAspect="1" noChangeArrowheads="1"/>
            </p:cNvSpPr>
            <p:nvPr userDrawn="1"/>
          </p:nvSpPr>
          <p:spPr bwMode="auto">
            <a:xfrm>
              <a:off x="365369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 name="Oval 110"/>
            <p:cNvSpPr>
              <a:spLocks noChangeAspect="1" noChangeArrowheads="1"/>
            </p:cNvSpPr>
            <p:nvPr userDrawn="1"/>
          </p:nvSpPr>
          <p:spPr bwMode="auto">
            <a:xfrm>
              <a:off x="376526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 name="Oval 111"/>
            <p:cNvSpPr>
              <a:spLocks noChangeAspect="1" noChangeArrowheads="1"/>
            </p:cNvSpPr>
            <p:nvPr userDrawn="1"/>
          </p:nvSpPr>
          <p:spPr bwMode="auto">
            <a:xfrm>
              <a:off x="567562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 name="Oval 112"/>
            <p:cNvSpPr>
              <a:spLocks noChangeAspect="1" noChangeArrowheads="1"/>
            </p:cNvSpPr>
            <p:nvPr userDrawn="1"/>
          </p:nvSpPr>
          <p:spPr bwMode="auto">
            <a:xfrm>
              <a:off x="6238032"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 name="Oval 113"/>
            <p:cNvSpPr>
              <a:spLocks noChangeAspect="1" noChangeArrowheads="1"/>
            </p:cNvSpPr>
            <p:nvPr userDrawn="1"/>
          </p:nvSpPr>
          <p:spPr bwMode="auto">
            <a:xfrm>
              <a:off x="6349608"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 name="Oval 114"/>
            <p:cNvSpPr>
              <a:spLocks noChangeAspect="1" noChangeArrowheads="1"/>
            </p:cNvSpPr>
            <p:nvPr userDrawn="1"/>
          </p:nvSpPr>
          <p:spPr bwMode="auto">
            <a:xfrm>
              <a:off x="6462690"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 name="Oval 115"/>
            <p:cNvSpPr>
              <a:spLocks noChangeAspect="1" noChangeArrowheads="1"/>
            </p:cNvSpPr>
            <p:nvPr userDrawn="1"/>
          </p:nvSpPr>
          <p:spPr bwMode="auto">
            <a:xfrm>
              <a:off x="6574266"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 name="Oval 116"/>
            <p:cNvSpPr>
              <a:spLocks noChangeAspect="1" noChangeArrowheads="1"/>
            </p:cNvSpPr>
            <p:nvPr userDrawn="1"/>
          </p:nvSpPr>
          <p:spPr bwMode="auto">
            <a:xfrm>
              <a:off x="668735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 name="Oval 117"/>
            <p:cNvSpPr>
              <a:spLocks noChangeAspect="1" noChangeArrowheads="1"/>
            </p:cNvSpPr>
            <p:nvPr userDrawn="1"/>
          </p:nvSpPr>
          <p:spPr bwMode="auto">
            <a:xfrm>
              <a:off x="679892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 name="Oval 118"/>
            <p:cNvSpPr>
              <a:spLocks noChangeAspect="1" noChangeArrowheads="1"/>
            </p:cNvSpPr>
            <p:nvPr userDrawn="1"/>
          </p:nvSpPr>
          <p:spPr bwMode="auto">
            <a:xfrm>
              <a:off x="6912010"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 name="Oval 119"/>
            <p:cNvSpPr>
              <a:spLocks noChangeAspect="1" noChangeArrowheads="1"/>
            </p:cNvSpPr>
            <p:nvPr userDrawn="1"/>
          </p:nvSpPr>
          <p:spPr bwMode="auto">
            <a:xfrm>
              <a:off x="7023586"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 name="Oval 120"/>
            <p:cNvSpPr>
              <a:spLocks noChangeAspect="1" noChangeArrowheads="1"/>
            </p:cNvSpPr>
            <p:nvPr userDrawn="1"/>
          </p:nvSpPr>
          <p:spPr bwMode="auto">
            <a:xfrm>
              <a:off x="713667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 name="Oval 121"/>
            <p:cNvSpPr>
              <a:spLocks noChangeAspect="1" noChangeArrowheads="1"/>
            </p:cNvSpPr>
            <p:nvPr userDrawn="1"/>
          </p:nvSpPr>
          <p:spPr bwMode="auto">
            <a:xfrm>
              <a:off x="7248247"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 name="Oval 122"/>
            <p:cNvSpPr>
              <a:spLocks noChangeAspect="1" noChangeArrowheads="1"/>
            </p:cNvSpPr>
            <p:nvPr userDrawn="1"/>
          </p:nvSpPr>
          <p:spPr bwMode="auto">
            <a:xfrm>
              <a:off x="7585989" y="155583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 name="Oval 123"/>
            <p:cNvSpPr>
              <a:spLocks noChangeAspect="1" noChangeArrowheads="1"/>
            </p:cNvSpPr>
            <p:nvPr userDrawn="1"/>
          </p:nvSpPr>
          <p:spPr bwMode="auto">
            <a:xfrm>
              <a:off x="1405584"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 name="Oval 124"/>
            <p:cNvSpPr>
              <a:spLocks noChangeAspect="1" noChangeArrowheads="1"/>
            </p:cNvSpPr>
            <p:nvPr userDrawn="1"/>
          </p:nvSpPr>
          <p:spPr bwMode="auto">
            <a:xfrm>
              <a:off x="1518670"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3" name="Oval 125"/>
            <p:cNvSpPr>
              <a:spLocks noChangeAspect="1" noChangeArrowheads="1"/>
            </p:cNvSpPr>
            <p:nvPr userDrawn="1"/>
          </p:nvSpPr>
          <p:spPr bwMode="auto">
            <a:xfrm>
              <a:off x="163024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 name="Oval 126"/>
            <p:cNvSpPr>
              <a:spLocks noChangeAspect="1" noChangeArrowheads="1"/>
            </p:cNvSpPr>
            <p:nvPr userDrawn="1"/>
          </p:nvSpPr>
          <p:spPr bwMode="auto">
            <a:xfrm>
              <a:off x="174332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 name="Oval 127"/>
            <p:cNvSpPr>
              <a:spLocks noChangeAspect="1" noChangeArrowheads="1"/>
            </p:cNvSpPr>
            <p:nvPr userDrawn="1"/>
          </p:nvSpPr>
          <p:spPr bwMode="auto">
            <a:xfrm>
              <a:off x="185490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 name="Oval 128"/>
            <p:cNvSpPr>
              <a:spLocks noChangeAspect="1" noChangeArrowheads="1"/>
            </p:cNvSpPr>
            <p:nvPr userDrawn="1"/>
          </p:nvSpPr>
          <p:spPr bwMode="auto">
            <a:xfrm>
              <a:off x="1967987"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 name="Oval 129"/>
            <p:cNvSpPr>
              <a:spLocks noChangeAspect="1" noChangeArrowheads="1"/>
            </p:cNvSpPr>
            <p:nvPr userDrawn="1"/>
          </p:nvSpPr>
          <p:spPr bwMode="auto">
            <a:xfrm>
              <a:off x="2079563"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 name="Oval 130"/>
            <p:cNvSpPr>
              <a:spLocks noChangeAspect="1" noChangeArrowheads="1"/>
            </p:cNvSpPr>
            <p:nvPr userDrawn="1"/>
          </p:nvSpPr>
          <p:spPr bwMode="auto">
            <a:xfrm>
              <a:off x="2192648"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 name="Oval 131"/>
            <p:cNvSpPr>
              <a:spLocks noChangeAspect="1" noChangeArrowheads="1"/>
            </p:cNvSpPr>
            <p:nvPr userDrawn="1"/>
          </p:nvSpPr>
          <p:spPr bwMode="auto">
            <a:xfrm>
              <a:off x="230422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0" name="Oval 132"/>
            <p:cNvSpPr>
              <a:spLocks noChangeAspect="1" noChangeArrowheads="1"/>
            </p:cNvSpPr>
            <p:nvPr userDrawn="1"/>
          </p:nvSpPr>
          <p:spPr bwMode="auto">
            <a:xfrm>
              <a:off x="241730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1" name="Oval 133"/>
            <p:cNvSpPr>
              <a:spLocks noChangeAspect="1" noChangeArrowheads="1"/>
            </p:cNvSpPr>
            <p:nvPr userDrawn="1"/>
          </p:nvSpPr>
          <p:spPr bwMode="auto">
            <a:xfrm>
              <a:off x="2528885"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2" name="Oval 134"/>
            <p:cNvSpPr>
              <a:spLocks noChangeAspect="1" noChangeArrowheads="1"/>
            </p:cNvSpPr>
            <p:nvPr userDrawn="1"/>
          </p:nvSpPr>
          <p:spPr bwMode="auto">
            <a:xfrm>
              <a:off x="3091287"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3" name="Oval 135"/>
            <p:cNvSpPr>
              <a:spLocks noChangeAspect="1" noChangeArrowheads="1"/>
            </p:cNvSpPr>
            <p:nvPr userDrawn="1"/>
          </p:nvSpPr>
          <p:spPr bwMode="auto">
            <a:xfrm>
              <a:off x="3204370"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4" name="Oval 136"/>
            <p:cNvSpPr>
              <a:spLocks noChangeAspect="1" noChangeArrowheads="1"/>
            </p:cNvSpPr>
            <p:nvPr userDrawn="1"/>
          </p:nvSpPr>
          <p:spPr bwMode="auto">
            <a:xfrm>
              <a:off x="331594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5" name="Oval 137"/>
            <p:cNvSpPr>
              <a:spLocks noChangeAspect="1" noChangeArrowheads="1"/>
            </p:cNvSpPr>
            <p:nvPr userDrawn="1"/>
          </p:nvSpPr>
          <p:spPr bwMode="auto">
            <a:xfrm>
              <a:off x="3429031"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Oval 138"/>
            <p:cNvSpPr>
              <a:spLocks noChangeAspect="1" noChangeArrowheads="1"/>
            </p:cNvSpPr>
            <p:nvPr userDrawn="1"/>
          </p:nvSpPr>
          <p:spPr bwMode="auto">
            <a:xfrm>
              <a:off x="3540607"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7" name="Oval 139"/>
            <p:cNvSpPr>
              <a:spLocks noChangeAspect="1" noChangeArrowheads="1"/>
            </p:cNvSpPr>
            <p:nvPr userDrawn="1"/>
          </p:nvSpPr>
          <p:spPr bwMode="auto">
            <a:xfrm>
              <a:off x="365369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8" name="Oval 140"/>
            <p:cNvSpPr>
              <a:spLocks noChangeAspect="1" noChangeArrowheads="1"/>
            </p:cNvSpPr>
            <p:nvPr userDrawn="1"/>
          </p:nvSpPr>
          <p:spPr bwMode="auto">
            <a:xfrm>
              <a:off x="376526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9" name="Oval 141"/>
            <p:cNvSpPr>
              <a:spLocks noChangeAspect="1" noChangeArrowheads="1"/>
            </p:cNvSpPr>
            <p:nvPr userDrawn="1"/>
          </p:nvSpPr>
          <p:spPr bwMode="auto">
            <a:xfrm>
              <a:off x="477698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0" name="Oval 142"/>
            <p:cNvSpPr>
              <a:spLocks noChangeAspect="1" noChangeArrowheads="1"/>
            </p:cNvSpPr>
            <p:nvPr userDrawn="1"/>
          </p:nvSpPr>
          <p:spPr bwMode="auto">
            <a:xfrm>
              <a:off x="488856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1" name="Oval 143"/>
            <p:cNvSpPr>
              <a:spLocks noChangeAspect="1" noChangeArrowheads="1"/>
            </p:cNvSpPr>
            <p:nvPr userDrawn="1"/>
          </p:nvSpPr>
          <p:spPr bwMode="auto">
            <a:xfrm>
              <a:off x="500164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2" name="Oval 144"/>
            <p:cNvSpPr>
              <a:spLocks noChangeAspect="1" noChangeArrowheads="1"/>
            </p:cNvSpPr>
            <p:nvPr userDrawn="1"/>
          </p:nvSpPr>
          <p:spPr bwMode="auto">
            <a:xfrm>
              <a:off x="5562544"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3" name="Oval 145"/>
            <p:cNvSpPr>
              <a:spLocks noChangeAspect="1" noChangeArrowheads="1"/>
            </p:cNvSpPr>
            <p:nvPr userDrawn="1"/>
          </p:nvSpPr>
          <p:spPr bwMode="auto">
            <a:xfrm>
              <a:off x="6013372"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Oval 146"/>
            <p:cNvSpPr>
              <a:spLocks noChangeAspect="1" noChangeArrowheads="1"/>
            </p:cNvSpPr>
            <p:nvPr userDrawn="1"/>
          </p:nvSpPr>
          <p:spPr bwMode="auto">
            <a:xfrm>
              <a:off x="6124948"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5" name="Oval 147"/>
            <p:cNvSpPr>
              <a:spLocks noChangeAspect="1" noChangeArrowheads="1"/>
            </p:cNvSpPr>
            <p:nvPr userDrawn="1"/>
          </p:nvSpPr>
          <p:spPr bwMode="auto">
            <a:xfrm>
              <a:off x="6238032"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6" name="Oval 148"/>
            <p:cNvSpPr>
              <a:spLocks noChangeAspect="1" noChangeArrowheads="1"/>
            </p:cNvSpPr>
            <p:nvPr userDrawn="1"/>
          </p:nvSpPr>
          <p:spPr bwMode="auto">
            <a:xfrm>
              <a:off x="6349608"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7" name="Oval 149"/>
            <p:cNvSpPr>
              <a:spLocks noChangeAspect="1" noChangeArrowheads="1"/>
            </p:cNvSpPr>
            <p:nvPr userDrawn="1"/>
          </p:nvSpPr>
          <p:spPr bwMode="auto">
            <a:xfrm>
              <a:off x="646269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8" name="Oval 150"/>
            <p:cNvSpPr>
              <a:spLocks noChangeAspect="1" noChangeArrowheads="1"/>
            </p:cNvSpPr>
            <p:nvPr userDrawn="1"/>
          </p:nvSpPr>
          <p:spPr bwMode="auto">
            <a:xfrm>
              <a:off x="6574266"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9" name="Oval 151"/>
            <p:cNvSpPr>
              <a:spLocks noChangeAspect="1" noChangeArrowheads="1"/>
            </p:cNvSpPr>
            <p:nvPr userDrawn="1"/>
          </p:nvSpPr>
          <p:spPr bwMode="auto">
            <a:xfrm>
              <a:off x="668735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0" name="Oval 152"/>
            <p:cNvSpPr>
              <a:spLocks noChangeAspect="1" noChangeArrowheads="1"/>
            </p:cNvSpPr>
            <p:nvPr userDrawn="1"/>
          </p:nvSpPr>
          <p:spPr bwMode="auto">
            <a:xfrm>
              <a:off x="679892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1" name="Oval 153"/>
            <p:cNvSpPr>
              <a:spLocks noChangeAspect="1" noChangeArrowheads="1"/>
            </p:cNvSpPr>
            <p:nvPr userDrawn="1"/>
          </p:nvSpPr>
          <p:spPr bwMode="auto">
            <a:xfrm>
              <a:off x="691201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2" name="Oval 154"/>
            <p:cNvSpPr>
              <a:spLocks noChangeAspect="1" noChangeArrowheads="1"/>
            </p:cNvSpPr>
            <p:nvPr userDrawn="1"/>
          </p:nvSpPr>
          <p:spPr bwMode="auto">
            <a:xfrm>
              <a:off x="7023586"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3" name="Oval 155"/>
            <p:cNvSpPr>
              <a:spLocks noChangeAspect="1" noChangeArrowheads="1"/>
            </p:cNvSpPr>
            <p:nvPr userDrawn="1"/>
          </p:nvSpPr>
          <p:spPr bwMode="auto">
            <a:xfrm>
              <a:off x="713667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4" name="Oval 156"/>
            <p:cNvSpPr>
              <a:spLocks noChangeAspect="1" noChangeArrowheads="1"/>
            </p:cNvSpPr>
            <p:nvPr userDrawn="1"/>
          </p:nvSpPr>
          <p:spPr bwMode="auto">
            <a:xfrm>
              <a:off x="7248247"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5" name="Oval 157"/>
            <p:cNvSpPr>
              <a:spLocks noChangeAspect="1" noChangeArrowheads="1"/>
            </p:cNvSpPr>
            <p:nvPr userDrawn="1"/>
          </p:nvSpPr>
          <p:spPr bwMode="auto">
            <a:xfrm>
              <a:off x="736133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6" name="Oval 158"/>
            <p:cNvSpPr>
              <a:spLocks noChangeAspect="1" noChangeArrowheads="1"/>
            </p:cNvSpPr>
            <p:nvPr userDrawn="1"/>
          </p:nvSpPr>
          <p:spPr bwMode="auto">
            <a:xfrm>
              <a:off x="747290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7" name="Oval 159"/>
            <p:cNvSpPr>
              <a:spLocks noChangeAspect="1" noChangeArrowheads="1"/>
            </p:cNvSpPr>
            <p:nvPr userDrawn="1"/>
          </p:nvSpPr>
          <p:spPr bwMode="auto">
            <a:xfrm>
              <a:off x="758598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8" name="Oval 160"/>
            <p:cNvSpPr>
              <a:spLocks noChangeAspect="1" noChangeArrowheads="1"/>
            </p:cNvSpPr>
            <p:nvPr userDrawn="1"/>
          </p:nvSpPr>
          <p:spPr bwMode="auto">
            <a:xfrm>
              <a:off x="7697565"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9" name="Oval 161"/>
            <p:cNvSpPr>
              <a:spLocks noChangeAspect="1" noChangeArrowheads="1"/>
            </p:cNvSpPr>
            <p:nvPr userDrawn="1"/>
          </p:nvSpPr>
          <p:spPr bwMode="auto">
            <a:xfrm>
              <a:off x="781064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0" name="Oval 162"/>
            <p:cNvSpPr>
              <a:spLocks noChangeAspect="1" noChangeArrowheads="1"/>
            </p:cNvSpPr>
            <p:nvPr userDrawn="1"/>
          </p:nvSpPr>
          <p:spPr bwMode="auto">
            <a:xfrm>
              <a:off x="84469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1" name="Oval 163"/>
            <p:cNvSpPr>
              <a:spLocks noChangeAspect="1" noChangeArrowheads="1"/>
            </p:cNvSpPr>
            <p:nvPr userDrawn="1"/>
          </p:nvSpPr>
          <p:spPr bwMode="auto">
            <a:xfrm>
              <a:off x="95626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2" name="Oval 164"/>
            <p:cNvSpPr>
              <a:spLocks noChangeAspect="1" noChangeArrowheads="1"/>
            </p:cNvSpPr>
            <p:nvPr userDrawn="1"/>
          </p:nvSpPr>
          <p:spPr bwMode="auto">
            <a:xfrm>
              <a:off x="106935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3" name="Oval 165"/>
            <p:cNvSpPr>
              <a:spLocks noChangeAspect="1" noChangeArrowheads="1"/>
            </p:cNvSpPr>
            <p:nvPr userDrawn="1"/>
          </p:nvSpPr>
          <p:spPr bwMode="auto">
            <a:xfrm>
              <a:off x="118092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4" name="Oval 166"/>
            <p:cNvSpPr>
              <a:spLocks noChangeAspect="1" noChangeArrowheads="1"/>
            </p:cNvSpPr>
            <p:nvPr userDrawn="1"/>
          </p:nvSpPr>
          <p:spPr bwMode="auto">
            <a:xfrm>
              <a:off x="129400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5" name="Oval 167"/>
            <p:cNvSpPr>
              <a:spLocks noChangeAspect="1" noChangeArrowheads="1"/>
            </p:cNvSpPr>
            <p:nvPr userDrawn="1"/>
          </p:nvSpPr>
          <p:spPr bwMode="auto">
            <a:xfrm>
              <a:off x="1405584"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6" name="Oval 168"/>
            <p:cNvSpPr>
              <a:spLocks noChangeAspect="1" noChangeArrowheads="1"/>
            </p:cNvSpPr>
            <p:nvPr userDrawn="1"/>
          </p:nvSpPr>
          <p:spPr bwMode="auto">
            <a:xfrm>
              <a:off x="151867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7" name="Oval 169"/>
            <p:cNvSpPr>
              <a:spLocks noChangeAspect="1" noChangeArrowheads="1"/>
            </p:cNvSpPr>
            <p:nvPr userDrawn="1"/>
          </p:nvSpPr>
          <p:spPr bwMode="auto">
            <a:xfrm>
              <a:off x="163024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8" name="Oval 170"/>
            <p:cNvSpPr>
              <a:spLocks noChangeAspect="1" noChangeArrowheads="1"/>
            </p:cNvSpPr>
            <p:nvPr userDrawn="1"/>
          </p:nvSpPr>
          <p:spPr bwMode="auto">
            <a:xfrm>
              <a:off x="174332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9" name="Oval 171"/>
            <p:cNvSpPr>
              <a:spLocks noChangeAspect="1" noChangeArrowheads="1"/>
            </p:cNvSpPr>
            <p:nvPr userDrawn="1"/>
          </p:nvSpPr>
          <p:spPr bwMode="auto">
            <a:xfrm>
              <a:off x="185490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0" name="Oval 172"/>
            <p:cNvSpPr>
              <a:spLocks noChangeAspect="1" noChangeArrowheads="1"/>
            </p:cNvSpPr>
            <p:nvPr userDrawn="1"/>
          </p:nvSpPr>
          <p:spPr bwMode="auto">
            <a:xfrm>
              <a:off x="196798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1" name="Oval 173"/>
            <p:cNvSpPr>
              <a:spLocks noChangeAspect="1" noChangeArrowheads="1"/>
            </p:cNvSpPr>
            <p:nvPr userDrawn="1"/>
          </p:nvSpPr>
          <p:spPr bwMode="auto">
            <a:xfrm>
              <a:off x="2079563"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2" name="Oval 174"/>
            <p:cNvSpPr>
              <a:spLocks noChangeAspect="1" noChangeArrowheads="1"/>
            </p:cNvSpPr>
            <p:nvPr userDrawn="1"/>
          </p:nvSpPr>
          <p:spPr bwMode="auto">
            <a:xfrm>
              <a:off x="2192648"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3" name="Oval 175"/>
            <p:cNvSpPr>
              <a:spLocks noChangeAspect="1" noChangeArrowheads="1"/>
            </p:cNvSpPr>
            <p:nvPr userDrawn="1"/>
          </p:nvSpPr>
          <p:spPr bwMode="auto">
            <a:xfrm>
              <a:off x="230422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4" name="Oval 176"/>
            <p:cNvSpPr>
              <a:spLocks noChangeAspect="1" noChangeArrowheads="1"/>
            </p:cNvSpPr>
            <p:nvPr userDrawn="1"/>
          </p:nvSpPr>
          <p:spPr bwMode="auto">
            <a:xfrm>
              <a:off x="241730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5" name="Oval 177"/>
            <p:cNvSpPr>
              <a:spLocks noChangeAspect="1" noChangeArrowheads="1"/>
            </p:cNvSpPr>
            <p:nvPr userDrawn="1"/>
          </p:nvSpPr>
          <p:spPr bwMode="auto">
            <a:xfrm>
              <a:off x="252888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6" name="Oval 178"/>
            <p:cNvSpPr>
              <a:spLocks noChangeAspect="1" noChangeArrowheads="1"/>
            </p:cNvSpPr>
            <p:nvPr userDrawn="1"/>
          </p:nvSpPr>
          <p:spPr bwMode="auto">
            <a:xfrm>
              <a:off x="264196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7" name="Oval 179"/>
            <p:cNvSpPr>
              <a:spLocks noChangeAspect="1" noChangeArrowheads="1"/>
            </p:cNvSpPr>
            <p:nvPr userDrawn="1"/>
          </p:nvSpPr>
          <p:spPr bwMode="auto">
            <a:xfrm>
              <a:off x="275354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8" name="Oval 180"/>
            <p:cNvSpPr>
              <a:spLocks noChangeAspect="1" noChangeArrowheads="1"/>
            </p:cNvSpPr>
            <p:nvPr userDrawn="1"/>
          </p:nvSpPr>
          <p:spPr bwMode="auto">
            <a:xfrm>
              <a:off x="320437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9" name="Oval 181"/>
            <p:cNvSpPr>
              <a:spLocks noChangeAspect="1" noChangeArrowheads="1"/>
            </p:cNvSpPr>
            <p:nvPr userDrawn="1"/>
          </p:nvSpPr>
          <p:spPr bwMode="auto">
            <a:xfrm>
              <a:off x="331594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0" name="Oval 182"/>
            <p:cNvSpPr>
              <a:spLocks noChangeAspect="1" noChangeArrowheads="1"/>
            </p:cNvSpPr>
            <p:nvPr userDrawn="1"/>
          </p:nvSpPr>
          <p:spPr bwMode="auto">
            <a:xfrm>
              <a:off x="3429031"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1" name="Oval 183"/>
            <p:cNvSpPr>
              <a:spLocks noChangeAspect="1" noChangeArrowheads="1"/>
            </p:cNvSpPr>
            <p:nvPr userDrawn="1"/>
          </p:nvSpPr>
          <p:spPr bwMode="auto">
            <a:xfrm>
              <a:off x="354060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2" name="Oval 184"/>
            <p:cNvSpPr>
              <a:spLocks noChangeAspect="1" noChangeArrowheads="1"/>
            </p:cNvSpPr>
            <p:nvPr userDrawn="1"/>
          </p:nvSpPr>
          <p:spPr bwMode="auto">
            <a:xfrm>
              <a:off x="365369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3" name="Oval 185"/>
            <p:cNvSpPr>
              <a:spLocks noChangeAspect="1" noChangeArrowheads="1"/>
            </p:cNvSpPr>
            <p:nvPr userDrawn="1"/>
          </p:nvSpPr>
          <p:spPr bwMode="auto">
            <a:xfrm>
              <a:off x="4663904"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4" name="Oval 186"/>
            <p:cNvSpPr>
              <a:spLocks noChangeAspect="1" noChangeArrowheads="1"/>
            </p:cNvSpPr>
            <p:nvPr userDrawn="1"/>
          </p:nvSpPr>
          <p:spPr bwMode="auto">
            <a:xfrm>
              <a:off x="477698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5" name="Oval 187"/>
            <p:cNvSpPr>
              <a:spLocks noChangeAspect="1" noChangeArrowheads="1"/>
            </p:cNvSpPr>
            <p:nvPr userDrawn="1"/>
          </p:nvSpPr>
          <p:spPr bwMode="auto">
            <a:xfrm>
              <a:off x="488856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6" name="Oval 188"/>
            <p:cNvSpPr>
              <a:spLocks noChangeAspect="1" noChangeArrowheads="1"/>
            </p:cNvSpPr>
            <p:nvPr userDrawn="1"/>
          </p:nvSpPr>
          <p:spPr bwMode="auto">
            <a:xfrm>
              <a:off x="500164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7" name="Oval 189"/>
            <p:cNvSpPr>
              <a:spLocks noChangeAspect="1" noChangeArrowheads="1"/>
            </p:cNvSpPr>
            <p:nvPr userDrawn="1"/>
          </p:nvSpPr>
          <p:spPr bwMode="auto">
            <a:xfrm>
              <a:off x="511322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8" name="Oval 190"/>
            <p:cNvSpPr>
              <a:spLocks noChangeAspect="1" noChangeArrowheads="1"/>
            </p:cNvSpPr>
            <p:nvPr userDrawn="1"/>
          </p:nvSpPr>
          <p:spPr bwMode="auto">
            <a:xfrm>
              <a:off x="5562544"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9" name="Oval 191"/>
            <p:cNvSpPr>
              <a:spLocks noChangeAspect="1" noChangeArrowheads="1"/>
            </p:cNvSpPr>
            <p:nvPr userDrawn="1"/>
          </p:nvSpPr>
          <p:spPr bwMode="auto">
            <a:xfrm>
              <a:off x="567562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0" name="Oval 192"/>
            <p:cNvSpPr>
              <a:spLocks noChangeAspect="1" noChangeArrowheads="1"/>
            </p:cNvSpPr>
            <p:nvPr userDrawn="1"/>
          </p:nvSpPr>
          <p:spPr bwMode="auto">
            <a:xfrm>
              <a:off x="578720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1" name="Oval 193"/>
            <p:cNvSpPr>
              <a:spLocks noChangeAspect="1" noChangeArrowheads="1"/>
            </p:cNvSpPr>
            <p:nvPr userDrawn="1"/>
          </p:nvSpPr>
          <p:spPr bwMode="auto">
            <a:xfrm>
              <a:off x="590028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2" name="Oval 194"/>
            <p:cNvSpPr>
              <a:spLocks noChangeAspect="1" noChangeArrowheads="1"/>
            </p:cNvSpPr>
            <p:nvPr userDrawn="1"/>
          </p:nvSpPr>
          <p:spPr bwMode="auto">
            <a:xfrm>
              <a:off x="6013372"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3" name="Oval 195"/>
            <p:cNvSpPr>
              <a:spLocks noChangeAspect="1" noChangeArrowheads="1"/>
            </p:cNvSpPr>
            <p:nvPr userDrawn="1"/>
          </p:nvSpPr>
          <p:spPr bwMode="auto">
            <a:xfrm>
              <a:off x="6124948"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4" name="Oval 196"/>
            <p:cNvSpPr>
              <a:spLocks noChangeAspect="1" noChangeArrowheads="1"/>
            </p:cNvSpPr>
            <p:nvPr userDrawn="1"/>
          </p:nvSpPr>
          <p:spPr bwMode="auto">
            <a:xfrm>
              <a:off x="6238032"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5" name="Oval 197"/>
            <p:cNvSpPr>
              <a:spLocks noChangeAspect="1" noChangeArrowheads="1"/>
            </p:cNvSpPr>
            <p:nvPr userDrawn="1"/>
          </p:nvSpPr>
          <p:spPr bwMode="auto">
            <a:xfrm>
              <a:off x="6349608"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6" name="Oval 198"/>
            <p:cNvSpPr>
              <a:spLocks noChangeAspect="1" noChangeArrowheads="1"/>
            </p:cNvSpPr>
            <p:nvPr userDrawn="1"/>
          </p:nvSpPr>
          <p:spPr bwMode="auto">
            <a:xfrm>
              <a:off x="646269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7" name="Oval 199"/>
            <p:cNvSpPr>
              <a:spLocks noChangeAspect="1" noChangeArrowheads="1"/>
            </p:cNvSpPr>
            <p:nvPr userDrawn="1"/>
          </p:nvSpPr>
          <p:spPr bwMode="auto">
            <a:xfrm>
              <a:off x="657426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8" name="Oval 200"/>
            <p:cNvSpPr>
              <a:spLocks noChangeAspect="1" noChangeArrowheads="1"/>
            </p:cNvSpPr>
            <p:nvPr userDrawn="1"/>
          </p:nvSpPr>
          <p:spPr bwMode="auto">
            <a:xfrm>
              <a:off x="668735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9" name="Oval 201"/>
            <p:cNvSpPr>
              <a:spLocks noChangeAspect="1" noChangeArrowheads="1"/>
            </p:cNvSpPr>
            <p:nvPr userDrawn="1"/>
          </p:nvSpPr>
          <p:spPr bwMode="auto">
            <a:xfrm>
              <a:off x="679892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0" name="Oval 202"/>
            <p:cNvSpPr>
              <a:spLocks noChangeAspect="1" noChangeArrowheads="1"/>
            </p:cNvSpPr>
            <p:nvPr userDrawn="1"/>
          </p:nvSpPr>
          <p:spPr bwMode="auto">
            <a:xfrm>
              <a:off x="691201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1" name="Oval 203"/>
            <p:cNvSpPr>
              <a:spLocks noChangeAspect="1" noChangeArrowheads="1"/>
            </p:cNvSpPr>
            <p:nvPr userDrawn="1"/>
          </p:nvSpPr>
          <p:spPr bwMode="auto">
            <a:xfrm>
              <a:off x="702358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2" name="Oval 204"/>
            <p:cNvSpPr>
              <a:spLocks noChangeAspect="1" noChangeArrowheads="1"/>
            </p:cNvSpPr>
            <p:nvPr userDrawn="1"/>
          </p:nvSpPr>
          <p:spPr bwMode="auto">
            <a:xfrm>
              <a:off x="713667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3" name="Oval 205"/>
            <p:cNvSpPr>
              <a:spLocks noChangeAspect="1" noChangeArrowheads="1"/>
            </p:cNvSpPr>
            <p:nvPr userDrawn="1"/>
          </p:nvSpPr>
          <p:spPr bwMode="auto">
            <a:xfrm>
              <a:off x="724824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4" name="Oval 206"/>
            <p:cNvSpPr>
              <a:spLocks noChangeAspect="1" noChangeArrowheads="1"/>
            </p:cNvSpPr>
            <p:nvPr userDrawn="1"/>
          </p:nvSpPr>
          <p:spPr bwMode="auto">
            <a:xfrm>
              <a:off x="736133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5" name="Oval 207"/>
            <p:cNvSpPr>
              <a:spLocks noChangeAspect="1" noChangeArrowheads="1"/>
            </p:cNvSpPr>
            <p:nvPr userDrawn="1"/>
          </p:nvSpPr>
          <p:spPr bwMode="auto">
            <a:xfrm>
              <a:off x="747290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6" name="Oval 208"/>
            <p:cNvSpPr>
              <a:spLocks noChangeAspect="1" noChangeArrowheads="1"/>
            </p:cNvSpPr>
            <p:nvPr userDrawn="1"/>
          </p:nvSpPr>
          <p:spPr bwMode="auto">
            <a:xfrm>
              <a:off x="758598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7" name="Oval 209"/>
            <p:cNvSpPr>
              <a:spLocks noChangeAspect="1" noChangeArrowheads="1"/>
            </p:cNvSpPr>
            <p:nvPr userDrawn="1"/>
          </p:nvSpPr>
          <p:spPr bwMode="auto">
            <a:xfrm>
              <a:off x="769756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8" name="Oval 210"/>
            <p:cNvSpPr>
              <a:spLocks noChangeAspect="1" noChangeArrowheads="1"/>
            </p:cNvSpPr>
            <p:nvPr userDrawn="1"/>
          </p:nvSpPr>
          <p:spPr bwMode="auto">
            <a:xfrm>
              <a:off x="781064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9" name="Oval 211"/>
            <p:cNvSpPr>
              <a:spLocks noChangeAspect="1" noChangeArrowheads="1"/>
            </p:cNvSpPr>
            <p:nvPr userDrawn="1"/>
          </p:nvSpPr>
          <p:spPr bwMode="auto">
            <a:xfrm>
              <a:off x="792222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0" name="Oval 212"/>
            <p:cNvSpPr>
              <a:spLocks noChangeAspect="1" noChangeArrowheads="1"/>
            </p:cNvSpPr>
            <p:nvPr userDrawn="1"/>
          </p:nvSpPr>
          <p:spPr bwMode="auto">
            <a:xfrm>
              <a:off x="803530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1" name="Oval 213"/>
            <p:cNvSpPr>
              <a:spLocks noChangeAspect="1" noChangeArrowheads="1"/>
            </p:cNvSpPr>
            <p:nvPr userDrawn="1"/>
          </p:nvSpPr>
          <p:spPr bwMode="auto">
            <a:xfrm>
              <a:off x="814688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2" name="Oval 214"/>
            <p:cNvSpPr>
              <a:spLocks noChangeAspect="1" noChangeArrowheads="1"/>
            </p:cNvSpPr>
            <p:nvPr userDrawn="1"/>
          </p:nvSpPr>
          <p:spPr bwMode="auto">
            <a:xfrm>
              <a:off x="825996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3" name="Oval 215"/>
            <p:cNvSpPr>
              <a:spLocks noChangeAspect="1" noChangeArrowheads="1"/>
            </p:cNvSpPr>
            <p:nvPr userDrawn="1"/>
          </p:nvSpPr>
          <p:spPr bwMode="auto">
            <a:xfrm>
              <a:off x="837154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4" name="Oval 216"/>
            <p:cNvSpPr>
              <a:spLocks noChangeAspect="1" noChangeArrowheads="1"/>
            </p:cNvSpPr>
            <p:nvPr userDrawn="1"/>
          </p:nvSpPr>
          <p:spPr bwMode="auto">
            <a:xfrm>
              <a:off x="848462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5" name="Oval 217"/>
            <p:cNvSpPr>
              <a:spLocks noChangeAspect="1" noChangeArrowheads="1"/>
            </p:cNvSpPr>
            <p:nvPr userDrawn="1"/>
          </p:nvSpPr>
          <p:spPr bwMode="auto">
            <a:xfrm>
              <a:off x="859620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6" name="Oval 218"/>
            <p:cNvSpPr>
              <a:spLocks noChangeAspect="1" noChangeArrowheads="1"/>
            </p:cNvSpPr>
            <p:nvPr userDrawn="1"/>
          </p:nvSpPr>
          <p:spPr bwMode="auto">
            <a:xfrm>
              <a:off x="50694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7" name="Oval 219"/>
            <p:cNvSpPr>
              <a:spLocks noChangeAspect="1" noChangeArrowheads="1"/>
            </p:cNvSpPr>
            <p:nvPr userDrawn="1"/>
          </p:nvSpPr>
          <p:spPr bwMode="auto">
            <a:xfrm>
              <a:off x="62003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8" name="Oval 220"/>
            <p:cNvSpPr>
              <a:spLocks noChangeAspect="1" noChangeArrowheads="1"/>
            </p:cNvSpPr>
            <p:nvPr userDrawn="1"/>
          </p:nvSpPr>
          <p:spPr bwMode="auto">
            <a:xfrm>
              <a:off x="73160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9" name="Oval 221"/>
            <p:cNvSpPr>
              <a:spLocks noChangeAspect="1" noChangeArrowheads="1"/>
            </p:cNvSpPr>
            <p:nvPr userDrawn="1"/>
          </p:nvSpPr>
          <p:spPr bwMode="auto">
            <a:xfrm>
              <a:off x="84469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0" name="Oval 222"/>
            <p:cNvSpPr>
              <a:spLocks noChangeAspect="1" noChangeArrowheads="1"/>
            </p:cNvSpPr>
            <p:nvPr userDrawn="1"/>
          </p:nvSpPr>
          <p:spPr bwMode="auto">
            <a:xfrm>
              <a:off x="95626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1" name="Oval 223"/>
            <p:cNvSpPr>
              <a:spLocks noChangeAspect="1" noChangeArrowheads="1"/>
            </p:cNvSpPr>
            <p:nvPr userDrawn="1"/>
          </p:nvSpPr>
          <p:spPr bwMode="auto">
            <a:xfrm>
              <a:off x="106935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2" name="Oval 224"/>
            <p:cNvSpPr>
              <a:spLocks noChangeAspect="1" noChangeArrowheads="1"/>
            </p:cNvSpPr>
            <p:nvPr userDrawn="1"/>
          </p:nvSpPr>
          <p:spPr bwMode="auto">
            <a:xfrm>
              <a:off x="118092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3" name="Oval 225"/>
            <p:cNvSpPr>
              <a:spLocks noChangeAspect="1" noChangeArrowheads="1"/>
            </p:cNvSpPr>
            <p:nvPr userDrawn="1"/>
          </p:nvSpPr>
          <p:spPr bwMode="auto">
            <a:xfrm>
              <a:off x="129400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4" name="Oval 226"/>
            <p:cNvSpPr>
              <a:spLocks noChangeAspect="1" noChangeArrowheads="1"/>
            </p:cNvSpPr>
            <p:nvPr userDrawn="1"/>
          </p:nvSpPr>
          <p:spPr bwMode="auto">
            <a:xfrm>
              <a:off x="1405584"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5" name="Oval 227"/>
            <p:cNvSpPr>
              <a:spLocks noChangeAspect="1" noChangeArrowheads="1"/>
            </p:cNvSpPr>
            <p:nvPr userDrawn="1"/>
          </p:nvSpPr>
          <p:spPr bwMode="auto">
            <a:xfrm>
              <a:off x="151867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6" name="Oval 228"/>
            <p:cNvSpPr>
              <a:spLocks noChangeAspect="1" noChangeArrowheads="1"/>
            </p:cNvSpPr>
            <p:nvPr userDrawn="1"/>
          </p:nvSpPr>
          <p:spPr bwMode="auto">
            <a:xfrm>
              <a:off x="163024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7" name="Oval 229"/>
            <p:cNvSpPr>
              <a:spLocks noChangeAspect="1" noChangeArrowheads="1"/>
            </p:cNvSpPr>
            <p:nvPr userDrawn="1"/>
          </p:nvSpPr>
          <p:spPr bwMode="auto">
            <a:xfrm>
              <a:off x="174332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8" name="Oval 230"/>
            <p:cNvSpPr>
              <a:spLocks noChangeAspect="1" noChangeArrowheads="1"/>
            </p:cNvSpPr>
            <p:nvPr userDrawn="1"/>
          </p:nvSpPr>
          <p:spPr bwMode="auto">
            <a:xfrm>
              <a:off x="185490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9" name="Oval 231"/>
            <p:cNvSpPr>
              <a:spLocks noChangeAspect="1" noChangeArrowheads="1"/>
            </p:cNvSpPr>
            <p:nvPr userDrawn="1"/>
          </p:nvSpPr>
          <p:spPr bwMode="auto">
            <a:xfrm>
              <a:off x="196798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0" name="Oval 232"/>
            <p:cNvSpPr>
              <a:spLocks noChangeAspect="1" noChangeArrowheads="1"/>
            </p:cNvSpPr>
            <p:nvPr userDrawn="1"/>
          </p:nvSpPr>
          <p:spPr bwMode="auto">
            <a:xfrm>
              <a:off x="2079563"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1" name="Oval 233"/>
            <p:cNvSpPr>
              <a:spLocks noChangeAspect="1" noChangeArrowheads="1"/>
            </p:cNvSpPr>
            <p:nvPr userDrawn="1"/>
          </p:nvSpPr>
          <p:spPr bwMode="auto">
            <a:xfrm>
              <a:off x="219264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2" name="Oval 234"/>
            <p:cNvSpPr>
              <a:spLocks noChangeAspect="1" noChangeArrowheads="1"/>
            </p:cNvSpPr>
            <p:nvPr userDrawn="1"/>
          </p:nvSpPr>
          <p:spPr bwMode="auto">
            <a:xfrm>
              <a:off x="230422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3" name="Oval 235"/>
            <p:cNvSpPr>
              <a:spLocks noChangeAspect="1" noChangeArrowheads="1"/>
            </p:cNvSpPr>
            <p:nvPr userDrawn="1"/>
          </p:nvSpPr>
          <p:spPr bwMode="auto">
            <a:xfrm>
              <a:off x="252888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4" name="Oval 236"/>
            <p:cNvSpPr>
              <a:spLocks noChangeAspect="1" noChangeArrowheads="1"/>
            </p:cNvSpPr>
            <p:nvPr userDrawn="1"/>
          </p:nvSpPr>
          <p:spPr bwMode="auto">
            <a:xfrm>
              <a:off x="264196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5" name="Oval 237"/>
            <p:cNvSpPr>
              <a:spLocks noChangeAspect="1" noChangeArrowheads="1"/>
            </p:cNvSpPr>
            <p:nvPr userDrawn="1"/>
          </p:nvSpPr>
          <p:spPr bwMode="auto">
            <a:xfrm>
              <a:off x="275354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6" name="Oval 238"/>
            <p:cNvSpPr>
              <a:spLocks noChangeAspect="1" noChangeArrowheads="1"/>
            </p:cNvSpPr>
            <p:nvPr userDrawn="1"/>
          </p:nvSpPr>
          <p:spPr bwMode="auto">
            <a:xfrm>
              <a:off x="320437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7" name="Oval 239"/>
            <p:cNvSpPr>
              <a:spLocks noChangeAspect="1" noChangeArrowheads="1"/>
            </p:cNvSpPr>
            <p:nvPr userDrawn="1"/>
          </p:nvSpPr>
          <p:spPr bwMode="auto">
            <a:xfrm>
              <a:off x="331594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8" name="Oval 240"/>
            <p:cNvSpPr>
              <a:spLocks noChangeAspect="1" noChangeArrowheads="1"/>
            </p:cNvSpPr>
            <p:nvPr userDrawn="1"/>
          </p:nvSpPr>
          <p:spPr bwMode="auto">
            <a:xfrm>
              <a:off x="3429031"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9" name="Oval 241"/>
            <p:cNvSpPr>
              <a:spLocks noChangeAspect="1" noChangeArrowheads="1"/>
            </p:cNvSpPr>
            <p:nvPr userDrawn="1"/>
          </p:nvSpPr>
          <p:spPr bwMode="auto">
            <a:xfrm>
              <a:off x="387834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0" name="Oval 242"/>
            <p:cNvSpPr>
              <a:spLocks noChangeAspect="1" noChangeArrowheads="1"/>
            </p:cNvSpPr>
            <p:nvPr userDrawn="1"/>
          </p:nvSpPr>
          <p:spPr bwMode="auto">
            <a:xfrm>
              <a:off x="4663904"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1" name="Oval 243"/>
            <p:cNvSpPr>
              <a:spLocks noChangeAspect="1" noChangeArrowheads="1"/>
            </p:cNvSpPr>
            <p:nvPr userDrawn="1"/>
          </p:nvSpPr>
          <p:spPr bwMode="auto">
            <a:xfrm>
              <a:off x="477698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2" name="Oval 244"/>
            <p:cNvSpPr>
              <a:spLocks noChangeAspect="1" noChangeArrowheads="1"/>
            </p:cNvSpPr>
            <p:nvPr userDrawn="1"/>
          </p:nvSpPr>
          <p:spPr bwMode="auto">
            <a:xfrm>
              <a:off x="488856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3" name="Oval 245"/>
            <p:cNvSpPr>
              <a:spLocks noChangeAspect="1" noChangeArrowheads="1"/>
            </p:cNvSpPr>
            <p:nvPr userDrawn="1"/>
          </p:nvSpPr>
          <p:spPr bwMode="auto">
            <a:xfrm>
              <a:off x="500164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4" name="Oval 246"/>
            <p:cNvSpPr>
              <a:spLocks noChangeAspect="1" noChangeArrowheads="1"/>
            </p:cNvSpPr>
            <p:nvPr userDrawn="1"/>
          </p:nvSpPr>
          <p:spPr bwMode="auto">
            <a:xfrm>
              <a:off x="511322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5" name="Oval 247"/>
            <p:cNvSpPr>
              <a:spLocks noChangeAspect="1" noChangeArrowheads="1"/>
            </p:cNvSpPr>
            <p:nvPr userDrawn="1"/>
          </p:nvSpPr>
          <p:spPr bwMode="auto">
            <a:xfrm>
              <a:off x="522630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6" name="Oval 248"/>
            <p:cNvSpPr>
              <a:spLocks noChangeAspect="1" noChangeArrowheads="1"/>
            </p:cNvSpPr>
            <p:nvPr userDrawn="1"/>
          </p:nvSpPr>
          <p:spPr bwMode="auto">
            <a:xfrm>
              <a:off x="5337884"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7" name="Oval 249"/>
            <p:cNvSpPr>
              <a:spLocks noChangeAspect="1" noChangeArrowheads="1"/>
            </p:cNvSpPr>
            <p:nvPr userDrawn="1"/>
          </p:nvSpPr>
          <p:spPr bwMode="auto">
            <a:xfrm>
              <a:off x="545096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8" name="Oval 250"/>
            <p:cNvSpPr>
              <a:spLocks noChangeAspect="1" noChangeArrowheads="1"/>
            </p:cNvSpPr>
            <p:nvPr userDrawn="1"/>
          </p:nvSpPr>
          <p:spPr bwMode="auto">
            <a:xfrm>
              <a:off x="5562544"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9" name="Oval 251"/>
            <p:cNvSpPr>
              <a:spLocks noChangeAspect="1" noChangeArrowheads="1"/>
            </p:cNvSpPr>
            <p:nvPr userDrawn="1"/>
          </p:nvSpPr>
          <p:spPr bwMode="auto">
            <a:xfrm>
              <a:off x="567562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0" name="Oval 252"/>
            <p:cNvSpPr>
              <a:spLocks noChangeAspect="1" noChangeArrowheads="1"/>
            </p:cNvSpPr>
            <p:nvPr userDrawn="1"/>
          </p:nvSpPr>
          <p:spPr bwMode="auto">
            <a:xfrm>
              <a:off x="578720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1" name="Oval 253"/>
            <p:cNvSpPr>
              <a:spLocks noChangeAspect="1" noChangeArrowheads="1"/>
            </p:cNvSpPr>
            <p:nvPr userDrawn="1"/>
          </p:nvSpPr>
          <p:spPr bwMode="auto">
            <a:xfrm>
              <a:off x="590028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2" name="Oval 254"/>
            <p:cNvSpPr>
              <a:spLocks noChangeAspect="1" noChangeArrowheads="1"/>
            </p:cNvSpPr>
            <p:nvPr userDrawn="1"/>
          </p:nvSpPr>
          <p:spPr bwMode="auto">
            <a:xfrm>
              <a:off x="6013372"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3" name="Oval 255"/>
            <p:cNvSpPr>
              <a:spLocks noChangeAspect="1" noChangeArrowheads="1"/>
            </p:cNvSpPr>
            <p:nvPr userDrawn="1"/>
          </p:nvSpPr>
          <p:spPr bwMode="auto">
            <a:xfrm>
              <a:off x="612494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4" name="Oval 256"/>
            <p:cNvSpPr>
              <a:spLocks noChangeAspect="1" noChangeArrowheads="1"/>
            </p:cNvSpPr>
            <p:nvPr userDrawn="1"/>
          </p:nvSpPr>
          <p:spPr bwMode="auto">
            <a:xfrm>
              <a:off x="6238032"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5" name="Oval 257"/>
            <p:cNvSpPr>
              <a:spLocks noChangeAspect="1" noChangeArrowheads="1"/>
            </p:cNvSpPr>
            <p:nvPr userDrawn="1"/>
          </p:nvSpPr>
          <p:spPr bwMode="auto">
            <a:xfrm>
              <a:off x="6349608"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6" name="Oval 258"/>
            <p:cNvSpPr>
              <a:spLocks noChangeAspect="1" noChangeArrowheads="1"/>
            </p:cNvSpPr>
            <p:nvPr userDrawn="1"/>
          </p:nvSpPr>
          <p:spPr bwMode="auto">
            <a:xfrm>
              <a:off x="646269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7" name="Oval 259"/>
            <p:cNvSpPr>
              <a:spLocks noChangeAspect="1" noChangeArrowheads="1"/>
            </p:cNvSpPr>
            <p:nvPr userDrawn="1"/>
          </p:nvSpPr>
          <p:spPr bwMode="auto">
            <a:xfrm>
              <a:off x="657426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8" name="Oval 260"/>
            <p:cNvSpPr>
              <a:spLocks noChangeAspect="1" noChangeArrowheads="1"/>
            </p:cNvSpPr>
            <p:nvPr userDrawn="1"/>
          </p:nvSpPr>
          <p:spPr bwMode="auto">
            <a:xfrm>
              <a:off x="6687351"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9" name="Oval 261"/>
            <p:cNvSpPr>
              <a:spLocks noChangeAspect="1" noChangeArrowheads="1"/>
            </p:cNvSpPr>
            <p:nvPr userDrawn="1"/>
          </p:nvSpPr>
          <p:spPr bwMode="auto">
            <a:xfrm>
              <a:off x="679892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0" name="Oval 262"/>
            <p:cNvSpPr>
              <a:spLocks noChangeAspect="1" noChangeArrowheads="1"/>
            </p:cNvSpPr>
            <p:nvPr userDrawn="1"/>
          </p:nvSpPr>
          <p:spPr bwMode="auto">
            <a:xfrm>
              <a:off x="691201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1" name="Oval 263"/>
            <p:cNvSpPr>
              <a:spLocks noChangeAspect="1" noChangeArrowheads="1"/>
            </p:cNvSpPr>
            <p:nvPr userDrawn="1"/>
          </p:nvSpPr>
          <p:spPr bwMode="auto">
            <a:xfrm>
              <a:off x="702358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2" name="Oval 264"/>
            <p:cNvSpPr>
              <a:spLocks noChangeAspect="1" noChangeArrowheads="1"/>
            </p:cNvSpPr>
            <p:nvPr userDrawn="1"/>
          </p:nvSpPr>
          <p:spPr bwMode="auto">
            <a:xfrm>
              <a:off x="7136671"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3" name="Oval 265"/>
            <p:cNvSpPr>
              <a:spLocks noChangeAspect="1" noChangeArrowheads="1"/>
            </p:cNvSpPr>
            <p:nvPr userDrawn="1"/>
          </p:nvSpPr>
          <p:spPr bwMode="auto">
            <a:xfrm>
              <a:off x="724824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4" name="Oval 266"/>
            <p:cNvSpPr>
              <a:spLocks noChangeAspect="1" noChangeArrowheads="1"/>
            </p:cNvSpPr>
            <p:nvPr userDrawn="1"/>
          </p:nvSpPr>
          <p:spPr bwMode="auto">
            <a:xfrm>
              <a:off x="736133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5" name="Oval 267"/>
            <p:cNvSpPr>
              <a:spLocks noChangeAspect="1" noChangeArrowheads="1"/>
            </p:cNvSpPr>
            <p:nvPr userDrawn="1"/>
          </p:nvSpPr>
          <p:spPr bwMode="auto">
            <a:xfrm>
              <a:off x="747290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6" name="Oval 268"/>
            <p:cNvSpPr>
              <a:spLocks noChangeAspect="1" noChangeArrowheads="1"/>
            </p:cNvSpPr>
            <p:nvPr userDrawn="1"/>
          </p:nvSpPr>
          <p:spPr bwMode="auto">
            <a:xfrm>
              <a:off x="758598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7" name="Oval 269"/>
            <p:cNvSpPr>
              <a:spLocks noChangeAspect="1" noChangeArrowheads="1"/>
            </p:cNvSpPr>
            <p:nvPr userDrawn="1"/>
          </p:nvSpPr>
          <p:spPr bwMode="auto">
            <a:xfrm>
              <a:off x="769756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8" name="Oval 270"/>
            <p:cNvSpPr>
              <a:spLocks noChangeAspect="1" noChangeArrowheads="1"/>
            </p:cNvSpPr>
            <p:nvPr userDrawn="1"/>
          </p:nvSpPr>
          <p:spPr bwMode="auto">
            <a:xfrm>
              <a:off x="781064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9" name="Oval 271"/>
            <p:cNvSpPr>
              <a:spLocks noChangeAspect="1" noChangeArrowheads="1"/>
            </p:cNvSpPr>
            <p:nvPr userDrawn="1"/>
          </p:nvSpPr>
          <p:spPr bwMode="auto">
            <a:xfrm>
              <a:off x="792222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0" name="Oval 272"/>
            <p:cNvSpPr>
              <a:spLocks noChangeAspect="1" noChangeArrowheads="1"/>
            </p:cNvSpPr>
            <p:nvPr userDrawn="1"/>
          </p:nvSpPr>
          <p:spPr bwMode="auto">
            <a:xfrm>
              <a:off x="803530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1" name="Oval 273"/>
            <p:cNvSpPr>
              <a:spLocks noChangeAspect="1" noChangeArrowheads="1"/>
            </p:cNvSpPr>
            <p:nvPr userDrawn="1"/>
          </p:nvSpPr>
          <p:spPr bwMode="auto">
            <a:xfrm>
              <a:off x="814688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2" name="Oval 274"/>
            <p:cNvSpPr>
              <a:spLocks noChangeAspect="1" noChangeArrowheads="1"/>
            </p:cNvSpPr>
            <p:nvPr userDrawn="1"/>
          </p:nvSpPr>
          <p:spPr bwMode="auto">
            <a:xfrm>
              <a:off x="825996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3" name="Oval 275"/>
            <p:cNvSpPr>
              <a:spLocks noChangeAspect="1" noChangeArrowheads="1"/>
            </p:cNvSpPr>
            <p:nvPr userDrawn="1"/>
          </p:nvSpPr>
          <p:spPr bwMode="auto">
            <a:xfrm>
              <a:off x="837154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4" name="Oval 276"/>
            <p:cNvSpPr>
              <a:spLocks noChangeAspect="1" noChangeArrowheads="1"/>
            </p:cNvSpPr>
            <p:nvPr userDrawn="1"/>
          </p:nvSpPr>
          <p:spPr bwMode="auto">
            <a:xfrm>
              <a:off x="848462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5" name="Oval 277"/>
            <p:cNvSpPr>
              <a:spLocks noChangeAspect="1" noChangeArrowheads="1"/>
            </p:cNvSpPr>
            <p:nvPr userDrawn="1"/>
          </p:nvSpPr>
          <p:spPr bwMode="auto">
            <a:xfrm>
              <a:off x="859620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6" name="Oval 278"/>
            <p:cNvSpPr>
              <a:spLocks noChangeAspect="1" noChangeArrowheads="1"/>
            </p:cNvSpPr>
            <p:nvPr userDrawn="1"/>
          </p:nvSpPr>
          <p:spPr bwMode="auto">
            <a:xfrm>
              <a:off x="870928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7" name="Oval 279"/>
            <p:cNvSpPr>
              <a:spLocks noChangeAspect="1" noChangeArrowheads="1"/>
            </p:cNvSpPr>
            <p:nvPr userDrawn="1"/>
          </p:nvSpPr>
          <p:spPr bwMode="auto">
            <a:xfrm>
              <a:off x="50694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8" name="Oval 280"/>
            <p:cNvSpPr>
              <a:spLocks noChangeAspect="1" noChangeArrowheads="1"/>
            </p:cNvSpPr>
            <p:nvPr userDrawn="1"/>
          </p:nvSpPr>
          <p:spPr bwMode="auto">
            <a:xfrm>
              <a:off x="62003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9" name="Oval 281"/>
            <p:cNvSpPr>
              <a:spLocks noChangeAspect="1" noChangeArrowheads="1"/>
            </p:cNvSpPr>
            <p:nvPr userDrawn="1"/>
          </p:nvSpPr>
          <p:spPr bwMode="auto">
            <a:xfrm>
              <a:off x="73160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0" name="Oval 282"/>
            <p:cNvSpPr>
              <a:spLocks noChangeAspect="1" noChangeArrowheads="1"/>
            </p:cNvSpPr>
            <p:nvPr userDrawn="1"/>
          </p:nvSpPr>
          <p:spPr bwMode="auto">
            <a:xfrm>
              <a:off x="84469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1" name="Oval 283"/>
            <p:cNvSpPr>
              <a:spLocks noChangeAspect="1" noChangeArrowheads="1"/>
            </p:cNvSpPr>
            <p:nvPr userDrawn="1"/>
          </p:nvSpPr>
          <p:spPr bwMode="auto">
            <a:xfrm>
              <a:off x="95626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2" name="Oval 284"/>
            <p:cNvSpPr>
              <a:spLocks noChangeAspect="1" noChangeArrowheads="1"/>
            </p:cNvSpPr>
            <p:nvPr userDrawn="1"/>
          </p:nvSpPr>
          <p:spPr bwMode="auto">
            <a:xfrm>
              <a:off x="106935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3" name="Oval 285"/>
            <p:cNvSpPr>
              <a:spLocks noChangeAspect="1" noChangeArrowheads="1"/>
            </p:cNvSpPr>
            <p:nvPr userDrawn="1"/>
          </p:nvSpPr>
          <p:spPr bwMode="auto">
            <a:xfrm>
              <a:off x="118092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4" name="Oval 286"/>
            <p:cNvSpPr>
              <a:spLocks noChangeAspect="1" noChangeArrowheads="1"/>
            </p:cNvSpPr>
            <p:nvPr userDrawn="1"/>
          </p:nvSpPr>
          <p:spPr bwMode="auto">
            <a:xfrm>
              <a:off x="129400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5" name="Oval 287"/>
            <p:cNvSpPr>
              <a:spLocks noChangeAspect="1" noChangeArrowheads="1"/>
            </p:cNvSpPr>
            <p:nvPr userDrawn="1"/>
          </p:nvSpPr>
          <p:spPr bwMode="auto">
            <a:xfrm>
              <a:off x="140558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6" name="Oval 288"/>
            <p:cNvSpPr>
              <a:spLocks noChangeAspect="1" noChangeArrowheads="1"/>
            </p:cNvSpPr>
            <p:nvPr userDrawn="1"/>
          </p:nvSpPr>
          <p:spPr bwMode="auto">
            <a:xfrm>
              <a:off x="15186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7" name="Oval 289"/>
            <p:cNvSpPr>
              <a:spLocks noChangeAspect="1" noChangeArrowheads="1"/>
            </p:cNvSpPr>
            <p:nvPr userDrawn="1"/>
          </p:nvSpPr>
          <p:spPr bwMode="auto">
            <a:xfrm>
              <a:off x="16302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8" name="Oval 290"/>
            <p:cNvSpPr>
              <a:spLocks noChangeAspect="1" noChangeArrowheads="1"/>
            </p:cNvSpPr>
            <p:nvPr userDrawn="1"/>
          </p:nvSpPr>
          <p:spPr bwMode="auto">
            <a:xfrm>
              <a:off x="174332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9" name="Oval 291"/>
            <p:cNvSpPr>
              <a:spLocks noChangeAspect="1" noChangeArrowheads="1"/>
            </p:cNvSpPr>
            <p:nvPr userDrawn="1"/>
          </p:nvSpPr>
          <p:spPr bwMode="auto">
            <a:xfrm>
              <a:off x="185490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0" name="Oval 292"/>
            <p:cNvSpPr>
              <a:spLocks noChangeAspect="1" noChangeArrowheads="1"/>
            </p:cNvSpPr>
            <p:nvPr userDrawn="1"/>
          </p:nvSpPr>
          <p:spPr bwMode="auto">
            <a:xfrm>
              <a:off x="1967987"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1" name="Oval 293"/>
            <p:cNvSpPr>
              <a:spLocks noChangeAspect="1" noChangeArrowheads="1"/>
            </p:cNvSpPr>
            <p:nvPr userDrawn="1"/>
          </p:nvSpPr>
          <p:spPr bwMode="auto">
            <a:xfrm>
              <a:off x="2079563"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2" name="Oval 294"/>
            <p:cNvSpPr>
              <a:spLocks noChangeAspect="1" noChangeArrowheads="1"/>
            </p:cNvSpPr>
            <p:nvPr userDrawn="1"/>
          </p:nvSpPr>
          <p:spPr bwMode="auto">
            <a:xfrm>
              <a:off x="21926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3" name="Oval 295"/>
            <p:cNvSpPr>
              <a:spLocks noChangeAspect="1" noChangeArrowheads="1"/>
            </p:cNvSpPr>
            <p:nvPr userDrawn="1"/>
          </p:nvSpPr>
          <p:spPr bwMode="auto">
            <a:xfrm>
              <a:off x="23042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4" name="Oval 296"/>
            <p:cNvSpPr>
              <a:spLocks noChangeAspect="1" noChangeArrowheads="1"/>
            </p:cNvSpPr>
            <p:nvPr userDrawn="1"/>
          </p:nvSpPr>
          <p:spPr bwMode="auto">
            <a:xfrm>
              <a:off x="264196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5" name="Oval 297"/>
            <p:cNvSpPr>
              <a:spLocks noChangeAspect="1" noChangeArrowheads="1"/>
            </p:cNvSpPr>
            <p:nvPr userDrawn="1"/>
          </p:nvSpPr>
          <p:spPr bwMode="auto">
            <a:xfrm>
              <a:off x="2753543"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6" name="Oval 298"/>
            <p:cNvSpPr>
              <a:spLocks noChangeAspect="1" noChangeArrowheads="1"/>
            </p:cNvSpPr>
            <p:nvPr userDrawn="1"/>
          </p:nvSpPr>
          <p:spPr bwMode="auto">
            <a:xfrm>
              <a:off x="32043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7" name="Oval 299"/>
            <p:cNvSpPr>
              <a:spLocks noChangeAspect="1" noChangeArrowheads="1"/>
            </p:cNvSpPr>
            <p:nvPr userDrawn="1"/>
          </p:nvSpPr>
          <p:spPr bwMode="auto">
            <a:xfrm>
              <a:off x="33159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8" name="Oval 300"/>
            <p:cNvSpPr>
              <a:spLocks noChangeAspect="1" noChangeArrowheads="1"/>
            </p:cNvSpPr>
            <p:nvPr userDrawn="1"/>
          </p:nvSpPr>
          <p:spPr bwMode="auto">
            <a:xfrm>
              <a:off x="38783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9" name="Oval 301"/>
            <p:cNvSpPr>
              <a:spLocks noChangeAspect="1" noChangeArrowheads="1"/>
            </p:cNvSpPr>
            <p:nvPr userDrawn="1"/>
          </p:nvSpPr>
          <p:spPr bwMode="auto">
            <a:xfrm>
              <a:off x="39899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0" name="Oval 302"/>
            <p:cNvSpPr>
              <a:spLocks noChangeAspect="1" noChangeArrowheads="1"/>
            </p:cNvSpPr>
            <p:nvPr userDrawn="1"/>
          </p:nvSpPr>
          <p:spPr bwMode="auto">
            <a:xfrm>
              <a:off x="455232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1" name="Oval 303"/>
            <p:cNvSpPr>
              <a:spLocks noChangeAspect="1" noChangeArrowheads="1"/>
            </p:cNvSpPr>
            <p:nvPr userDrawn="1"/>
          </p:nvSpPr>
          <p:spPr bwMode="auto">
            <a:xfrm>
              <a:off x="466390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2" name="Oval 304"/>
            <p:cNvSpPr>
              <a:spLocks noChangeAspect="1" noChangeArrowheads="1"/>
            </p:cNvSpPr>
            <p:nvPr userDrawn="1"/>
          </p:nvSpPr>
          <p:spPr bwMode="auto">
            <a:xfrm>
              <a:off x="477698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3" name="Oval 305"/>
            <p:cNvSpPr>
              <a:spLocks noChangeAspect="1" noChangeArrowheads="1"/>
            </p:cNvSpPr>
            <p:nvPr userDrawn="1"/>
          </p:nvSpPr>
          <p:spPr bwMode="auto">
            <a:xfrm>
              <a:off x="488856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4" name="Oval 306"/>
            <p:cNvSpPr>
              <a:spLocks noChangeAspect="1" noChangeArrowheads="1"/>
            </p:cNvSpPr>
            <p:nvPr userDrawn="1"/>
          </p:nvSpPr>
          <p:spPr bwMode="auto">
            <a:xfrm>
              <a:off x="500164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5" name="Oval 307"/>
            <p:cNvSpPr>
              <a:spLocks noChangeAspect="1" noChangeArrowheads="1"/>
            </p:cNvSpPr>
            <p:nvPr userDrawn="1"/>
          </p:nvSpPr>
          <p:spPr bwMode="auto">
            <a:xfrm>
              <a:off x="511322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6" name="Oval 308"/>
            <p:cNvSpPr>
              <a:spLocks noChangeAspect="1" noChangeArrowheads="1"/>
            </p:cNvSpPr>
            <p:nvPr userDrawn="1"/>
          </p:nvSpPr>
          <p:spPr bwMode="auto">
            <a:xfrm>
              <a:off x="522630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7" name="Oval 309"/>
            <p:cNvSpPr>
              <a:spLocks noChangeAspect="1" noChangeArrowheads="1"/>
            </p:cNvSpPr>
            <p:nvPr userDrawn="1"/>
          </p:nvSpPr>
          <p:spPr bwMode="auto">
            <a:xfrm>
              <a:off x="533788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8" name="Oval 310"/>
            <p:cNvSpPr>
              <a:spLocks noChangeAspect="1" noChangeArrowheads="1"/>
            </p:cNvSpPr>
            <p:nvPr userDrawn="1"/>
          </p:nvSpPr>
          <p:spPr bwMode="auto">
            <a:xfrm>
              <a:off x="545096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9" name="Oval 311"/>
            <p:cNvSpPr>
              <a:spLocks noChangeAspect="1" noChangeArrowheads="1"/>
            </p:cNvSpPr>
            <p:nvPr userDrawn="1"/>
          </p:nvSpPr>
          <p:spPr bwMode="auto">
            <a:xfrm>
              <a:off x="5562544"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0" name="Oval 312"/>
            <p:cNvSpPr>
              <a:spLocks noChangeAspect="1" noChangeArrowheads="1"/>
            </p:cNvSpPr>
            <p:nvPr userDrawn="1"/>
          </p:nvSpPr>
          <p:spPr bwMode="auto">
            <a:xfrm>
              <a:off x="567562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1" name="Oval 313"/>
            <p:cNvSpPr>
              <a:spLocks noChangeAspect="1" noChangeArrowheads="1"/>
            </p:cNvSpPr>
            <p:nvPr userDrawn="1"/>
          </p:nvSpPr>
          <p:spPr bwMode="auto">
            <a:xfrm>
              <a:off x="5787203"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2" name="Oval 314"/>
            <p:cNvSpPr>
              <a:spLocks noChangeAspect="1" noChangeArrowheads="1"/>
            </p:cNvSpPr>
            <p:nvPr userDrawn="1"/>
          </p:nvSpPr>
          <p:spPr bwMode="auto">
            <a:xfrm>
              <a:off x="590028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3" name="Oval 315"/>
            <p:cNvSpPr>
              <a:spLocks noChangeAspect="1" noChangeArrowheads="1"/>
            </p:cNvSpPr>
            <p:nvPr userDrawn="1"/>
          </p:nvSpPr>
          <p:spPr bwMode="auto">
            <a:xfrm>
              <a:off x="6013372"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4" name="Oval 316"/>
            <p:cNvSpPr>
              <a:spLocks noChangeAspect="1" noChangeArrowheads="1"/>
            </p:cNvSpPr>
            <p:nvPr userDrawn="1"/>
          </p:nvSpPr>
          <p:spPr bwMode="auto">
            <a:xfrm>
              <a:off x="612494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5" name="Oval 317"/>
            <p:cNvSpPr>
              <a:spLocks noChangeAspect="1" noChangeArrowheads="1"/>
            </p:cNvSpPr>
            <p:nvPr userDrawn="1"/>
          </p:nvSpPr>
          <p:spPr bwMode="auto">
            <a:xfrm>
              <a:off x="6238031"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6" name="Oval 318"/>
            <p:cNvSpPr>
              <a:spLocks noChangeAspect="1" noChangeArrowheads="1"/>
            </p:cNvSpPr>
            <p:nvPr userDrawn="1"/>
          </p:nvSpPr>
          <p:spPr bwMode="auto">
            <a:xfrm>
              <a:off x="6349607"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7" name="Oval 319"/>
            <p:cNvSpPr>
              <a:spLocks noChangeAspect="1" noChangeArrowheads="1"/>
            </p:cNvSpPr>
            <p:nvPr userDrawn="1"/>
          </p:nvSpPr>
          <p:spPr bwMode="auto">
            <a:xfrm>
              <a:off x="646269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8" name="Oval 320"/>
            <p:cNvSpPr>
              <a:spLocks noChangeAspect="1" noChangeArrowheads="1"/>
            </p:cNvSpPr>
            <p:nvPr userDrawn="1"/>
          </p:nvSpPr>
          <p:spPr bwMode="auto">
            <a:xfrm>
              <a:off x="657426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9" name="Oval 321"/>
            <p:cNvSpPr>
              <a:spLocks noChangeAspect="1" noChangeArrowheads="1"/>
            </p:cNvSpPr>
            <p:nvPr userDrawn="1"/>
          </p:nvSpPr>
          <p:spPr bwMode="auto">
            <a:xfrm>
              <a:off x="6687351"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0" name="Oval 322"/>
            <p:cNvSpPr>
              <a:spLocks noChangeAspect="1" noChangeArrowheads="1"/>
            </p:cNvSpPr>
            <p:nvPr userDrawn="1"/>
          </p:nvSpPr>
          <p:spPr bwMode="auto">
            <a:xfrm>
              <a:off x="679892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1" name="Oval 323"/>
            <p:cNvSpPr>
              <a:spLocks noChangeAspect="1" noChangeArrowheads="1"/>
            </p:cNvSpPr>
            <p:nvPr userDrawn="1"/>
          </p:nvSpPr>
          <p:spPr bwMode="auto">
            <a:xfrm>
              <a:off x="6912011"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2" name="Oval 324"/>
            <p:cNvSpPr>
              <a:spLocks noChangeAspect="1" noChangeArrowheads="1"/>
            </p:cNvSpPr>
            <p:nvPr userDrawn="1"/>
          </p:nvSpPr>
          <p:spPr bwMode="auto">
            <a:xfrm>
              <a:off x="702358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3" name="Oval 325"/>
            <p:cNvSpPr>
              <a:spLocks noChangeAspect="1" noChangeArrowheads="1"/>
            </p:cNvSpPr>
            <p:nvPr userDrawn="1"/>
          </p:nvSpPr>
          <p:spPr bwMode="auto">
            <a:xfrm>
              <a:off x="71366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4" name="Oval 326"/>
            <p:cNvSpPr>
              <a:spLocks noChangeAspect="1" noChangeArrowheads="1"/>
            </p:cNvSpPr>
            <p:nvPr userDrawn="1"/>
          </p:nvSpPr>
          <p:spPr bwMode="auto">
            <a:xfrm>
              <a:off x="72482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5" name="Oval 327"/>
            <p:cNvSpPr>
              <a:spLocks noChangeAspect="1" noChangeArrowheads="1"/>
            </p:cNvSpPr>
            <p:nvPr userDrawn="1"/>
          </p:nvSpPr>
          <p:spPr bwMode="auto">
            <a:xfrm>
              <a:off x="736133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6" name="Oval 328"/>
            <p:cNvSpPr>
              <a:spLocks noChangeAspect="1" noChangeArrowheads="1"/>
            </p:cNvSpPr>
            <p:nvPr userDrawn="1"/>
          </p:nvSpPr>
          <p:spPr bwMode="auto">
            <a:xfrm>
              <a:off x="747290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7" name="Oval 329"/>
            <p:cNvSpPr>
              <a:spLocks noChangeAspect="1" noChangeArrowheads="1"/>
            </p:cNvSpPr>
            <p:nvPr userDrawn="1"/>
          </p:nvSpPr>
          <p:spPr bwMode="auto">
            <a:xfrm>
              <a:off x="758598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8" name="Oval 330"/>
            <p:cNvSpPr>
              <a:spLocks noChangeAspect="1" noChangeArrowheads="1"/>
            </p:cNvSpPr>
            <p:nvPr userDrawn="1"/>
          </p:nvSpPr>
          <p:spPr bwMode="auto">
            <a:xfrm>
              <a:off x="769756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9" name="Oval 331"/>
            <p:cNvSpPr>
              <a:spLocks noChangeAspect="1" noChangeArrowheads="1"/>
            </p:cNvSpPr>
            <p:nvPr userDrawn="1"/>
          </p:nvSpPr>
          <p:spPr bwMode="auto">
            <a:xfrm>
              <a:off x="78106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0" name="Oval 332"/>
            <p:cNvSpPr>
              <a:spLocks noChangeAspect="1" noChangeArrowheads="1"/>
            </p:cNvSpPr>
            <p:nvPr userDrawn="1"/>
          </p:nvSpPr>
          <p:spPr bwMode="auto">
            <a:xfrm>
              <a:off x="79222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1" name="Oval 333"/>
            <p:cNvSpPr>
              <a:spLocks noChangeAspect="1" noChangeArrowheads="1"/>
            </p:cNvSpPr>
            <p:nvPr userDrawn="1"/>
          </p:nvSpPr>
          <p:spPr bwMode="auto">
            <a:xfrm>
              <a:off x="803530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2" name="Oval 334"/>
            <p:cNvSpPr>
              <a:spLocks noChangeAspect="1" noChangeArrowheads="1"/>
            </p:cNvSpPr>
            <p:nvPr userDrawn="1"/>
          </p:nvSpPr>
          <p:spPr bwMode="auto">
            <a:xfrm>
              <a:off x="8146884"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3" name="Oval 335"/>
            <p:cNvSpPr>
              <a:spLocks noChangeAspect="1" noChangeArrowheads="1"/>
            </p:cNvSpPr>
            <p:nvPr userDrawn="1"/>
          </p:nvSpPr>
          <p:spPr bwMode="auto">
            <a:xfrm>
              <a:off x="825996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4" name="Oval 336"/>
            <p:cNvSpPr>
              <a:spLocks noChangeAspect="1" noChangeArrowheads="1"/>
            </p:cNvSpPr>
            <p:nvPr userDrawn="1"/>
          </p:nvSpPr>
          <p:spPr bwMode="auto">
            <a:xfrm>
              <a:off x="837154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5" name="Oval 337"/>
            <p:cNvSpPr>
              <a:spLocks noChangeAspect="1" noChangeArrowheads="1"/>
            </p:cNvSpPr>
            <p:nvPr userDrawn="1"/>
          </p:nvSpPr>
          <p:spPr bwMode="auto">
            <a:xfrm>
              <a:off x="848462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6" name="Oval 338"/>
            <p:cNvSpPr>
              <a:spLocks noChangeAspect="1" noChangeArrowheads="1"/>
            </p:cNvSpPr>
            <p:nvPr userDrawn="1"/>
          </p:nvSpPr>
          <p:spPr bwMode="auto">
            <a:xfrm>
              <a:off x="39537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7" name="Oval 339"/>
            <p:cNvSpPr>
              <a:spLocks noChangeAspect="1" noChangeArrowheads="1"/>
            </p:cNvSpPr>
            <p:nvPr userDrawn="1"/>
          </p:nvSpPr>
          <p:spPr bwMode="auto">
            <a:xfrm>
              <a:off x="50694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8" name="Oval 340"/>
            <p:cNvSpPr>
              <a:spLocks noChangeAspect="1" noChangeArrowheads="1"/>
            </p:cNvSpPr>
            <p:nvPr userDrawn="1"/>
          </p:nvSpPr>
          <p:spPr bwMode="auto">
            <a:xfrm>
              <a:off x="62003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9" name="Oval 341"/>
            <p:cNvSpPr>
              <a:spLocks noChangeAspect="1" noChangeArrowheads="1"/>
            </p:cNvSpPr>
            <p:nvPr userDrawn="1"/>
          </p:nvSpPr>
          <p:spPr bwMode="auto">
            <a:xfrm>
              <a:off x="73160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0" name="Oval 342"/>
            <p:cNvSpPr>
              <a:spLocks noChangeAspect="1" noChangeArrowheads="1"/>
            </p:cNvSpPr>
            <p:nvPr userDrawn="1"/>
          </p:nvSpPr>
          <p:spPr bwMode="auto">
            <a:xfrm>
              <a:off x="84469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1" name="Oval 343"/>
            <p:cNvSpPr>
              <a:spLocks noChangeAspect="1" noChangeArrowheads="1"/>
            </p:cNvSpPr>
            <p:nvPr userDrawn="1"/>
          </p:nvSpPr>
          <p:spPr bwMode="auto">
            <a:xfrm>
              <a:off x="95626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2" name="Oval 344"/>
            <p:cNvSpPr>
              <a:spLocks noChangeAspect="1" noChangeArrowheads="1"/>
            </p:cNvSpPr>
            <p:nvPr userDrawn="1"/>
          </p:nvSpPr>
          <p:spPr bwMode="auto">
            <a:xfrm>
              <a:off x="106935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3" name="Oval 345"/>
            <p:cNvSpPr>
              <a:spLocks noChangeAspect="1" noChangeArrowheads="1"/>
            </p:cNvSpPr>
            <p:nvPr userDrawn="1"/>
          </p:nvSpPr>
          <p:spPr bwMode="auto">
            <a:xfrm>
              <a:off x="118092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4" name="Oval 346"/>
            <p:cNvSpPr>
              <a:spLocks noChangeAspect="1" noChangeArrowheads="1"/>
            </p:cNvSpPr>
            <p:nvPr userDrawn="1"/>
          </p:nvSpPr>
          <p:spPr bwMode="auto">
            <a:xfrm>
              <a:off x="129400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5" name="Oval 347"/>
            <p:cNvSpPr>
              <a:spLocks noChangeAspect="1" noChangeArrowheads="1"/>
            </p:cNvSpPr>
            <p:nvPr userDrawn="1"/>
          </p:nvSpPr>
          <p:spPr bwMode="auto">
            <a:xfrm>
              <a:off x="140558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6" name="Oval 348"/>
            <p:cNvSpPr>
              <a:spLocks noChangeAspect="1" noChangeArrowheads="1"/>
            </p:cNvSpPr>
            <p:nvPr userDrawn="1"/>
          </p:nvSpPr>
          <p:spPr bwMode="auto">
            <a:xfrm>
              <a:off x="151867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7" name="Oval 349"/>
            <p:cNvSpPr>
              <a:spLocks noChangeAspect="1" noChangeArrowheads="1"/>
            </p:cNvSpPr>
            <p:nvPr userDrawn="1"/>
          </p:nvSpPr>
          <p:spPr bwMode="auto">
            <a:xfrm>
              <a:off x="16302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8" name="Oval 350"/>
            <p:cNvSpPr>
              <a:spLocks noChangeAspect="1" noChangeArrowheads="1"/>
            </p:cNvSpPr>
            <p:nvPr userDrawn="1"/>
          </p:nvSpPr>
          <p:spPr bwMode="auto">
            <a:xfrm>
              <a:off x="174332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9" name="Oval 351"/>
            <p:cNvSpPr>
              <a:spLocks noChangeAspect="1" noChangeArrowheads="1"/>
            </p:cNvSpPr>
            <p:nvPr userDrawn="1"/>
          </p:nvSpPr>
          <p:spPr bwMode="auto">
            <a:xfrm>
              <a:off x="185490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0" name="Oval 352"/>
            <p:cNvSpPr>
              <a:spLocks noChangeAspect="1" noChangeArrowheads="1"/>
            </p:cNvSpPr>
            <p:nvPr userDrawn="1"/>
          </p:nvSpPr>
          <p:spPr bwMode="auto">
            <a:xfrm>
              <a:off x="1967987"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1" name="Oval 353"/>
            <p:cNvSpPr>
              <a:spLocks noChangeAspect="1" noChangeArrowheads="1"/>
            </p:cNvSpPr>
            <p:nvPr userDrawn="1"/>
          </p:nvSpPr>
          <p:spPr bwMode="auto">
            <a:xfrm>
              <a:off x="2079563"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2" name="Oval 354"/>
            <p:cNvSpPr>
              <a:spLocks noChangeAspect="1" noChangeArrowheads="1"/>
            </p:cNvSpPr>
            <p:nvPr userDrawn="1"/>
          </p:nvSpPr>
          <p:spPr bwMode="auto">
            <a:xfrm>
              <a:off x="252888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3" name="Oval 355"/>
            <p:cNvSpPr>
              <a:spLocks noChangeAspect="1" noChangeArrowheads="1"/>
            </p:cNvSpPr>
            <p:nvPr userDrawn="1"/>
          </p:nvSpPr>
          <p:spPr bwMode="auto">
            <a:xfrm>
              <a:off x="33159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4" name="Oval 356"/>
            <p:cNvSpPr>
              <a:spLocks noChangeAspect="1" noChangeArrowheads="1"/>
            </p:cNvSpPr>
            <p:nvPr userDrawn="1"/>
          </p:nvSpPr>
          <p:spPr bwMode="auto">
            <a:xfrm>
              <a:off x="376526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5" name="Oval 357"/>
            <p:cNvSpPr>
              <a:spLocks noChangeAspect="1" noChangeArrowheads="1"/>
            </p:cNvSpPr>
            <p:nvPr userDrawn="1"/>
          </p:nvSpPr>
          <p:spPr bwMode="auto">
            <a:xfrm>
              <a:off x="443924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6" name="Oval 358"/>
            <p:cNvSpPr>
              <a:spLocks noChangeAspect="1" noChangeArrowheads="1"/>
            </p:cNvSpPr>
            <p:nvPr userDrawn="1"/>
          </p:nvSpPr>
          <p:spPr bwMode="auto">
            <a:xfrm>
              <a:off x="455232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7" name="Oval 359"/>
            <p:cNvSpPr>
              <a:spLocks noChangeAspect="1" noChangeArrowheads="1"/>
            </p:cNvSpPr>
            <p:nvPr userDrawn="1"/>
          </p:nvSpPr>
          <p:spPr bwMode="auto">
            <a:xfrm>
              <a:off x="4663905" y="2074510"/>
              <a:ext cx="85943"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8" name="Oval 360"/>
            <p:cNvSpPr>
              <a:spLocks noChangeAspect="1" noChangeArrowheads="1"/>
            </p:cNvSpPr>
            <p:nvPr userDrawn="1"/>
          </p:nvSpPr>
          <p:spPr bwMode="auto">
            <a:xfrm>
              <a:off x="488856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9" name="Oval 361"/>
            <p:cNvSpPr>
              <a:spLocks noChangeAspect="1" noChangeArrowheads="1"/>
            </p:cNvSpPr>
            <p:nvPr userDrawn="1"/>
          </p:nvSpPr>
          <p:spPr bwMode="auto">
            <a:xfrm>
              <a:off x="5001649"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0" name="Oval 362"/>
            <p:cNvSpPr>
              <a:spLocks noChangeAspect="1" noChangeArrowheads="1"/>
            </p:cNvSpPr>
            <p:nvPr userDrawn="1"/>
          </p:nvSpPr>
          <p:spPr bwMode="auto">
            <a:xfrm>
              <a:off x="511322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1" name="Oval 363"/>
            <p:cNvSpPr>
              <a:spLocks noChangeAspect="1" noChangeArrowheads="1"/>
            </p:cNvSpPr>
            <p:nvPr userDrawn="1"/>
          </p:nvSpPr>
          <p:spPr bwMode="auto">
            <a:xfrm>
              <a:off x="5226308" y="2074510"/>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2" name="Oval 364"/>
            <p:cNvSpPr>
              <a:spLocks noChangeAspect="1" noChangeArrowheads="1"/>
            </p:cNvSpPr>
            <p:nvPr userDrawn="1"/>
          </p:nvSpPr>
          <p:spPr bwMode="auto">
            <a:xfrm>
              <a:off x="533788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3" name="Oval 365"/>
            <p:cNvSpPr>
              <a:spLocks noChangeAspect="1" noChangeArrowheads="1"/>
            </p:cNvSpPr>
            <p:nvPr userDrawn="1"/>
          </p:nvSpPr>
          <p:spPr bwMode="auto">
            <a:xfrm>
              <a:off x="545096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4" name="Oval 366"/>
            <p:cNvSpPr>
              <a:spLocks noChangeAspect="1" noChangeArrowheads="1"/>
            </p:cNvSpPr>
            <p:nvPr userDrawn="1"/>
          </p:nvSpPr>
          <p:spPr bwMode="auto">
            <a:xfrm>
              <a:off x="5562544"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5" name="Oval 367"/>
            <p:cNvSpPr>
              <a:spLocks noChangeAspect="1" noChangeArrowheads="1"/>
            </p:cNvSpPr>
            <p:nvPr userDrawn="1"/>
          </p:nvSpPr>
          <p:spPr bwMode="auto">
            <a:xfrm>
              <a:off x="5675627"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6" name="Oval 368"/>
            <p:cNvSpPr>
              <a:spLocks noChangeAspect="1" noChangeArrowheads="1"/>
            </p:cNvSpPr>
            <p:nvPr userDrawn="1"/>
          </p:nvSpPr>
          <p:spPr bwMode="auto">
            <a:xfrm>
              <a:off x="5787203"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7" name="Oval 369"/>
            <p:cNvSpPr>
              <a:spLocks noChangeAspect="1" noChangeArrowheads="1"/>
            </p:cNvSpPr>
            <p:nvPr userDrawn="1"/>
          </p:nvSpPr>
          <p:spPr bwMode="auto">
            <a:xfrm>
              <a:off x="590028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8" name="Oval 370"/>
            <p:cNvSpPr>
              <a:spLocks noChangeAspect="1" noChangeArrowheads="1"/>
            </p:cNvSpPr>
            <p:nvPr userDrawn="1"/>
          </p:nvSpPr>
          <p:spPr bwMode="auto">
            <a:xfrm>
              <a:off x="6013372"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9" name="Oval 371"/>
            <p:cNvSpPr>
              <a:spLocks noChangeAspect="1" noChangeArrowheads="1"/>
            </p:cNvSpPr>
            <p:nvPr userDrawn="1"/>
          </p:nvSpPr>
          <p:spPr bwMode="auto">
            <a:xfrm>
              <a:off x="6124948"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0" name="Oval 372"/>
            <p:cNvSpPr>
              <a:spLocks noChangeAspect="1" noChangeArrowheads="1"/>
            </p:cNvSpPr>
            <p:nvPr userDrawn="1"/>
          </p:nvSpPr>
          <p:spPr bwMode="auto">
            <a:xfrm>
              <a:off x="6238031"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1" name="Oval 373"/>
            <p:cNvSpPr>
              <a:spLocks noChangeAspect="1" noChangeArrowheads="1"/>
            </p:cNvSpPr>
            <p:nvPr userDrawn="1"/>
          </p:nvSpPr>
          <p:spPr bwMode="auto">
            <a:xfrm>
              <a:off x="6349607"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2" name="Oval 374"/>
            <p:cNvSpPr>
              <a:spLocks noChangeAspect="1" noChangeArrowheads="1"/>
            </p:cNvSpPr>
            <p:nvPr userDrawn="1"/>
          </p:nvSpPr>
          <p:spPr bwMode="auto">
            <a:xfrm>
              <a:off x="646269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3" name="Oval 375"/>
            <p:cNvSpPr>
              <a:spLocks noChangeAspect="1" noChangeArrowheads="1"/>
            </p:cNvSpPr>
            <p:nvPr userDrawn="1"/>
          </p:nvSpPr>
          <p:spPr bwMode="auto">
            <a:xfrm>
              <a:off x="657426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4" name="Oval 376"/>
            <p:cNvSpPr>
              <a:spLocks noChangeAspect="1" noChangeArrowheads="1"/>
            </p:cNvSpPr>
            <p:nvPr userDrawn="1"/>
          </p:nvSpPr>
          <p:spPr bwMode="auto">
            <a:xfrm>
              <a:off x="6687351"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5" name="Oval 377"/>
            <p:cNvSpPr>
              <a:spLocks noChangeAspect="1" noChangeArrowheads="1"/>
            </p:cNvSpPr>
            <p:nvPr userDrawn="1"/>
          </p:nvSpPr>
          <p:spPr bwMode="auto">
            <a:xfrm>
              <a:off x="679892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6" name="Oval 378"/>
            <p:cNvSpPr>
              <a:spLocks noChangeAspect="1" noChangeArrowheads="1"/>
            </p:cNvSpPr>
            <p:nvPr userDrawn="1"/>
          </p:nvSpPr>
          <p:spPr bwMode="auto">
            <a:xfrm>
              <a:off x="6912011"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7" name="Oval 379"/>
            <p:cNvSpPr>
              <a:spLocks noChangeAspect="1" noChangeArrowheads="1"/>
            </p:cNvSpPr>
            <p:nvPr userDrawn="1"/>
          </p:nvSpPr>
          <p:spPr bwMode="auto">
            <a:xfrm>
              <a:off x="7023587"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8" name="Oval 380"/>
            <p:cNvSpPr>
              <a:spLocks noChangeAspect="1" noChangeArrowheads="1"/>
            </p:cNvSpPr>
            <p:nvPr userDrawn="1"/>
          </p:nvSpPr>
          <p:spPr bwMode="auto">
            <a:xfrm>
              <a:off x="713667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9" name="Oval 381"/>
            <p:cNvSpPr>
              <a:spLocks noChangeAspect="1" noChangeArrowheads="1"/>
            </p:cNvSpPr>
            <p:nvPr userDrawn="1"/>
          </p:nvSpPr>
          <p:spPr bwMode="auto">
            <a:xfrm>
              <a:off x="72482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0" name="Oval 382"/>
            <p:cNvSpPr>
              <a:spLocks noChangeAspect="1" noChangeArrowheads="1"/>
            </p:cNvSpPr>
            <p:nvPr userDrawn="1"/>
          </p:nvSpPr>
          <p:spPr bwMode="auto">
            <a:xfrm>
              <a:off x="736133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1" name="Oval 383"/>
            <p:cNvSpPr>
              <a:spLocks noChangeAspect="1" noChangeArrowheads="1"/>
            </p:cNvSpPr>
            <p:nvPr userDrawn="1"/>
          </p:nvSpPr>
          <p:spPr bwMode="auto">
            <a:xfrm>
              <a:off x="747290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2" name="Oval 384"/>
            <p:cNvSpPr>
              <a:spLocks noChangeAspect="1" noChangeArrowheads="1"/>
            </p:cNvSpPr>
            <p:nvPr userDrawn="1"/>
          </p:nvSpPr>
          <p:spPr bwMode="auto">
            <a:xfrm>
              <a:off x="7585989"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3" name="Oval 385"/>
            <p:cNvSpPr>
              <a:spLocks noChangeAspect="1" noChangeArrowheads="1"/>
            </p:cNvSpPr>
            <p:nvPr userDrawn="1"/>
          </p:nvSpPr>
          <p:spPr bwMode="auto">
            <a:xfrm>
              <a:off x="769756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4" name="Oval 386"/>
            <p:cNvSpPr>
              <a:spLocks noChangeAspect="1" noChangeArrowheads="1"/>
            </p:cNvSpPr>
            <p:nvPr userDrawn="1"/>
          </p:nvSpPr>
          <p:spPr bwMode="auto">
            <a:xfrm>
              <a:off x="781064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5" name="Oval 387"/>
            <p:cNvSpPr>
              <a:spLocks noChangeAspect="1" noChangeArrowheads="1"/>
            </p:cNvSpPr>
            <p:nvPr userDrawn="1"/>
          </p:nvSpPr>
          <p:spPr bwMode="auto">
            <a:xfrm>
              <a:off x="792222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6" name="Oval 388"/>
            <p:cNvSpPr>
              <a:spLocks noChangeAspect="1" noChangeArrowheads="1"/>
            </p:cNvSpPr>
            <p:nvPr userDrawn="1"/>
          </p:nvSpPr>
          <p:spPr bwMode="auto">
            <a:xfrm>
              <a:off x="803530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7" name="Oval 389"/>
            <p:cNvSpPr>
              <a:spLocks noChangeAspect="1" noChangeArrowheads="1"/>
            </p:cNvSpPr>
            <p:nvPr userDrawn="1"/>
          </p:nvSpPr>
          <p:spPr bwMode="auto">
            <a:xfrm>
              <a:off x="8146884"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8" name="Oval 390"/>
            <p:cNvSpPr>
              <a:spLocks noChangeAspect="1" noChangeArrowheads="1"/>
            </p:cNvSpPr>
            <p:nvPr userDrawn="1"/>
          </p:nvSpPr>
          <p:spPr bwMode="auto">
            <a:xfrm>
              <a:off x="8259968"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9" name="Oval 391"/>
            <p:cNvSpPr>
              <a:spLocks noChangeAspect="1" noChangeArrowheads="1"/>
            </p:cNvSpPr>
            <p:nvPr userDrawn="1"/>
          </p:nvSpPr>
          <p:spPr bwMode="auto">
            <a:xfrm>
              <a:off x="837154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0" name="Oval 392"/>
            <p:cNvSpPr>
              <a:spLocks noChangeAspect="1" noChangeArrowheads="1"/>
            </p:cNvSpPr>
            <p:nvPr userDrawn="1"/>
          </p:nvSpPr>
          <p:spPr bwMode="auto">
            <a:xfrm>
              <a:off x="39537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1" name="Oval 393"/>
            <p:cNvSpPr>
              <a:spLocks noChangeAspect="1" noChangeArrowheads="1"/>
            </p:cNvSpPr>
            <p:nvPr userDrawn="1"/>
          </p:nvSpPr>
          <p:spPr bwMode="auto">
            <a:xfrm>
              <a:off x="50694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2" name="Oval 394"/>
            <p:cNvSpPr>
              <a:spLocks noChangeAspect="1" noChangeArrowheads="1"/>
            </p:cNvSpPr>
            <p:nvPr userDrawn="1"/>
          </p:nvSpPr>
          <p:spPr bwMode="auto">
            <a:xfrm>
              <a:off x="62003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3" name="Oval 395"/>
            <p:cNvSpPr>
              <a:spLocks noChangeAspect="1" noChangeArrowheads="1"/>
            </p:cNvSpPr>
            <p:nvPr userDrawn="1"/>
          </p:nvSpPr>
          <p:spPr bwMode="auto">
            <a:xfrm>
              <a:off x="73160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4" name="Oval 396"/>
            <p:cNvSpPr>
              <a:spLocks noChangeAspect="1" noChangeArrowheads="1"/>
            </p:cNvSpPr>
            <p:nvPr userDrawn="1"/>
          </p:nvSpPr>
          <p:spPr bwMode="auto">
            <a:xfrm>
              <a:off x="118092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5" name="Oval 397"/>
            <p:cNvSpPr>
              <a:spLocks noChangeAspect="1" noChangeArrowheads="1"/>
            </p:cNvSpPr>
            <p:nvPr userDrawn="1"/>
          </p:nvSpPr>
          <p:spPr bwMode="auto">
            <a:xfrm>
              <a:off x="1294009"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6" name="Oval 398"/>
            <p:cNvSpPr>
              <a:spLocks noChangeAspect="1" noChangeArrowheads="1"/>
            </p:cNvSpPr>
            <p:nvPr userDrawn="1"/>
          </p:nvSpPr>
          <p:spPr bwMode="auto">
            <a:xfrm>
              <a:off x="1405584"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7" name="Oval 399"/>
            <p:cNvSpPr>
              <a:spLocks noChangeAspect="1" noChangeArrowheads="1"/>
            </p:cNvSpPr>
            <p:nvPr userDrawn="1"/>
          </p:nvSpPr>
          <p:spPr bwMode="auto">
            <a:xfrm>
              <a:off x="151867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8" name="Oval 400"/>
            <p:cNvSpPr>
              <a:spLocks noChangeAspect="1" noChangeArrowheads="1"/>
            </p:cNvSpPr>
            <p:nvPr userDrawn="1"/>
          </p:nvSpPr>
          <p:spPr bwMode="auto">
            <a:xfrm>
              <a:off x="163024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9" name="Oval 401"/>
            <p:cNvSpPr>
              <a:spLocks noChangeAspect="1" noChangeArrowheads="1"/>
            </p:cNvSpPr>
            <p:nvPr userDrawn="1"/>
          </p:nvSpPr>
          <p:spPr bwMode="auto">
            <a:xfrm>
              <a:off x="1743329"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0" name="Oval 402"/>
            <p:cNvSpPr>
              <a:spLocks noChangeAspect="1" noChangeArrowheads="1"/>
            </p:cNvSpPr>
            <p:nvPr userDrawn="1"/>
          </p:nvSpPr>
          <p:spPr bwMode="auto">
            <a:xfrm>
              <a:off x="185490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1" name="Oval 403"/>
            <p:cNvSpPr>
              <a:spLocks noChangeAspect="1" noChangeArrowheads="1"/>
            </p:cNvSpPr>
            <p:nvPr userDrawn="1"/>
          </p:nvSpPr>
          <p:spPr bwMode="auto">
            <a:xfrm>
              <a:off x="1967987"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2" name="Oval 404"/>
            <p:cNvSpPr>
              <a:spLocks noChangeAspect="1" noChangeArrowheads="1"/>
            </p:cNvSpPr>
            <p:nvPr userDrawn="1"/>
          </p:nvSpPr>
          <p:spPr bwMode="auto">
            <a:xfrm>
              <a:off x="2079563"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3" name="Oval 405"/>
            <p:cNvSpPr>
              <a:spLocks noChangeAspect="1" noChangeArrowheads="1"/>
            </p:cNvSpPr>
            <p:nvPr userDrawn="1"/>
          </p:nvSpPr>
          <p:spPr bwMode="auto">
            <a:xfrm>
              <a:off x="2528885"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4" name="Oval 406"/>
            <p:cNvSpPr>
              <a:spLocks noChangeAspect="1" noChangeArrowheads="1"/>
            </p:cNvSpPr>
            <p:nvPr userDrawn="1"/>
          </p:nvSpPr>
          <p:spPr bwMode="auto">
            <a:xfrm>
              <a:off x="264196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5" name="Oval 407"/>
            <p:cNvSpPr>
              <a:spLocks noChangeAspect="1" noChangeArrowheads="1"/>
            </p:cNvSpPr>
            <p:nvPr userDrawn="1"/>
          </p:nvSpPr>
          <p:spPr bwMode="auto">
            <a:xfrm>
              <a:off x="2753543"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6" name="Oval 408"/>
            <p:cNvSpPr>
              <a:spLocks noChangeAspect="1" noChangeArrowheads="1"/>
            </p:cNvSpPr>
            <p:nvPr userDrawn="1"/>
          </p:nvSpPr>
          <p:spPr bwMode="auto">
            <a:xfrm>
              <a:off x="4214586" y="2178547"/>
              <a:ext cx="85943" cy="85944"/>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47" name="Oval 409"/>
            <p:cNvSpPr>
              <a:spLocks noChangeAspect="1" noChangeArrowheads="1"/>
            </p:cNvSpPr>
            <p:nvPr userDrawn="1"/>
          </p:nvSpPr>
          <p:spPr bwMode="auto">
            <a:xfrm>
              <a:off x="443924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8" name="Oval 410"/>
            <p:cNvSpPr>
              <a:spLocks noChangeAspect="1" noChangeArrowheads="1"/>
            </p:cNvSpPr>
            <p:nvPr userDrawn="1"/>
          </p:nvSpPr>
          <p:spPr bwMode="auto">
            <a:xfrm>
              <a:off x="455232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9" name="Oval 411"/>
            <p:cNvSpPr>
              <a:spLocks noChangeAspect="1" noChangeArrowheads="1"/>
            </p:cNvSpPr>
            <p:nvPr userDrawn="1"/>
          </p:nvSpPr>
          <p:spPr bwMode="auto">
            <a:xfrm>
              <a:off x="466390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0" name="Oval 412"/>
            <p:cNvSpPr>
              <a:spLocks noChangeAspect="1" noChangeArrowheads="1"/>
            </p:cNvSpPr>
            <p:nvPr userDrawn="1"/>
          </p:nvSpPr>
          <p:spPr bwMode="auto">
            <a:xfrm>
              <a:off x="488856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1" name="Oval 413"/>
            <p:cNvSpPr>
              <a:spLocks noChangeAspect="1" noChangeArrowheads="1"/>
            </p:cNvSpPr>
            <p:nvPr userDrawn="1"/>
          </p:nvSpPr>
          <p:spPr bwMode="auto">
            <a:xfrm>
              <a:off x="5001649"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2" name="Oval 414"/>
            <p:cNvSpPr>
              <a:spLocks noChangeAspect="1" noChangeArrowheads="1"/>
            </p:cNvSpPr>
            <p:nvPr userDrawn="1"/>
          </p:nvSpPr>
          <p:spPr bwMode="auto">
            <a:xfrm>
              <a:off x="5113225"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3" name="Oval 415"/>
            <p:cNvSpPr>
              <a:spLocks noChangeAspect="1" noChangeArrowheads="1"/>
            </p:cNvSpPr>
            <p:nvPr userDrawn="1"/>
          </p:nvSpPr>
          <p:spPr bwMode="auto">
            <a:xfrm>
              <a:off x="5226308"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4" name="Oval 416"/>
            <p:cNvSpPr>
              <a:spLocks noChangeAspect="1" noChangeArrowheads="1"/>
            </p:cNvSpPr>
            <p:nvPr userDrawn="1"/>
          </p:nvSpPr>
          <p:spPr bwMode="auto">
            <a:xfrm>
              <a:off x="5337884"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5" name="Oval 417"/>
            <p:cNvSpPr>
              <a:spLocks noChangeAspect="1" noChangeArrowheads="1"/>
            </p:cNvSpPr>
            <p:nvPr userDrawn="1"/>
          </p:nvSpPr>
          <p:spPr bwMode="auto">
            <a:xfrm>
              <a:off x="545096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6" name="Oval 418"/>
            <p:cNvSpPr>
              <a:spLocks noChangeAspect="1" noChangeArrowheads="1"/>
            </p:cNvSpPr>
            <p:nvPr userDrawn="1"/>
          </p:nvSpPr>
          <p:spPr bwMode="auto">
            <a:xfrm>
              <a:off x="556254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7" name="Oval 419"/>
            <p:cNvSpPr>
              <a:spLocks noChangeAspect="1" noChangeArrowheads="1"/>
            </p:cNvSpPr>
            <p:nvPr userDrawn="1"/>
          </p:nvSpPr>
          <p:spPr bwMode="auto">
            <a:xfrm>
              <a:off x="567562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8" name="Oval 420"/>
            <p:cNvSpPr>
              <a:spLocks noChangeAspect="1" noChangeArrowheads="1"/>
            </p:cNvSpPr>
            <p:nvPr userDrawn="1"/>
          </p:nvSpPr>
          <p:spPr bwMode="auto">
            <a:xfrm>
              <a:off x="5787203"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9" name="Oval 421"/>
            <p:cNvSpPr>
              <a:spLocks noChangeAspect="1" noChangeArrowheads="1"/>
            </p:cNvSpPr>
            <p:nvPr userDrawn="1"/>
          </p:nvSpPr>
          <p:spPr bwMode="auto">
            <a:xfrm>
              <a:off x="590028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0" name="Oval 422"/>
            <p:cNvSpPr>
              <a:spLocks noChangeAspect="1" noChangeArrowheads="1"/>
            </p:cNvSpPr>
            <p:nvPr userDrawn="1"/>
          </p:nvSpPr>
          <p:spPr bwMode="auto">
            <a:xfrm>
              <a:off x="6013372"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1" name="Oval 423"/>
            <p:cNvSpPr>
              <a:spLocks noChangeAspect="1" noChangeArrowheads="1"/>
            </p:cNvSpPr>
            <p:nvPr userDrawn="1"/>
          </p:nvSpPr>
          <p:spPr bwMode="auto">
            <a:xfrm>
              <a:off x="6124948"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2" name="Oval 424"/>
            <p:cNvSpPr>
              <a:spLocks noChangeAspect="1" noChangeArrowheads="1"/>
            </p:cNvSpPr>
            <p:nvPr userDrawn="1"/>
          </p:nvSpPr>
          <p:spPr bwMode="auto">
            <a:xfrm>
              <a:off x="6238031"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3" name="Oval 425"/>
            <p:cNvSpPr>
              <a:spLocks noChangeAspect="1" noChangeArrowheads="1"/>
            </p:cNvSpPr>
            <p:nvPr userDrawn="1"/>
          </p:nvSpPr>
          <p:spPr bwMode="auto">
            <a:xfrm>
              <a:off x="6349607"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4" name="Oval 426"/>
            <p:cNvSpPr>
              <a:spLocks noChangeAspect="1" noChangeArrowheads="1"/>
            </p:cNvSpPr>
            <p:nvPr userDrawn="1"/>
          </p:nvSpPr>
          <p:spPr bwMode="auto">
            <a:xfrm>
              <a:off x="6462690"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5" name="Oval 427"/>
            <p:cNvSpPr>
              <a:spLocks noChangeAspect="1" noChangeArrowheads="1"/>
            </p:cNvSpPr>
            <p:nvPr userDrawn="1"/>
          </p:nvSpPr>
          <p:spPr bwMode="auto">
            <a:xfrm>
              <a:off x="6574266"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6" name="Oval 428"/>
            <p:cNvSpPr>
              <a:spLocks noChangeAspect="1" noChangeArrowheads="1"/>
            </p:cNvSpPr>
            <p:nvPr userDrawn="1"/>
          </p:nvSpPr>
          <p:spPr bwMode="auto">
            <a:xfrm>
              <a:off x="6687351"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7" name="Oval 429"/>
            <p:cNvSpPr>
              <a:spLocks noChangeAspect="1" noChangeArrowheads="1"/>
            </p:cNvSpPr>
            <p:nvPr userDrawn="1"/>
          </p:nvSpPr>
          <p:spPr bwMode="auto">
            <a:xfrm>
              <a:off x="679892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8" name="Oval 430"/>
            <p:cNvSpPr>
              <a:spLocks noChangeAspect="1" noChangeArrowheads="1"/>
            </p:cNvSpPr>
            <p:nvPr userDrawn="1"/>
          </p:nvSpPr>
          <p:spPr bwMode="auto">
            <a:xfrm>
              <a:off x="6912011"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9" name="Oval 431"/>
            <p:cNvSpPr>
              <a:spLocks noChangeAspect="1" noChangeArrowheads="1"/>
            </p:cNvSpPr>
            <p:nvPr userDrawn="1"/>
          </p:nvSpPr>
          <p:spPr bwMode="auto">
            <a:xfrm>
              <a:off x="702358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0" name="Oval 432"/>
            <p:cNvSpPr>
              <a:spLocks noChangeAspect="1" noChangeArrowheads="1"/>
            </p:cNvSpPr>
            <p:nvPr userDrawn="1"/>
          </p:nvSpPr>
          <p:spPr bwMode="auto">
            <a:xfrm>
              <a:off x="713667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1" name="Oval 433"/>
            <p:cNvSpPr>
              <a:spLocks noChangeAspect="1" noChangeArrowheads="1"/>
            </p:cNvSpPr>
            <p:nvPr userDrawn="1"/>
          </p:nvSpPr>
          <p:spPr bwMode="auto">
            <a:xfrm>
              <a:off x="724824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2" name="Oval 434"/>
            <p:cNvSpPr>
              <a:spLocks noChangeAspect="1" noChangeArrowheads="1"/>
            </p:cNvSpPr>
            <p:nvPr userDrawn="1"/>
          </p:nvSpPr>
          <p:spPr bwMode="auto">
            <a:xfrm>
              <a:off x="7361330"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3" name="Oval 435"/>
            <p:cNvSpPr>
              <a:spLocks noChangeAspect="1" noChangeArrowheads="1"/>
            </p:cNvSpPr>
            <p:nvPr userDrawn="1"/>
          </p:nvSpPr>
          <p:spPr bwMode="auto">
            <a:xfrm>
              <a:off x="747290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4" name="Oval 436"/>
            <p:cNvSpPr>
              <a:spLocks noChangeAspect="1" noChangeArrowheads="1"/>
            </p:cNvSpPr>
            <p:nvPr userDrawn="1"/>
          </p:nvSpPr>
          <p:spPr bwMode="auto">
            <a:xfrm>
              <a:off x="7585989"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5" name="Oval 437"/>
            <p:cNvSpPr>
              <a:spLocks noChangeAspect="1" noChangeArrowheads="1"/>
            </p:cNvSpPr>
            <p:nvPr userDrawn="1"/>
          </p:nvSpPr>
          <p:spPr bwMode="auto">
            <a:xfrm>
              <a:off x="803530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6" name="Oval 438"/>
            <p:cNvSpPr>
              <a:spLocks noChangeAspect="1" noChangeArrowheads="1"/>
            </p:cNvSpPr>
            <p:nvPr userDrawn="1"/>
          </p:nvSpPr>
          <p:spPr bwMode="auto">
            <a:xfrm>
              <a:off x="814688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7" name="Oval 439"/>
            <p:cNvSpPr>
              <a:spLocks noChangeAspect="1" noChangeArrowheads="1"/>
            </p:cNvSpPr>
            <p:nvPr userDrawn="1"/>
          </p:nvSpPr>
          <p:spPr bwMode="auto">
            <a:xfrm>
              <a:off x="506946"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8" name="Oval 440"/>
            <p:cNvSpPr>
              <a:spLocks noChangeAspect="1" noChangeArrowheads="1"/>
            </p:cNvSpPr>
            <p:nvPr userDrawn="1"/>
          </p:nvSpPr>
          <p:spPr bwMode="auto">
            <a:xfrm>
              <a:off x="62003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9" name="Oval 441"/>
            <p:cNvSpPr>
              <a:spLocks noChangeAspect="1" noChangeArrowheads="1"/>
            </p:cNvSpPr>
            <p:nvPr userDrawn="1"/>
          </p:nvSpPr>
          <p:spPr bwMode="auto">
            <a:xfrm>
              <a:off x="731606" y="217854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0" name="Oval 442"/>
            <p:cNvSpPr>
              <a:spLocks noChangeAspect="1" noChangeArrowheads="1"/>
            </p:cNvSpPr>
            <p:nvPr userDrawn="1"/>
          </p:nvSpPr>
          <p:spPr bwMode="auto">
            <a:xfrm>
              <a:off x="118092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1" name="Oval 443"/>
            <p:cNvSpPr>
              <a:spLocks noChangeAspect="1" noChangeArrowheads="1"/>
            </p:cNvSpPr>
            <p:nvPr userDrawn="1"/>
          </p:nvSpPr>
          <p:spPr bwMode="auto">
            <a:xfrm>
              <a:off x="1294009"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2" name="Oval 444"/>
            <p:cNvSpPr>
              <a:spLocks noChangeAspect="1" noChangeArrowheads="1"/>
            </p:cNvSpPr>
            <p:nvPr userDrawn="1"/>
          </p:nvSpPr>
          <p:spPr bwMode="auto">
            <a:xfrm>
              <a:off x="1405584"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3" name="Oval 445"/>
            <p:cNvSpPr>
              <a:spLocks noChangeAspect="1" noChangeArrowheads="1"/>
            </p:cNvSpPr>
            <p:nvPr userDrawn="1"/>
          </p:nvSpPr>
          <p:spPr bwMode="auto">
            <a:xfrm>
              <a:off x="1518670"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4" name="Oval 446"/>
            <p:cNvSpPr>
              <a:spLocks noChangeAspect="1" noChangeArrowheads="1"/>
            </p:cNvSpPr>
            <p:nvPr userDrawn="1"/>
          </p:nvSpPr>
          <p:spPr bwMode="auto">
            <a:xfrm>
              <a:off x="163024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5" name="Oval 447"/>
            <p:cNvSpPr>
              <a:spLocks noChangeAspect="1" noChangeArrowheads="1"/>
            </p:cNvSpPr>
            <p:nvPr userDrawn="1"/>
          </p:nvSpPr>
          <p:spPr bwMode="auto">
            <a:xfrm>
              <a:off x="1743329"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6" name="Oval 448"/>
            <p:cNvSpPr>
              <a:spLocks noChangeAspect="1" noChangeArrowheads="1"/>
            </p:cNvSpPr>
            <p:nvPr userDrawn="1"/>
          </p:nvSpPr>
          <p:spPr bwMode="auto">
            <a:xfrm>
              <a:off x="185490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7" name="Oval 449"/>
            <p:cNvSpPr>
              <a:spLocks noChangeAspect="1" noChangeArrowheads="1"/>
            </p:cNvSpPr>
            <p:nvPr userDrawn="1"/>
          </p:nvSpPr>
          <p:spPr bwMode="auto">
            <a:xfrm>
              <a:off x="196798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8" name="Oval 450"/>
            <p:cNvSpPr>
              <a:spLocks noChangeAspect="1" noChangeArrowheads="1"/>
            </p:cNvSpPr>
            <p:nvPr userDrawn="1"/>
          </p:nvSpPr>
          <p:spPr bwMode="auto">
            <a:xfrm>
              <a:off x="2079563"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9" name="Oval 451"/>
            <p:cNvSpPr>
              <a:spLocks noChangeAspect="1" noChangeArrowheads="1"/>
            </p:cNvSpPr>
            <p:nvPr userDrawn="1"/>
          </p:nvSpPr>
          <p:spPr bwMode="auto">
            <a:xfrm>
              <a:off x="219264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0" name="Oval 452"/>
            <p:cNvSpPr>
              <a:spLocks noChangeAspect="1" noChangeArrowheads="1"/>
            </p:cNvSpPr>
            <p:nvPr userDrawn="1"/>
          </p:nvSpPr>
          <p:spPr bwMode="auto">
            <a:xfrm>
              <a:off x="2528885"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1" name="Oval 453"/>
            <p:cNvSpPr>
              <a:spLocks noChangeAspect="1" noChangeArrowheads="1"/>
            </p:cNvSpPr>
            <p:nvPr userDrawn="1"/>
          </p:nvSpPr>
          <p:spPr bwMode="auto">
            <a:xfrm>
              <a:off x="264196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2" name="Oval 454"/>
            <p:cNvSpPr>
              <a:spLocks noChangeAspect="1" noChangeArrowheads="1"/>
            </p:cNvSpPr>
            <p:nvPr userDrawn="1"/>
          </p:nvSpPr>
          <p:spPr bwMode="auto">
            <a:xfrm>
              <a:off x="2753543"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3" name="Oval 455"/>
            <p:cNvSpPr>
              <a:spLocks noChangeAspect="1" noChangeArrowheads="1"/>
            </p:cNvSpPr>
            <p:nvPr userDrawn="1"/>
          </p:nvSpPr>
          <p:spPr bwMode="auto">
            <a:xfrm>
              <a:off x="286662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4" name="Oval 456"/>
            <p:cNvSpPr>
              <a:spLocks noChangeAspect="1" noChangeArrowheads="1"/>
            </p:cNvSpPr>
            <p:nvPr userDrawn="1"/>
          </p:nvSpPr>
          <p:spPr bwMode="auto">
            <a:xfrm>
              <a:off x="421458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5" name="Oval 457"/>
            <p:cNvSpPr>
              <a:spLocks noChangeAspect="1" noChangeArrowheads="1"/>
            </p:cNvSpPr>
            <p:nvPr userDrawn="1"/>
          </p:nvSpPr>
          <p:spPr bwMode="auto">
            <a:xfrm>
              <a:off x="455232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6" name="Oval 458"/>
            <p:cNvSpPr>
              <a:spLocks noChangeAspect="1" noChangeArrowheads="1"/>
            </p:cNvSpPr>
            <p:nvPr userDrawn="1"/>
          </p:nvSpPr>
          <p:spPr bwMode="auto">
            <a:xfrm>
              <a:off x="488856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7" name="Oval 459"/>
            <p:cNvSpPr>
              <a:spLocks noChangeAspect="1" noChangeArrowheads="1"/>
            </p:cNvSpPr>
            <p:nvPr userDrawn="1"/>
          </p:nvSpPr>
          <p:spPr bwMode="auto">
            <a:xfrm>
              <a:off x="5001649"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8" name="Oval 460"/>
            <p:cNvSpPr>
              <a:spLocks noChangeAspect="1" noChangeArrowheads="1"/>
            </p:cNvSpPr>
            <p:nvPr userDrawn="1"/>
          </p:nvSpPr>
          <p:spPr bwMode="auto">
            <a:xfrm>
              <a:off x="5113225"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9" name="Oval 461"/>
            <p:cNvSpPr>
              <a:spLocks noChangeAspect="1" noChangeArrowheads="1"/>
            </p:cNvSpPr>
            <p:nvPr userDrawn="1"/>
          </p:nvSpPr>
          <p:spPr bwMode="auto">
            <a:xfrm>
              <a:off x="522630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0" name="Oval 462"/>
            <p:cNvSpPr>
              <a:spLocks noChangeAspect="1" noChangeArrowheads="1"/>
            </p:cNvSpPr>
            <p:nvPr userDrawn="1"/>
          </p:nvSpPr>
          <p:spPr bwMode="auto">
            <a:xfrm>
              <a:off x="5337884"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1" name="Oval 463"/>
            <p:cNvSpPr>
              <a:spLocks noChangeAspect="1" noChangeArrowheads="1"/>
            </p:cNvSpPr>
            <p:nvPr userDrawn="1"/>
          </p:nvSpPr>
          <p:spPr bwMode="auto">
            <a:xfrm>
              <a:off x="545096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2" name="Oval 464"/>
            <p:cNvSpPr>
              <a:spLocks noChangeAspect="1" noChangeArrowheads="1"/>
            </p:cNvSpPr>
            <p:nvPr userDrawn="1"/>
          </p:nvSpPr>
          <p:spPr bwMode="auto">
            <a:xfrm>
              <a:off x="5562544"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3" name="Oval 465"/>
            <p:cNvSpPr>
              <a:spLocks noChangeAspect="1" noChangeArrowheads="1"/>
            </p:cNvSpPr>
            <p:nvPr userDrawn="1"/>
          </p:nvSpPr>
          <p:spPr bwMode="auto">
            <a:xfrm>
              <a:off x="567562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4" name="Oval 466"/>
            <p:cNvSpPr>
              <a:spLocks noChangeAspect="1" noChangeArrowheads="1"/>
            </p:cNvSpPr>
            <p:nvPr userDrawn="1"/>
          </p:nvSpPr>
          <p:spPr bwMode="auto">
            <a:xfrm>
              <a:off x="5787203"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5" name="Oval 467"/>
            <p:cNvSpPr>
              <a:spLocks noChangeAspect="1" noChangeArrowheads="1"/>
            </p:cNvSpPr>
            <p:nvPr userDrawn="1"/>
          </p:nvSpPr>
          <p:spPr bwMode="auto">
            <a:xfrm>
              <a:off x="590028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6" name="Oval 468"/>
            <p:cNvSpPr>
              <a:spLocks noChangeAspect="1" noChangeArrowheads="1"/>
            </p:cNvSpPr>
            <p:nvPr userDrawn="1"/>
          </p:nvSpPr>
          <p:spPr bwMode="auto">
            <a:xfrm>
              <a:off x="6013372"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7" name="Oval 469"/>
            <p:cNvSpPr>
              <a:spLocks noChangeAspect="1" noChangeArrowheads="1"/>
            </p:cNvSpPr>
            <p:nvPr userDrawn="1"/>
          </p:nvSpPr>
          <p:spPr bwMode="auto">
            <a:xfrm>
              <a:off x="612494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8" name="Oval 470"/>
            <p:cNvSpPr>
              <a:spLocks noChangeAspect="1" noChangeArrowheads="1"/>
            </p:cNvSpPr>
            <p:nvPr userDrawn="1"/>
          </p:nvSpPr>
          <p:spPr bwMode="auto">
            <a:xfrm>
              <a:off x="6238031"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9" name="Oval 471"/>
            <p:cNvSpPr>
              <a:spLocks noChangeAspect="1" noChangeArrowheads="1"/>
            </p:cNvSpPr>
            <p:nvPr userDrawn="1"/>
          </p:nvSpPr>
          <p:spPr bwMode="auto">
            <a:xfrm>
              <a:off x="634960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0" name="Oval 472"/>
            <p:cNvSpPr>
              <a:spLocks noChangeAspect="1" noChangeArrowheads="1"/>
            </p:cNvSpPr>
            <p:nvPr userDrawn="1"/>
          </p:nvSpPr>
          <p:spPr bwMode="auto">
            <a:xfrm>
              <a:off x="6462690"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1" name="Oval 473"/>
            <p:cNvSpPr>
              <a:spLocks noChangeAspect="1" noChangeArrowheads="1"/>
            </p:cNvSpPr>
            <p:nvPr userDrawn="1"/>
          </p:nvSpPr>
          <p:spPr bwMode="auto">
            <a:xfrm>
              <a:off x="6574266"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2" name="Oval 474"/>
            <p:cNvSpPr>
              <a:spLocks noChangeAspect="1" noChangeArrowheads="1"/>
            </p:cNvSpPr>
            <p:nvPr userDrawn="1"/>
          </p:nvSpPr>
          <p:spPr bwMode="auto">
            <a:xfrm>
              <a:off x="6687351"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3" name="Oval 475"/>
            <p:cNvSpPr>
              <a:spLocks noChangeAspect="1" noChangeArrowheads="1"/>
            </p:cNvSpPr>
            <p:nvPr userDrawn="1"/>
          </p:nvSpPr>
          <p:spPr bwMode="auto">
            <a:xfrm>
              <a:off x="679892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4" name="Oval 476"/>
            <p:cNvSpPr>
              <a:spLocks noChangeAspect="1" noChangeArrowheads="1"/>
            </p:cNvSpPr>
            <p:nvPr userDrawn="1"/>
          </p:nvSpPr>
          <p:spPr bwMode="auto">
            <a:xfrm>
              <a:off x="6912011"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5" name="Oval 477"/>
            <p:cNvSpPr>
              <a:spLocks noChangeAspect="1" noChangeArrowheads="1"/>
            </p:cNvSpPr>
            <p:nvPr userDrawn="1"/>
          </p:nvSpPr>
          <p:spPr bwMode="auto">
            <a:xfrm>
              <a:off x="702358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6" name="Oval 478"/>
            <p:cNvSpPr>
              <a:spLocks noChangeAspect="1" noChangeArrowheads="1"/>
            </p:cNvSpPr>
            <p:nvPr userDrawn="1"/>
          </p:nvSpPr>
          <p:spPr bwMode="auto">
            <a:xfrm>
              <a:off x="7136670"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7" name="Oval 479"/>
            <p:cNvSpPr>
              <a:spLocks noChangeAspect="1" noChangeArrowheads="1"/>
            </p:cNvSpPr>
            <p:nvPr userDrawn="1"/>
          </p:nvSpPr>
          <p:spPr bwMode="auto">
            <a:xfrm>
              <a:off x="724824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8" name="Oval 480"/>
            <p:cNvSpPr>
              <a:spLocks noChangeAspect="1" noChangeArrowheads="1"/>
            </p:cNvSpPr>
            <p:nvPr userDrawn="1"/>
          </p:nvSpPr>
          <p:spPr bwMode="auto">
            <a:xfrm>
              <a:off x="7361330"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9" name="Oval 481"/>
            <p:cNvSpPr>
              <a:spLocks noChangeAspect="1" noChangeArrowheads="1"/>
            </p:cNvSpPr>
            <p:nvPr userDrawn="1"/>
          </p:nvSpPr>
          <p:spPr bwMode="auto">
            <a:xfrm>
              <a:off x="747290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0" name="Oval 482"/>
            <p:cNvSpPr>
              <a:spLocks noChangeAspect="1" noChangeArrowheads="1"/>
            </p:cNvSpPr>
            <p:nvPr userDrawn="1"/>
          </p:nvSpPr>
          <p:spPr bwMode="auto">
            <a:xfrm>
              <a:off x="803530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1" name="Oval 483"/>
            <p:cNvSpPr>
              <a:spLocks noChangeAspect="1" noChangeArrowheads="1"/>
            </p:cNvSpPr>
            <p:nvPr userDrawn="1"/>
          </p:nvSpPr>
          <p:spPr bwMode="auto">
            <a:xfrm>
              <a:off x="8146884"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2" name="Oval 484"/>
            <p:cNvSpPr>
              <a:spLocks noChangeAspect="1" noChangeArrowheads="1"/>
            </p:cNvSpPr>
            <p:nvPr userDrawn="1"/>
          </p:nvSpPr>
          <p:spPr bwMode="auto">
            <a:xfrm>
              <a:off x="506946" y="22810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3" name="Oval 485"/>
            <p:cNvSpPr>
              <a:spLocks noChangeAspect="1" noChangeArrowheads="1"/>
            </p:cNvSpPr>
            <p:nvPr userDrawn="1"/>
          </p:nvSpPr>
          <p:spPr bwMode="auto">
            <a:xfrm>
              <a:off x="118092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4" name="Oval 486"/>
            <p:cNvSpPr>
              <a:spLocks noChangeAspect="1" noChangeArrowheads="1"/>
            </p:cNvSpPr>
            <p:nvPr userDrawn="1"/>
          </p:nvSpPr>
          <p:spPr bwMode="auto">
            <a:xfrm>
              <a:off x="129400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5" name="Oval 487"/>
            <p:cNvSpPr>
              <a:spLocks noChangeAspect="1" noChangeArrowheads="1"/>
            </p:cNvSpPr>
            <p:nvPr userDrawn="1"/>
          </p:nvSpPr>
          <p:spPr bwMode="auto">
            <a:xfrm>
              <a:off x="140558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6" name="Oval 488"/>
            <p:cNvSpPr>
              <a:spLocks noChangeAspect="1" noChangeArrowheads="1"/>
            </p:cNvSpPr>
            <p:nvPr userDrawn="1"/>
          </p:nvSpPr>
          <p:spPr bwMode="auto">
            <a:xfrm>
              <a:off x="151867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7" name="Oval 489"/>
            <p:cNvSpPr>
              <a:spLocks noChangeAspect="1" noChangeArrowheads="1"/>
            </p:cNvSpPr>
            <p:nvPr userDrawn="1"/>
          </p:nvSpPr>
          <p:spPr bwMode="auto">
            <a:xfrm>
              <a:off x="163024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8" name="Oval 490"/>
            <p:cNvSpPr>
              <a:spLocks noChangeAspect="1" noChangeArrowheads="1"/>
            </p:cNvSpPr>
            <p:nvPr userDrawn="1"/>
          </p:nvSpPr>
          <p:spPr bwMode="auto">
            <a:xfrm>
              <a:off x="174332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9" name="Oval 491"/>
            <p:cNvSpPr>
              <a:spLocks noChangeAspect="1" noChangeArrowheads="1"/>
            </p:cNvSpPr>
            <p:nvPr userDrawn="1"/>
          </p:nvSpPr>
          <p:spPr bwMode="auto">
            <a:xfrm>
              <a:off x="185490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0" name="Oval 492"/>
            <p:cNvSpPr>
              <a:spLocks noChangeAspect="1" noChangeArrowheads="1"/>
            </p:cNvSpPr>
            <p:nvPr userDrawn="1"/>
          </p:nvSpPr>
          <p:spPr bwMode="auto">
            <a:xfrm>
              <a:off x="196798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1" name="Oval 493"/>
            <p:cNvSpPr>
              <a:spLocks noChangeAspect="1" noChangeArrowheads="1"/>
            </p:cNvSpPr>
            <p:nvPr userDrawn="1"/>
          </p:nvSpPr>
          <p:spPr bwMode="auto">
            <a:xfrm>
              <a:off x="2079564"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2" name="Oval 494"/>
            <p:cNvSpPr>
              <a:spLocks noChangeAspect="1" noChangeArrowheads="1"/>
            </p:cNvSpPr>
            <p:nvPr userDrawn="1"/>
          </p:nvSpPr>
          <p:spPr bwMode="auto">
            <a:xfrm>
              <a:off x="219264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3" name="Oval 495"/>
            <p:cNvSpPr>
              <a:spLocks noChangeAspect="1" noChangeArrowheads="1"/>
            </p:cNvSpPr>
            <p:nvPr userDrawn="1"/>
          </p:nvSpPr>
          <p:spPr bwMode="auto">
            <a:xfrm>
              <a:off x="230422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4" name="Oval 496"/>
            <p:cNvSpPr>
              <a:spLocks noChangeAspect="1" noChangeArrowheads="1"/>
            </p:cNvSpPr>
            <p:nvPr userDrawn="1"/>
          </p:nvSpPr>
          <p:spPr bwMode="auto">
            <a:xfrm>
              <a:off x="241730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5" name="Oval 497"/>
            <p:cNvSpPr>
              <a:spLocks noChangeAspect="1" noChangeArrowheads="1"/>
            </p:cNvSpPr>
            <p:nvPr userDrawn="1"/>
          </p:nvSpPr>
          <p:spPr bwMode="auto">
            <a:xfrm>
              <a:off x="252888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6" name="Oval 498"/>
            <p:cNvSpPr>
              <a:spLocks noChangeAspect="1" noChangeArrowheads="1"/>
            </p:cNvSpPr>
            <p:nvPr userDrawn="1"/>
          </p:nvSpPr>
          <p:spPr bwMode="auto">
            <a:xfrm>
              <a:off x="2641967"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7" name="Oval 499"/>
            <p:cNvSpPr>
              <a:spLocks noChangeAspect="1" noChangeArrowheads="1"/>
            </p:cNvSpPr>
            <p:nvPr userDrawn="1"/>
          </p:nvSpPr>
          <p:spPr bwMode="auto">
            <a:xfrm>
              <a:off x="2753543"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8" name="Oval 500"/>
            <p:cNvSpPr>
              <a:spLocks noChangeAspect="1" noChangeArrowheads="1"/>
            </p:cNvSpPr>
            <p:nvPr userDrawn="1"/>
          </p:nvSpPr>
          <p:spPr bwMode="auto">
            <a:xfrm>
              <a:off x="2866627"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9" name="Oval 501"/>
            <p:cNvSpPr>
              <a:spLocks noChangeAspect="1" noChangeArrowheads="1"/>
            </p:cNvSpPr>
            <p:nvPr userDrawn="1"/>
          </p:nvSpPr>
          <p:spPr bwMode="auto">
            <a:xfrm>
              <a:off x="2978203"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0" name="Oval 502"/>
            <p:cNvSpPr>
              <a:spLocks noChangeAspect="1" noChangeArrowheads="1"/>
            </p:cNvSpPr>
            <p:nvPr userDrawn="1"/>
          </p:nvSpPr>
          <p:spPr bwMode="auto">
            <a:xfrm>
              <a:off x="410301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1" name="Oval 503"/>
            <p:cNvSpPr>
              <a:spLocks noChangeAspect="1" noChangeArrowheads="1"/>
            </p:cNvSpPr>
            <p:nvPr userDrawn="1"/>
          </p:nvSpPr>
          <p:spPr bwMode="auto">
            <a:xfrm>
              <a:off x="421458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2" name="Oval 504"/>
            <p:cNvSpPr>
              <a:spLocks noChangeAspect="1" noChangeArrowheads="1"/>
            </p:cNvSpPr>
            <p:nvPr userDrawn="1"/>
          </p:nvSpPr>
          <p:spPr bwMode="auto">
            <a:xfrm>
              <a:off x="432766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3" name="Oval 505"/>
            <p:cNvSpPr>
              <a:spLocks noChangeAspect="1" noChangeArrowheads="1"/>
            </p:cNvSpPr>
            <p:nvPr userDrawn="1"/>
          </p:nvSpPr>
          <p:spPr bwMode="auto">
            <a:xfrm>
              <a:off x="4439246"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4" name="Oval 506"/>
            <p:cNvSpPr>
              <a:spLocks noChangeAspect="1" noChangeArrowheads="1"/>
            </p:cNvSpPr>
            <p:nvPr userDrawn="1"/>
          </p:nvSpPr>
          <p:spPr bwMode="auto">
            <a:xfrm>
              <a:off x="455232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5" name="Oval 507"/>
            <p:cNvSpPr>
              <a:spLocks noChangeAspect="1" noChangeArrowheads="1"/>
            </p:cNvSpPr>
            <p:nvPr userDrawn="1"/>
          </p:nvSpPr>
          <p:spPr bwMode="auto">
            <a:xfrm>
              <a:off x="466390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6" name="Oval 508"/>
            <p:cNvSpPr>
              <a:spLocks noChangeAspect="1" noChangeArrowheads="1"/>
            </p:cNvSpPr>
            <p:nvPr userDrawn="1"/>
          </p:nvSpPr>
          <p:spPr bwMode="auto">
            <a:xfrm>
              <a:off x="477698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7" name="Oval 509"/>
            <p:cNvSpPr>
              <a:spLocks noChangeAspect="1" noChangeArrowheads="1"/>
            </p:cNvSpPr>
            <p:nvPr userDrawn="1"/>
          </p:nvSpPr>
          <p:spPr bwMode="auto">
            <a:xfrm>
              <a:off x="4888565" y="2385113"/>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8" name="Oval 510"/>
            <p:cNvSpPr>
              <a:spLocks noChangeAspect="1" noChangeArrowheads="1"/>
            </p:cNvSpPr>
            <p:nvPr userDrawn="1"/>
          </p:nvSpPr>
          <p:spPr bwMode="auto">
            <a:xfrm>
              <a:off x="500164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9" name="Oval 511"/>
            <p:cNvSpPr>
              <a:spLocks noChangeAspect="1" noChangeArrowheads="1"/>
            </p:cNvSpPr>
            <p:nvPr userDrawn="1"/>
          </p:nvSpPr>
          <p:spPr bwMode="auto">
            <a:xfrm>
              <a:off x="511322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0" name="Oval 512"/>
            <p:cNvSpPr>
              <a:spLocks noChangeAspect="1" noChangeArrowheads="1"/>
            </p:cNvSpPr>
            <p:nvPr userDrawn="1"/>
          </p:nvSpPr>
          <p:spPr bwMode="auto">
            <a:xfrm>
              <a:off x="522630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1" name="Oval 513"/>
            <p:cNvSpPr>
              <a:spLocks noChangeAspect="1" noChangeArrowheads="1"/>
            </p:cNvSpPr>
            <p:nvPr userDrawn="1"/>
          </p:nvSpPr>
          <p:spPr bwMode="auto">
            <a:xfrm>
              <a:off x="533788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2" name="Oval 514"/>
            <p:cNvSpPr>
              <a:spLocks noChangeAspect="1" noChangeArrowheads="1"/>
            </p:cNvSpPr>
            <p:nvPr userDrawn="1"/>
          </p:nvSpPr>
          <p:spPr bwMode="auto">
            <a:xfrm>
              <a:off x="545096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3" name="Oval 515"/>
            <p:cNvSpPr>
              <a:spLocks noChangeAspect="1" noChangeArrowheads="1"/>
            </p:cNvSpPr>
            <p:nvPr userDrawn="1"/>
          </p:nvSpPr>
          <p:spPr bwMode="auto">
            <a:xfrm>
              <a:off x="5562544"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4" name="Oval 516"/>
            <p:cNvSpPr>
              <a:spLocks noChangeAspect="1" noChangeArrowheads="1"/>
            </p:cNvSpPr>
            <p:nvPr userDrawn="1"/>
          </p:nvSpPr>
          <p:spPr bwMode="auto">
            <a:xfrm>
              <a:off x="567562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5" name="Oval 517"/>
            <p:cNvSpPr>
              <a:spLocks noChangeAspect="1" noChangeArrowheads="1"/>
            </p:cNvSpPr>
            <p:nvPr userDrawn="1"/>
          </p:nvSpPr>
          <p:spPr bwMode="auto">
            <a:xfrm>
              <a:off x="578720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6" name="Oval 518"/>
            <p:cNvSpPr>
              <a:spLocks noChangeAspect="1" noChangeArrowheads="1"/>
            </p:cNvSpPr>
            <p:nvPr userDrawn="1"/>
          </p:nvSpPr>
          <p:spPr bwMode="auto">
            <a:xfrm>
              <a:off x="590028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7" name="Oval 519"/>
            <p:cNvSpPr>
              <a:spLocks noChangeAspect="1" noChangeArrowheads="1"/>
            </p:cNvSpPr>
            <p:nvPr userDrawn="1"/>
          </p:nvSpPr>
          <p:spPr bwMode="auto">
            <a:xfrm>
              <a:off x="6013372"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8" name="Oval 520"/>
            <p:cNvSpPr>
              <a:spLocks noChangeAspect="1" noChangeArrowheads="1"/>
            </p:cNvSpPr>
            <p:nvPr userDrawn="1"/>
          </p:nvSpPr>
          <p:spPr bwMode="auto">
            <a:xfrm>
              <a:off x="612494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9" name="Oval 521"/>
            <p:cNvSpPr>
              <a:spLocks noChangeAspect="1" noChangeArrowheads="1"/>
            </p:cNvSpPr>
            <p:nvPr userDrawn="1"/>
          </p:nvSpPr>
          <p:spPr bwMode="auto">
            <a:xfrm>
              <a:off x="6238031"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0" name="Oval 522"/>
            <p:cNvSpPr>
              <a:spLocks noChangeAspect="1" noChangeArrowheads="1"/>
            </p:cNvSpPr>
            <p:nvPr userDrawn="1"/>
          </p:nvSpPr>
          <p:spPr bwMode="auto">
            <a:xfrm>
              <a:off x="6349607"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1" name="Oval 523"/>
            <p:cNvSpPr>
              <a:spLocks noChangeAspect="1" noChangeArrowheads="1"/>
            </p:cNvSpPr>
            <p:nvPr userDrawn="1"/>
          </p:nvSpPr>
          <p:spPr bwMode="auto">
            <a:xfrm>
              <a:off x="6462690"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2" name="Oval 524"/>
            <p:cNvSpPr>
              <a:spLocks noChangeAspect="1" noChangeArrowheads="1"/>
            </p:cNvSpPr>
            <p:nvPr userDrawn="1"/>
          </p:nvSpPr>
          <p:spPr bwMode="auto">
            <a:xfrm>
              <a:off x="6574266"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3" name="Oval 525"/>
            <p:cNvSpPr>
              <a:spLocks noChangeAspect="1" noChangeArrowheads="1"/>
            </p:cNvSpPr>
            <p:nvPr userDrawn="1"/>
          </p:nvSpPr>
          <p:spPr bwMode="auto">
            <a:xfrm>
              <a:off x="6687351"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4" name="Oval 526"/>
            <p:cNvSpPr>
              <a:spLocks noChangeAspect="1" noChangeArrowheads="1"/>
            </p:cNvSpPr>
            <p:nvPr userDrawn="1"/>
          </p:nvSpPr>
          <p:spPr bwMode="auto">
            <a:xfrm>
              <a:off x="679892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5" name="Oval 527"/>
            <p:cNvSpPr>
              <a:spLocks noChangeAspect="1" noChangeArrowheads="1"/>
            </p:cNvSpPr>
            <p:nvPr userDrawn="1"/>
          </p:nvSpPr>
          <p:spPr bwMode="auto">
            <a:xfrm>
              <a:off x="6912011"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6" name="Oval 528"/>
            <p:cNvSpPr>
              <a:spLocks noChangeAspect="1" noChangeArrowheads="1"/>
            </p:cNvSpPr>
            <p:nvPr userDrawn="1"/>
          </p:nvSpPr>
          <p:spPr bwMode="auto">
            <a:xfrm>
              <a:off x="7023587"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7" name="Oval 529"/>
            <p:cNvSpPr>
              <a:spLocks noChangeAspect="1" noChangeArrowheads="1"/>
            </p:cNvSpPr>
            <p:nvPr userDrawn="1"/>
          </p:nvSpPr>
          <p:spPr bwMode="auto">
            <a:xfrm>
              <a:off x="713667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8" name="Oval 530"/>
            <p:cNvSpPr>
              <a:spLocks noChangeAspect="1" noChangeArrowheads="1"/>
            </p:cNvSpPr>
            <p:nvPr userDrawn="1"/>
          </p:nvSpPr>
          <p:spPr bwMode="auto">
            <a:xfrm>
              <a:off x="724824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9" name="Oval 531"/>
            <p:cNvSpPr>
              <a:spLocks noChangeAspect="1" noChangeArrowheads="1"/>
            </p:cNvSpPr>
            <p:nvPr userDrawn="1"/>
          </p:nvSpPr>
          <p:spPr bwMode="auto">
            <a:xfrm>
              <a:off x="7361330"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0" name="Oval 532"/>
            <p:cNvSpPr>
              <a:spLocks noChangeAspect="1" noChangeArrowheads="1"/>
            </p:cNvSpPr>
            <p:nvPr userDrawn="1"/>
          </p:nvSpPr>
          <p:spPr bwMode="auto">
            <a:xfrm>
              <a:off x="747290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1" name="Oval 533"/>
            <p:cNvSpPr>
              <a:spLocks noChangeAspect="1" noChangeArrowheads="1"/>
            </p:cNvSpPr>
            <p:nvPr userDrawn="1"/>
          </p:nvSpPr>
          <p:spPr bwMode="auto">
            <a:xfrm>
              <a:off x="758598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2" name="Oval 534"/>
            <p:cNvSpPr>
              <a:spLocks noChangeAspect="1" noChangeArrowheads="1"/>
            </p:cNvSpPr>
            <p:nvPr userDrawn="1"/>
          </p:nvSpPr>
          <p:spPr bwMode="auto">
            <a:xfrm>
              <a:off x="769756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3" name="Oval 535"/>
            <p:cNvSpPr>
              <a:spLocks noChangeAspect="1" noChangeArrowheads="1"/>
            </p:cNvSpPr>
            <p:nvPr userDrawn="1"/>
          </p:nvSpPr>
          <p:spPr bwMode="auto">
            <a:xfrm>
              <a:off x="803530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4" name="Oval 536"/>
            <p:cNvSpPr>
              <a:spLocks noChangeAspect="1" noChangeArrowheads="1"/>
            </p:cNvSpPr>
            <p:nvPr userDrawn="1"/>
          </p:nvSpPr>
          <p:spPr bwMode="auto">
            <a:xfrm>
              <a:off x="140558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5" name="Oval 537"/>
            <p:cNvSpPr>
              <a:spLocks noChangeAspect="1" noChangeArrowheads="1"/>
            </p:cNvSpPr>
            <p:nvPr userDrawn="1"/>
          </p:nvSpPr>
          <p:spPr bwMode="auto">
            <a:xfrm>
              <a:off x="1518670"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6" name="Oval 538"/>
            <p:cNvSpPr>
              <a:spLocks noChangeAspect="1" noChangeArrowheads="1"/>
            </p:cNvSpPr>
            <p:nvPr userDrawn="1"/>
          </p:nvSpPr>
          <p:spPr bwMode="auto">
            <a:xfrm>
              <a:off x="163024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7" name="Oval 539"/>
            <p:cNvSpPr>
              <a:spLocks noChangeAspect="1" noChangeArrowheads="1"/>
            </p:cNvSpPr>
            <p:nvPr userDrawn="1"/>
          </p:nvSpPr>
          <p:spPr bwMode="auto">
            <a:xfrm>
              <a:off x="174332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8" name="Oval 540"/>
            <p:cNvSpPr>
              <a:spLocks noChangeAspect="1" noChangeArrowheads="1"/>
            </p:cNvSpPr>
            <p:nvPr userDrawn="1"/>
          </p:nvSpPr>
          <p:spPr bwMode="auto">
            <a:xfrm>
              <a:off x="185490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9" name="Oval 541"/>
            <p:cNvSpPr>
              <a:spLocks noChangeAspect="1" noChangeArrowheads="1"/>
            </p:cNvSpPr>
            <p:nvPr userDrawn="1"/>
          </p:nvSpPr>
          <p:spPr bwMode="auto">
            <a:xfrm>
              <a:off x="196798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0" name="Oval 542"/>
            <p:cNvSpPr>
              <a:spLocks noChangeAspect="1" noChangeArrowheads="1"/>
            </p:cNvSpPr>
            <p:nvPr userDrawn="1"/>
          </p:nvSpPr>
          <p:spPr bwMode="auto">
            <a:xfrm>
              <a:off x="2079564"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1" name="Oval 543"/>
            <p:cNvSpPr>
              <a:spLocks noChangeAspect="1" noChangeArrowheads="1"/>
            </p:cNvSpPr>
            <p:nvPr userDrawn="1"/>
          </p:nvSpPr>
          <p:spPr bwMode="auto">
            <a:xfrm>
              <a:off x="219264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2" name="Oval 544"/>
            <p:cNvSpPr>
              <a:spLocks noChangeAspect="1" noChangeArrowheads="1"/>
            </p:cNvSpPr>
            <p:nvPr userDrawn="1"/>
          </p:nvSpPr>
          <p:spPr bwMode="auto">
            <a:xfrm>
              <a:off x="230422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3" name="Oval 545"/>
            <p:cNvSpPr>
              <a:spLocks noChangeAspect="1" noChangeArrowheads="1"/>
            </p:cNvSpPr>
            <p:nvPr userDrawn="1"/>
          </p:nvSpPr>
          <p:spPr bwMode="auto">
            <a:xfrm>
              <a:off x="241730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4" name="Oval 546"/>
            <p:cNvSpPr>
              <a:spLocks noChangeAspect="1" noChangeArrowheads="1"/>
            </p:cNvSpPr>
            <p:nvPr userDrawn="1"/>
          </p:nvSpPr>
          <p:spPr bwMode="auto">
            <a:xfrm>
              <a:off x="252888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5" name="Oval 547"/>
            <p:cNvSpPr>
              <a:spLocks noChangeAspect="1" noChangeArrowheads="1"/>
            </p:cNvSpPr>
            <p:nvPr userDrawn="1"/>
          </p:nvSpPr>
          <p:spPr bwMode="auto">
            <a:xfrm>
              <a:off x="2641967"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6" name="Oval 548"/>
            <p:cNvSpPr>
              <a:spLocks noChangeAspect="1" noChangeArrowheads="1"/>
            </p:cNvSpPr>
            <p:nvPr userDrawn="1"/>
          </p:nvSpPr>
          <p:spPr bwMode="auto">
            <a:xfrm>
              <a:off x="2753543"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7" name="Oval 549"/>
            <p:cNvSpPr>
              <a:spLocks noChangeAspect="1" noChangeArrowheads="1"/>
            </p:cNvSpPr>
            <p:nvPr userDrawn="1"/>
          </p:nvSpPr>
          <p:spPr bwMode="auto">
            <a:xfrm>
              <a:off x="2866627"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8" name="Oval 550"/>
            <p:cNvSpPr>
              <a:spLocks noChangeAspect="1" noChangeArrowheads="1"/>
            </p:cNvSpPr>
            <p:nvPr userDrawn="1"/>
          </p:nvSpPr>
          <p:spPr bwMode="auto">
            <a:xfrm>
              <a:off x="2978203"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9" name="Oval 551"/>
            <p:cNvSpPr>
              <a:spLocks noChangeAspect="1" noChangeArrowheads="1"/>
            </p:cNvSpPr>
            <p:nvPr userDrawn="1"/>
          </p:nvSpPr>
          <p:spPr bwMode="auto">
            <a:xfrm>
              <a:off x="421458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0" name="Oval 552"/>
            <p:cNvSpPr>
              <a:spLocks noChangeAspect="1" noChangeArrowheads="1"/>
            </p:cNvSpPr>
            <p:nvPr userDrawn="1"/>
          </p:nvSpPr>
          <p:spPr bwMode="auto">
            <a:xfrm>
              <a:off x="4327669" y="2489148"/>
              <a:ext cx="85944" cy="85944"/>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1" name="Oval 553"/>
            <p:cNvSpPr>
              <a:spLocks noChangeAspect="1" noChangeArrowheads="1"/>
            </p:cNvSpPr>
            <p:nvPr userDrawn="1"/>
          </p:nvSpPr>
          <p:spPr bwMode="auto">
            <a:xfrm>
              <a:off x="4439246"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2" name="Oval 554"/>
            <p:cNvSpPr>
              <a:spLocks noChangeAspect="1" noChangeArrowheads="1"/>
            </p:cNvSpPr>
            <p:nvPr userDrawn="1"/>
          </p:nvSpPr>
          <p:spPr bwMode="auto">
            <a:xfrm>
              <a:off x="455232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3" name="Oval 555"/>
            <p:cNvSpPr>
              <a:spLocks noChangeAspect="1" noChangeArrowheads="1"/>
            </p:cNvSpPr>
            <p:nvPr userDrawn="1"/>
          </p:nvSpPr>
          <p:spPr bwMode="auto">
            <a:xfrm>
              <a:off x="466390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4" name="Oval 556"/>
            <p:cNvSpPr>
              <a:spLocks noChangeAspect="1" noChangeArrowheads="1"/>
            </p:cNvSpPr>
            <p:nvPr userDrawn="1"/>
          </p:nvSpPr>
          <p:spPr bwMode="auto">
            <a:xfrm>
              <a:off x="477698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5" name="Oval 557"/>
            <p:cNvSpPr>
              <a:spLocks noChangeAspect="1" noChangeArrowheads="1"/>
            </p:cNvSpPr>
            <p:nvPr userDrawn="1"/>
          </p:nvSpPr>
          <p:spPr bwMode="auto">
            <a:xfrm>
              <a:off x="488856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6" name="Oval 558"/>
            <p:cNvSpPr>
              <a:spLocks noChangeAspect="1" noChangeArrowheads="1"/>
            </p:cNvSpPr>
            <p:nvPr userDrawn="1"/>
          </p:nvSpPr>
          <p:spPr bwMode="auto">
            <a:xfrm>
              <a:off x="500164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7" name="Oval 559"/>
            <p:cNvSpPr>
              <a:spLocks noChangeAspect="1" noChangeArrowheads="1"/>
            </p:cNvSpPr>
            <p:nvPr userDrawn="1"/>
          </p:nvSpPr>
          <p:spPr bwMode="auto">
            <a:xfrm>
              <a:off x="511322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8" name="Oval 560"/>
            <p:cNvSpPr>
              <a:spLocks noChangeAspect="1" noChangeArrowheads="1"/>
            </p:cNvSpPr>
            <p:nvPr userDrawn="1"/>
          </p:nvSpPr>
          <p:spPr bwMode="auto">
            <a:xfrm>
              <a:off x="522630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9" name="Oval 561"/>
            <p:cNvSpPr>
              <a:spLocks noChangeAspect="1" noChangeArrowheads="1"/>
            </p:cNvSpPr>
            <p:nvPr userDrawn="1"/>
          </p:nvSpPr>
          <p:spPr bwMode="auto">
            <a:xfrm>
              <a:off x="533788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0" name="Oval 562"/>
            <p:cNvSpPr>
              <a:spLocks noChangeAspect="1" noChangeArrowheads="1"/>
            </p:cNvSpPr>
            <p:nvPr userDrawn="1"/>
          </p:nvSpPr>
          <p:spPr bwMode="auto">
            <a:xfrm>
              <a:off x="545096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1" name="Oval 563"/>
            <p:cNvSpPr>
              <a:spLocks noChangeAspect="1" noChangeArrowheads="1"/>
            </p:cNvSpPr>
            <p:nvPr userDrawn="1"/>
          </p:nvSpPr>
          <p:spPr bwMode="auto">
            <a:xfrm>
              <a:off x="5562544"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2" name="Oval 564"/>
            <p:cNvSpPr>
              <a:spLocks noChangeAspect="1" noChangeArrowheads="1"/>
            </p:cNvSpPr>
            <p:nvPr userDrawn="1"/>
          </p:nvSpPr>
          <p:spPr bwMode="auto">
            <a:xfrm>
              <a:off x="567562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3" name="Oval 565"/>
            <p:cNvSpPr>
              <a:spLocks noChangeAspect="1" noChangeArrowheads="1"/>
            </p:cNvSpPr>
            <p:nvPr userDrawn="1"/>
          </p:nvSpPr>
          <p:spPr bwMode="auto">
            <a:xfrm>
              <a:off x="578720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4" name="Oval 566"/>
            <p:cNvSpPr>
              <a:spLocks noChangeAspect="1" noChangeArrowheads="1"/>
            </p:cNvSpPr>
            <p:nvPr userDrawn="1"/>
          </p:nvSpPr>
          <p:spPr bwMode="auto">
            <a:xfrm>
              <a:off x="590028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5" name="Oval 567"/>
            <p:cNvSpPr>
              <a:spLocks noChangeAspect="1" noChangeArrowheads="1"/>
            </p:cNvSpPr>
            <p:nvPr userDrawn="1"/>
          </p:nvSpPr>
          <p:spPr bwMode="auto">
            <a:xfrm>
              <a:off x="6013372"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6" name="Oval 568"/>
            <p:cNvSpPr>
              <a:spLocks noChangeAspect="1" noChangeArrowheads="1"/>
            </p:cNvSpPr>
            <p:nvPr userDrawn="1"/>
          </p:nvSpPr>
          <p:spPr bwMode="auto">
            <a:xfrm>
              <a:off x="612494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7" name="Oval 569"/>
            <p:cNvSpPr>
              <a:spLocks noChangeAspect="1" noChangeArrowheads="1"/>
            </p:cNvSpPr>
            <p:nvPr userDrawn="1"/>
          </p:nvSpPr>
          <p:spPr bwMode="auto">
            <a:xfrm>
              <a:off x="6238031"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8" name="Oval 570"/>
            <p:cNvSpPr>
              <a:spLocks noChangeAspect="1" noChangeArrowheads="1"/>
            </p:cNvSpPr>
            <p:nvPr userDrawn="1"/>
          </p:nvSpPr>
          <p:spPr bwMode="auto">
            <a:xfrm>
              <a:off x="6349607"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9" name="Oval 571"/>
            <p:cNvSpPr>
              <a:spLocks noChangeAspect="1" noChangeArrowheads="1"/>
            </p:cNvSpPr>
            <p:nvPr userDrawn="1"/>
          </p:nvSpPr>
          <p:spPr bwMode="auto">
            <a:xfrm>
              <a:off x="6462690"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0" name="Oval 572"/>
            <p:cNvSpPr>
              <a:spLocks noChangeAspect="1" noChangeArrowheads="1"/>
            </p:cNvSpPr>
            <p:nvPr userDrawn="1"/>
          </p:nvSpPr>
          <p:spPr bwMode="auto">
            <a:xfrm>
              <a:off x="6574266"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1" name="Oval 573"/>
            <p:cNvSpPr>
              <a:spLocks noChangeAspect="1" noChangeArrowheads="1"/>
            </p:cNvSpPr>
            <p:nvPr userDrawn="1"/>
          </p:nvSpPr>
          <p:spPr bwMode="auto">
            <a:xfrm>
              <a:off x="6687351"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2" name="Oval 574"/>
            <p:cNvSpPr>
              <a:spLocks noChangeAspect="1" noChangeArrowheads="1"/>
            </p:cNvSpPr>
            <p:nvPr userDrawn="1"/>
          </p:nvSpPr>
          <p:spPr bwMode="auto">
            <a:xfrm>
              <a:off x="679892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3" name="Oval 575"/>
            <p:cNvSpPr>
              <a:spLocks noChangeAspect="1" noChangeArrowheads="1"/>
            </p:cNvSpPr>
            <p:nvPr userDrawn="1"/>
          </p:nvSpPr>
          <p:spPr bwMode="auto">
            <a:xfrm>
              <a:off x="6912011"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4" name="Oval 576"/>
            <p:cNvSpPr>
              <a:spLocks noChangeAspect="1" noChangeArrowheads="1"/>
            </p:cNvSpPr>
            <p:nvPr userDrawn="1"/>
          </p:nvSpPr>
          <p:spPr bwMode="auto">
            <a:xfrm>
              <a:off x="7023587"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5" name="Oval 577"/>
            <p:cNvSpPr>
              <a:spLocks noChangeAspect="1" noChangeArrowheads="1"/>
            </p:cNvSpPr>
            <p:nvPr userDrawn="1"/>
          </p:nvSpPr>
          <p:spPr bwMode="auto">
            <a:xfrm>
              <a:off x="7136670"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6" name="Oval 578"/>
            <p:cNvSpPr>
              <a:spLocks noChangeAspect="1" noChangeArrowheads="1"/>
            </p:cNvSpPr>
            <p:nvPr userDrawn="1"/>
          </p:nvSpPr>
          <p:spPr bwMode="auto">
            <a:xfrm>
              <a:off x="724824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7" name="Oval 579"/>
            <p:cNvSpPr>
              <a:spLocks noChangeAspect="1" noChangeArrowheads="1"/>
            </p:cNvSpPr>
            <p:nvPr userDrawn="1"/>
          </p:nvSpPr>
          <p:spPr bwMode="auto">
            <a:xfrm>
              <a:off x="7361330"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8" name="Oval 580"/>
            <p:cNvSpPr>
              <a:spLocks noChangeAspect="1" noChangeArrowheads="1"/>
            </p:cNvSpPr>
            <p:nvPr userDrawn="1"/>
          </p:nvSpPr>
          <p:spPr bwMode="auto">
            <a:xfrm>
              <a:off x="747290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9" name="Oval 581"/>
            <p:cNvSpPr>
              <a:spLocks noChangeAspect="1" noChangeArrowheads="1"/>
            </p:cNvSpPr>
            <p:nvPr userDrawn="1"/>
          </p:nvSpPr>
          <p:spPr bwMode="auto">
            <a:xfrm>
              <a:off x="758598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0" name="Oval 582"/>
            <p:cNvSpPr>
              <a:spLocks noChangeAspect="1" noChangeArrowheads="1"/>
            </p:cNvSpPr>
            <p:nvPr userDrawn="1"/>
          </p:nvSpPr>
          <p:spPr bwMode="auto">
            <a:xfrm>
              <a:off x="769756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1" name="Oval 583"/>
            <p:cNvSpPr>
              <a:spLocks noChangeAspect="1" noChangeArrowheads="1"/>
            </p:cNvSpPr>
            <p:nvPr userDrawn="1"/>
          </p:nvSpPr>
          <p:spPr bwMode="auto">
            <a:xfrm>
              <a:off x="8035308" y="248914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2" name="Oval 584"/>
            <p:cNvSpPr>
              <a:spLocks noChangeAspect="1" noChangeArrowheads="1"/>
            </p:cNvSpPr>
            <p:nvPr userDrawn="1"/>
          </p:nvSpPr>
          <p:spPr bwMode="auto">
            <a:xfrm>
              <a:off x="140558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3" name="Oval 585"/>
            <p:cNvSpPr>
              <a:spLocks noChangeAspect="1" noChangeArrowheads="1"/>
            </p:cNvSpPr>
            <p:nvPr userDrawn="1"/>
          </p:nvSpPr>
          <p:spPr bwMode="auto">
            <a:xfrm>
              <a:off x="1518670"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4" name="Oval 586"/>
            <p:cNvSpPr>
              <a:spLocks noChangeAspect="1" noChangeArrowheads="1"/>
            </p:cNvSpPr>
            <p:nvPr userDrawn="1"/>
          </p:nvSpPr>
          <p:spPr bwMode="auto">
            <a:xfrm>
              <a:off x="163024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5" name="Oval 587"/>
            <p:cNvSpPr>
              <a:spLocks noChangeAspect="1" noChangeArrowheads="1"/>
            </p:cNvSpPr>
            <p:nvPr userDrawn="1"/>
          </p:nvSpPr>
          <p:spPr bwMode="auto">
            <a:xfrm>
              <a:off x="174332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6" name="Oval 588"/>
            <p:cNvSpPr>
              <a:spLocks noChangeAspect="1" noChangeArrowheads="1"/>
            </p:cNvSpPr>
            <p:nvPr userDrawn="1"/>
          </p:nvSpPr>
          <p:spPr bwMode="auto">
            <a:xfrm>
              <a:off x="185490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7" name="Oval 589"/>
            <p:cNvSpPr>
              <a:spLocks noChangeAspect="1" noChangeArrowheads="1"/>
            </p:cNvSpPr>
            <p:nvPr userDrawn="1"/>
          </p:nvSpPr>
          <p:spPr bwMode="auto">
            <a:xfrm>
              <a:off x="196798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8" name="Oval 590"/>
            <p:cNvSpPr>
              <a:spLocks noChangeAspect="1" noChangeArrowheads="1"/>
            </p:cNvSpPr>
            <p:nvPr userDrawn="1"/>
          </p:nvSpPr>
          <p:spPr bwMode="auto">
            <a:xfrm>
              <a:off x="2079564"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9" name="Oval 591"/>
            <p:cNvSpPr>
              <a:spLocks noChangeAspect="1" noChangeArrowheads="1"/>
            </p:cNvSpPr>
            <p:nvPr userDrawn="1"/>
          </p:nvSpPr>
          <p:spPr bwMode="auto">
            <a:xfrm>
              <a:off x="219264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0" name="Oval 592"/>
            <p:cNvSpPr>
              <a:spLocks noChangeAspect="1" noChangeArrowheads="1"/>
            </p:cNvSpPr>
            <p:nvPr userDrawn="1"/>
          </p:nvSpPr>
          <p:spPr bwMode="auto">
            <a:xfrm>
              <a:off x="230422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1" name="Oval 593"/>
            <p:cNvSpPr>
              <a:spLocks noChangeAspect="1" noChangeArrowheads="1"/>
            </p:cNvSpPr>
            <p:nvPr userDrawn="1"/>
          </p:nvSpPr>
          <p:spPr bwMode="auto">
            <a:xfrm>
              <a:off x="241730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2" name="Oval 594"/>
            <p:cNvSpPr>
              <a:spLocks noChangeAspect="1" noChangeArrowheads="1"/>
            </p:cNvSpPr>
            <p:nvPr userDrawn="1"/>
          </p:nvSpPr>
          <p:spPr bwMode="auto">
            <a:xfrm>
              <a:off x="252888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3" name="Oval 595"/>
            <p:cNvSpPr>
              <a:spLocks noChangeAspect="1" noChangeArrowheads="1"/>
            </p:cNvSpPr>
            <p:nvPr userDrawn="1"/>
          </p:nvSpPr>
          <p:spPr bwMode="auto">
            <a:xfrm>
              <a:off x="2641967"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4" name="Oval 596"/>
            <p:cNvSpPr>
              <a:spLocks noChangeAspect="1" noChangeArrowheads="1"/>
            </p:cNvSpPr>
            <p:nvPr userDrawn="1"/>
          </p:nvSpPr>
          <p:spPr bwMode="auto">
            <a:xfrm>
              <a:off x="2753543"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5" name="Oval 597"/>
            <p:cNvSpPr>
              <a:spLocks noChangeAspect="1" noChangeArrowheads="1"/>
            </p:cNvSpPr>
            <p:nvPr userDrawn="1"/>
          </p:nvSpPr>
          <p:spPr bwMode="auto">
            <a:xfrm>
              <a:off x="2866627"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6" name="Oval 598"/>
            <p:cNvSpPr>
              <a:spLocks noChangeAspect="1" noChangeArrowheads="1"/>
            </p:cNvSpPr>
            <p:nvPr userDrawn="1"/>
          </p:nvSpPr>
          <p:spPr bwMode="auto">
            <a:xfrm>
              <a:off x="2978203"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7" name="Oval 599"/>
            <p:cNvSpPr>
              <a:spLocks noChangeAspect="1" noChangeArrowheads="1"/>
            </p:cNvSpPr>
            <p:nvPr userDrawn="1"/>
          </p:nvSpPr>
          <p:spPr bwMode="auto">
            <a:xfrm>
              <a:off x="432766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8" name="Oval 600"/>
            <p:cNvSpPr>
              <a:spLocks noChangeAspect="1" noChangeArrowheads="1"/>
            </p:cNvSpPr>
            <p:nvPr userDrawn="1"/>
          </p:nvSpPr>
          <p:spPr bwMode="auto">
            <a:xfrm>
              <a:off x="4439246"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9" name="Oval 601"/>
            <p:cNvSpPr>
              <a:spLocks noChangeAspect="1" noChangeArrowheads="1"/>
            </p:cNvSpPr>
            <p:nvPr userDrawn="1"/>
          </p:nvSpPr>
          <p:spPr bwMode="auto">
            <a:xfrm>
              <a:off x="455232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0" name="Oval 602"/>
            <p:cNvSpPr>
              <a:spLocks noChangeAspect="1" noChangeArrowheads="1"/>
            </p:cNvSpPr>
            <p:nvPr userDrawn="1"/>
          </p:nvSpPr>
          <p:spPr bwMode="auto">
            <a:xfrm>
              <a:off x="466390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1" name="Oval 603"/>
            <p:cNvSpPr>
              <a:spLocks noChangeAspect="1" noChangeArrowheads="1"/>
            </p:cNvSpPr>
            <p:nvPr userDrawn="1"/>
          </p:nvSpPr>
          <p:spPr bwMode="auto">
            <a:xfrm>
              <a:off x="4776989" y="2593187"/>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2" name="Oval 604"/>
            <p:cNvSpPr>
              <a:spLocks noChangeAspect="1" noChangeArrowheads="1"/>
            </p:cNvSpPr>
            <p:nvPr userDrawn="1"/>
          </p:nvSpPr>
          <p:spPr bwMode="auto">
            <a:xfrm>
              <a:off x="488856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3" name="Oval 605"/>
            <p:cNvSpPr>
              <a:spLocks noChangeAspect="1" noChangeArrowheads="1"/>
            </p:cNvSpPr>
            <p:nvPr userDrawn="1"/>
          </p:nvSpPr>
          <p:spPr bwMode="auto">
            <a:xfrm>
              <a:off x="500164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4" name="Oval 606"/>
            <p:cNvSpPr>
              <a:spLocks noChangeAspect="1" noChangeArrowheads="1"/>
            </p:cNvSpPr>
            <p:nvPr userDrawn="1"/>
          </p:nvSpPr>
          <p:spPr bwMode="auto">
            <a:xfrm>
              <a:off x="511322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5" name="Oval 607"/>
            <p:cNvSpPr>
              <a:spLocks noChangeAspect="1" noChangeArrowheads="1"/>
            </p:cNvSpPr>
            <p:nvPr userDrawn="1"/>
          </p:nvSpPr>
          <p:spPr bwMode="auto">
            <a:xfrm>
              <a:off x="522630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6" name="Oval 608"/>
            <p:cNvSpPr>
              <a:spLocks noChangeAspect="1" noChangeArrowheads="1"/>
            </p:cNvSpPr>
            <p:nvPr userDrawn="1"/>
          </p:nvSpPr>
          <p:spPr bwMode="auto">
            <a:xfrm>
              <a:off x="533788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7" name="Oval 609"/>
            <p:cNvSpPr>
              <a:spLocks noChangeAspect="1" noChangeArrowheads="1"/>
            </p:cNvSpPr>
            <p:nvPr userDrawn="1"/>
          </p:nvSpPr>
          <p:spPr bwMode="auto">
            <a:xfrm>
              <a:off x="545096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8" name="Oval 610"/>
            <p:cNvSpPr>
              <a:spLocks noChangeAspect="1" noChangeArrowheads="1"/>
            </p:cNvSpPr>
            <p:nvPr userDrawn="1"/>
          </p:nvSpPr>
          <p:spPr bwMode="auto">
            <a:xfrm>
              <a:off x="5562544"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9" name="Oval 611"/>
            <p:cNvSpPr>
              <a:spLocks noChangeAspect="1" noChangeArrowheads="1"/>
            </p:cNvSpPr>
            <p:nvPr userDrawn="1"/>
          </p:nvSpPr>
          <p:spPr bwMode="auto">
            <a:xfrm>
              <a:off x="567562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0" name="Oval 612"/>
            <p:cNvSpPr>
              <a:spLocks noChangeAspect="1" noChangeArrowheads="1"/>
            </p:cNvSpPr>
            <p:nvPr userDrawn="1"/>
          </p:nvSpPr>
          <p:spPr bwMode="auto">
            <a:xfrm>
              <a:off x="578720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1" name="Oval 613"/>
            <p:cNvSpPr>
              <a:spLocks noChangeAspect="1" noChangeArrowheads="1"/>
            </p:cNvSpPr>
            <p:nvPr userDrawn="1"/>
          </p:nvSpPr>
          <p:spPr bwMode="auto">
            <a:xfrm>
              <a:off x="590028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2" name="Oval 614"/>
            <p:cNvSpPr>
              <a:spLocks noChangeAspect="1" noChangeArrowheads="1"/>
            </p:cNvSpPr>
            <p:nvPr userDrawn="1"/>
          </p:nvSpPr>
          <p:spPr bwMode="auto">
            <a:xfrm>
              <a:off x="6013372"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3" name="Oval 615"/>
            <p:cNvSpPr>
              <a:spLocks noChangeAspect="1" noChangeArrowheads="1"/>
            </p:cNvSpPr>
            <p:nvPr userDrawn="1"/>
          </p:nvSpPr>
          <p:spPr bwMode="auto">
            <a:xfrm>
              <a:off x="612494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4" name="Oval 616"/>
            <p:cNvSpPr>
              <a:spLocks noChangeAspect="1" noChangeArrowheads="1"/>
            </p:cNvSpPr>
            <p:nvPr userDrawn="1"/>
          </p:nvSpPr>
          <p:spPr bwMode="auto">
            <a:xfrm>
              <a:off x="6238031"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5" name="Oval 617"/>
            <p:cNvSpPr>
              <a:spLocks noChangeAspect="1" noChangeArrowheads="1"/>
            </p:cNvSpPr>
            <p:nvPr userDrawn="1"/>
          </p:nvSpPr>
          <p:spPr bwMode="auto">
            <a:xfrm>
              <a:off x="6349607"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6" name="Oval 618"/>
            <p:cNvSpPr>
              <a:spLocks noChangeAspect="1" noChangeArrowheads="1"/>
            </p:cNvSpPr>
            <p:nvPr userDrawn="1"/>
          </p:nvSpPr>
          <p:spPr bwMode="auto">
            <a:xfrm>
              <a:off x="6462690"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7" name="Oval 619"/>
            <p:cNvSpPr>
              <a:spLocks noChangeAspect="1" noChangeArrowheads="1"/>
            </p:cNvSpPr>
            <p:nvPr userDrawn="1"/>
          </p:nvSpPr>
          <p:spPr bwMode="auto">
            <a:xfrm>
              <a:off x="6574266"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8" name="Oval 620"/>
            <p:cNvSpPr>
              <a:spLocks noChangeAspect="1" noChangeArrowheads="1"/>
            </p:cNvSpPr>
            <p:nvPr userDrawn="1"/>
          </p:nvSpPr>
          <p:spPr bwMode="auto">
            <a:xfrm>
              <a:off x="6687351"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9" name="Oval 621"/>
            <p:cNvSpPr>
              <a:spLocks noChangeAspect="1" noChangeArrowheads="1"/>
            </p:cNvSpPr>
            <p:nvPr userDrawn="1"/>
          </p:nvSpPr>
          <p:spPr bwMode="auto">
            <a:xfrm>
              <a:off x="679892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0" name="Oval 622"/>
            <p:cNvSpPr>
              <a:spLocks noChangeAspect="1" noChangeArrowheads="1"/>
            </p:cNvSpPr>
            <p:nvPr userDrawn="1"/>
          </p:nvSpPr>
          <p:spPr bwMode="auto">
            <a:xfrm>
              <a:off x="6912011"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1" name="Oval 623"/>
            <p:cNvSpPr>
              <a:spLocks noChangeAspect="1" noChangeArrowheads="1"/>
            </p:cNvSpPr>
            <p:nvPr userDrawn="1"/>
          </p:nvSpPr>
          <p:spPr bwMode="auto">
            <a:xfrm>
              <a:off x="7023587"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2" name="Oval 624"/>
            <p:cNvSpPr>
              <a:spLocks noChangeAspect="1" noChangeArrowheads="1"/>
            </p:cNvSpPr>
            <p:nvPr userDrawn="1"/>
          </p:nvSpPr>
          <p:spPr bwMode="auto">
            <a:xfrm>
              <a:off x="7136670"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3" name="Oval 625"/>
            <p:cNvSpPr>
              <a:spLocks noChangeAspect="1" noChangeArrowheads="1"/>
            </p:cNvSpPr>
            <p:nvPr userDrawn="1"/>
          </p:nvSpPr>
          <p:spPr bwMode="auto">
            <a:xfrm>
              <a:off x="724824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4" name="Oval 626"/>
            <p:cNvSpPr>
              <a:spLocks noChangeAspect="1" noChangeArrowheads="1"/>
            </p:cNvSpPr>
            <p:nvPr userDrawn="1"/>
          </p:nvSpPr>
          <p:spPr bwMode="auto">
            <a:xfrm>
              <a:off x="7361330"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5" name="Oval 627"/>
            <p:cNvSpPr>
              <a:spLocks noChangeAspect="1" noChangeArrowheads="1"/>
            </p:cNvSpPr>
            <p:nvPr userDrawn="1"/>
          </p:nvSpPr>
          <p:spPr bwMode="auto">
            <a:xfrm>
              <a:off x="747290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6" name="Oval 628"/>
            <p:cNvSpPr>
              <a:spLocks noChangeAspect="1" noChangeArrowheads="1"/>
            </p:cNvSpPr>
            <p:nvPr userDrawn="1"/>
          </p:nvSpPr>
          <p:spPr bwMode="auto">
            <a:xfrm>
              <a:off x="758598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7" name="Oval 629"/>
            <p:cNvSpPr>
              <a:spLocks noChangeAspect="1" noChangeArrowheads="1"/>
            </p:cNvSpPr>
            <p:nvPr userDrawn="1"/>
          </p:nvSpPr>
          <p:spPr bwMode="auto">
            <a:xfrm>
              <a:off x="769756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8" name="Oval 630"/>
            <p:cNvSpPr>
              <a:spLocks noChangeAspect="1" noChangeArrowheads="1"/>
            </p:cNvSpPr>
            <p:nvPr userDrawn="1"/>
          </p:nvSpPr>
          <p:spPr bwMode="auto">
            <a:xfrm>
              <a:off x="7810649" y="2593187"/>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9" name="Oval 631"/>
            <p:cNvSpPr>
              <a:spLocks noChangeAspect="1" noChangeArrowheads="1"/>
            </p:cNvSpPr>
            <p:nvPr userDrawn="1"/>
          </p:nvSpPr>
          <p:spPr bwMode="auto">
            <a:xfrm>
              <a:off x="1405584"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0" name="Oval 632"/>
            <p:cNvSpPr>
              <a:spLocks noChangeAspect="1" noChangeArrowheads="1"/>
            </p:cNvSpPr>
            <p:nvPr userDrawn="1"/>
          </p:nvSpPr>
          <p:spPr bwMode="auto">
            <a:xfrm>
              <a:off x="1518670"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1" name="Oval 633"/>
            <p:cNvSpPr>
              <a:spLocks noChangeAspect="1" noChangeArrowheads="1"/>
            </p:cNvSpPr>
            <p:nvPr userDrawn="1"/>
          </p:nvSpPr>
          <p:spPr bwMode="auto">
            <a:xfrm>
              <a:off x="163024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2" name="Oval 634"/>
            <p:cNvSpPr>
              <a:spLocks noChangeAspect="1" noChangeArrowheads="1"/>
            </p:cNvSpPr>
            <p:nvPr userDrawn="1"/>
          </p:nvSpPr>
          <p:spPr bwMode="auto">
            <a:xfrm>
              <a:off x="174332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3" name="Oval 635"/>
            <p:cNvSpPr>
              <a:spLocks noChangeAspect="1" noChangeArrowheads="1"/>
            </p:cNvSpPr>
            <p:nvPr userDrawn="1"/>
          </p:nvSpPr>
          <p:spPr bwMode="auto">
            <a:xfrm>
              <a:off x="185490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4" name="Oval 636"/>
            <p:cNvSpPr>
              <a:spLocks noChangeAspect="1" noChangeArrowheads="1"/>
            </p:cNvSpPr>
            <p:nvPr userDrawn="1"/>
          </p:nvSpPr>
          <p:spPr bwMode="auto">
            <a:xfrm>
              <a:off x="196798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5" name="Oval 637"/>
            <p:cNvSpPr>
              <a:spLocks noChangeAspect="1" noChangeArrowheads="1"/>
            </p:cNvSpPr>
            <p:nvPr userDrawn="1"/>
          </p:nvSpPr>
          <p:spPr bwMode="auto">
            <a:xfrm>
              <a:off x="2079564"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6" name="Oval 638"/>
            <p:cNvSpPr>
              <a:spLocks noChangeAspect="1" noChangeArrowheads="1"/>
            </p:cNvSpPr>
            <p:nvPr userDrawn="1"/>
          </p:nvSpPr>
          <p:spPr bwMode="auto">
            <a:xfrm>
              <a:off x="219264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7" name="Oval 639"/>
            <p:cNvSpPr>
              <a:spLocks noChangeAspect="1" noChangeArrowheads="1"/>
            </p:cNvSpPr>
            <p:nvPr userDrawn="1"/>
          </p:nvSpPr>
          <p:spPr bwMode="auto">
            <a:xfrm>
              <a:off x="230422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8" name="Oval 640"/>
            <p:cNvSpPr>
              <a:spLocks noChangeAspect="1" noChangeArrowheads="1"/>
            </p:cNvSpPr>
            <p:nvPr userDrawn="1"/>
          </p:nvSpPr>
          <p:spPr bwMode="auto">
            <a:xfrm>
              <a:off x="241730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9" name="Oval 641"/>
            <p:cNvSpPr>
              <a:spLocks noChangeAspect="1" noChangeArrowheads="1"/>
            </p:cNvSpPr>
            <p:nvPr userDrawn="1"/>
          </p:nvSpPr>
          <p:spPr bwMode="auto">
            <a:xfrm>
              <a:off x="2528885"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0" name="Oval 642"/>
            <p:cNvSpPr>
              <a:spLocks noChangeAspect="1" noChangeArrowheads="1"/>
            </p:cNvSpPr>
            <p:nvPr userDrawn="1"/>
          </p:nvSpPr>
          <p:spPr bwMode="auto">
            <a:xfrm>
              <a:off x="2641967"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1" name="Oval 643"/>
            <p:cNvSpPr>
              <a:spLocks noChangeAspect="1" noChangeArrowheads="1"/>
            </p:cNvSpPr>
            <p:nvPr userDrawn="1"/>
          </p:nvSpPr>
          <p:spPr bwMode="auto">
            <a:xfrm>
              <a:off x="2753543"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2" name="Oval 644"/>
            <p:cNvSpPr>
              <a:spLocks noChangeAspect="1" noChangeArrowheads="1"/>
            </p:cNvSpPr>
            <p:nvPr userDrawn="1"/>
          </p:nvSpPr>
          <p:spPr bwMode="auto">
            <a:xfrm>
              <a:off x="432766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3" name="Oval 645"/>
            <p:cNvSpPr>
              <a:spLocks noChangeAspect="1" noChangeArrowheads="1"/>
            </p:cNvSpPr>
            <p:nvPr userDrawn="1"/>
          </p:nvSpPr>
          <p:spPr bwMode="auto">
            <a:xfrm>
              <a:off x="4439246"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4" name="Oval 646"/>
            <p:cNvSpPr>
              <a:spLocks noChangeAspect="1" noChangeArrowheads="1"/>
            </p:cNvSpPr>
            <p:nvPr userDrawn="1"/>
          </p:nvSpPr>
          <p:spPr bwMode="auto">
            <a:xfrm>
              <a:off x="455232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5" name="Oval 647"/>
            <p:cNvSpPr>
              <a:spLocks noChangeAspect="1" noChangeArrowheads="1"/>
            </p:cNvSpPr>
            <p:nvPr userDrawn="1"/>
          </p:nvSpPr>
          <p:spPr bwMode="auto">
            <a:xfrm>
              <a:off x="4663905"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6" name="Oval 648"/>
            <p:cNvSpPr>
              <a:spLocks noChangeAspect="1" noChangeArrowheads="1"/>
            </p:cNvSpPr>
            <p:nvPr userDrawn="1"/>
          </p:nvSpPr>
          <p:spPr bwMode="auto">
            <a:xfrm>
              <a:off x="477698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7" name="Oval 649"/>
            <p:cNvSpPr>
              <a:spLocks noChangeAspect="1" noChangeArrowheads="1"/>
            </p:cNvSpPr>
            <p:nvPr userDrawn="1"/>
          </p:nvSpPr>
          <p:spPr bwMode="auto">
            <a:xfrm>
              <a:off x="488856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8" name="Oval 650"/>
            <p:cNvSpPr>
              <a:spLocks noChangeAspect="1" noChangeArrowheads="1"/>
            </p:cNvSpPr>
            <p:nvPr userDrawn="1"/>
          </p:nvSpPr>
          <p:spPr bwMode="auto">
            <a:xfrm>
              <a:off x="500164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9" name="Oval 651"/>
            <p:cNvSpPr>
              <a:spLocks noChangeAspect="1" noChangeArrowheads="1"/>
            </p:cNvSpPr>
            <p:nvPr userDrawn="1"/>
          </p:nvSpPr>
          <p:spPr bwMode="auto">
            <a:xfrm>
              <a:off x="522630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0" name="Oval 652"/>
            <p:cNvSpPr>
              <a:spLocks noChangeAspect="1" noChangeArrowheads="1"/>
            </p:cNvSpPr>
            <p:nvPr userDrawn="1"/>
          </p:nvSpPr>
          <p:spPr bwMode="auto">
            <a:xfrm>
              <a:off x="5337884"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1" name="Oval 653"/>
            <p:cNvSpPr>
              <a:spLocks noChangeAspect="1" noChangeArrowheads="1"/>
            </p:cNvSpPr>
            <p:nvPr userDrawn="1"/>
          </p:nvSpPr>
          <p:spPr bwMode="auto">
            <a:xfrm>
              <a:off x="545096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2" name="Oval 654"/>
            <p:cNvSpPr>
              <a:spLocks noChangeAspect="1" noChangeArrowheads="1"/>
            </p:cNvSpPr>
            <p:nvPr userDrawn="1"/>
          </p:nvSpPr>
          <p:spPr bwMode="auto">
            <a:xfrm>
              <a:off x="5562544"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3" name="Oval 655"/>
            <p:cNvSpPr>
              <a:spLocks noChangeAspect="1" noChangeArrowheads="1"/>
            </p:cNvSpPr>
            <p:nvPr userDrawn="1"/>
          </p:nvSpPr>
          <p:spPr bwMode="auto">
            <a:xfrm>
              <a:off x="567562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4" name="Oval 656"/>
            <p:cNvSpPr>
              <a:spLocks noChangeAspect="1" noChangeArrowheads="1"/>
            </p:cNvSpPr>
            <p:nvPr userDrawn="1"/>
          </p:nvSpPr>
          <p:spPr bwMode="auto">
            <a:xfrm>
              <a:off x="590028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5" name="Oval 657"/>
            <p:cNvSpPr>
              <a:spLocks noChangeAspect="1" noChangeArrowheads="1"/>
            </p:cNvSpPr>
            <p:nvPr userDrawn="1"/>
          </p:nvSpPr>
          <p:spPr bwMode="auto">
            <a:xfrm>
              <a:off x="6013372"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6" name="Oval 658"/>
            <p:cNvSpPr>
              <a:spLocks noChangeAspect="1" noChangeArrowheads="1"/>
            </p:cNvSpPr>
            <p:nvPr userDrawn="1"/>
          </p:nvSpPr>
          <p:spPr bwMode="auto">
            <a:xfrm>
              <a:off x="612494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7" name="Oval 659"/>
            <p:cNvSpPr>
              <a:spLocks noChangeAspect="1" noChangeArrowheads="1"/>
            </p:cNvSpPr>
            <p:nvPr userDrawn="1"/>
          </p:nvSpPr>
          <p:spPr bwMode="auto">
            <a:xfrm>
              <a:off x="6238031"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8" name="Oval 660"/>
            <p:cNvSpPr>
              <a:spLocks noChangeAspect="1" noChangeArrowheads="1"/>
            </p:cNvSpPr>
            <p:nvPr userDrawn="1"/>
          </p:nvSpPr>
          <p:spPr bwMode="auto">
            <a:xfrm>
              <a:off x="6349607"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9" name="Oval 661"/>
            <p:cNvSpPr>
              <a:spLocks noChangeAspect="1" noChangeArrowheads="1"/>
            </p:cNvSpPr>
            <p:nvPr userDrawn="1"/>
          </p:nvSpPr>
          <p:spPr bwMode="auto">
            <a:xfrm>
              <a:off x="6462690"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0" name="Oval 662"/>
            <p:cNvSpPr>
              <a:spLocks noChangeAspect="1" noChangeArrowheads="1"/>
            </p:cNvSpPr>
            <p:nvPr userDrawn="1"/>
          </p:nvSpPr>
          <p:spPr bwMode="auto">
            <a:xfrm>
              <a:off x="6574266"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1" name="Oval 663"/>
            <p:cNvSpPr>
              <a:spLocks noChangeAspect="1" noChangeArrowheads="1"/>
            </p:cNvSpPr>
            <p:nvPr userDrawn="1"/>
          </p:nvSpPr>
          <p:spPr bwMode="auto">
            <a:xfrm>
              <a:off x="6687351"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2" name="Oval 664"/>
            <p:cNvSpPr>
              <a:spLocks noChangeAspect="1" noChangeArrowheads="1"/>
            </p:cNvSpPr>
            <p:nvPr userDrawn="1"/>
          </p:nvSpPr>
          <p:spPr bwMode="auto">
            <a:xfrm>
              <a:off x="679892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3" name="Oval 665"/>
            <p:cNvSpPr>
              <a:spLocks noChangeAspect="1" noChangeArrowheads="1"/>
            </p:cNvSpPr>
            <p:nvPr userDrawn="1"/>
          </p:nvSpPr>
          <p:spPr bwMode="auto">
            <a:xfrm>
              <a:off x="6912011"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4" name="Oval 666"/>
            <p:cNvSpPr>
              <a:spLocks noChangeAspect="1" noChangeArrowheads="1"/>
            </p:cNvSpPr>
            <p:nvPr userDrawn="1"/>
          </p:nvSpPr>
          <p:spPr bwMode="auto">
            <a:xfrm>
              <a:off x="7023587"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5" name="Oval 667"/>
            <p:cNvSpPr>
              <a:spLocks noChangeAspect="1" noChangeArrowheads="1"/>
            </p:cNvSpPr>
            <p:nvPr userDrawn="1"/>
          </p:nvSpPr>
          <p:spPr bwMode="auto">
            <a:xfrm>
              <a:off x="7136670"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6" name="Oval 668"/>
            <p:cNvSpPr>
              <a:spLocks noChangeAspect="1" noChangeArrowheads="1"/>
            </p:cNvSpPr>
            <p:nvPr userDrawn="1"/>
          </p:nvSpPr>
          <p:spPr bwMode="auto">
            <a:xfrm>
              <a:off x="724824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7" name="Oval 669"/>
            <p:cNvSpPr>
              <a:spLocks noChangeAspect="1" noChangeArrowheads="1"/>
            </p:cNvSpPr>
            <p:nvPr userDrawn="1"/>
          </p:nvSpPr>
          <p:spPr bwMode="auto">
            <a:xfrm>
              <a:off x="7361330"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8" name="Oval 670"/>
            <p:cNvSpPr>
              <a:spLocks noChangeAspect="1" noChangeArrowheads="1"/>
            </p:cNvSpPr>
            <p:nvPr userDrawn="1"/>
          </p:nvSpPr>
          <p:spPr bwMode="auto">
            <a:xfrm>
              <a:off x="747290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9" name="Oval 671"/>
            <p:cNvSpPr>
              <a:spLocks noChangeAspect="1" noChangeArrowheads="1"/>
            </p:cNvSpPr>
            <p:nvPr userDrawn="1"/>
          </p:nvSpPr>
          <p:spPr bwMode="auto">
            <a:xfrm>
              <a:off x="140558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0" name="Oval 672"/>
            <p:cNvSpPr>
              <a:spLocks noChangeAspect="1" noChangeArrowheads="1"/>
            </p:cNvSpPr>
            <p:nvPr userDrawn="1"/>
          </p:nvSpPr>
          <p:spPr bwMode="auto">
            <a:xfrm>
              <a:off x="151867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1" name="Oval 673"/>
            <p:cNvSpPr>
              <a:spLocks noChangeAspect="1" noChangeArrowheads="1"/>
            </p:cNvSpPr>
            <p:nvPr userDrawn="1"/>
          </p:nvSpPr>
          <p:spPr bwMode="auto">
            <a:xfrm>
              <a:off x="163024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2" name="Oval 674"/>
            <p:cNvSpPr>
              <a:spLocks noChangeAspect="1" noChangeArrowheads="1"/>
            </p:cNvSpPr>
            <p:nvPr userDrawn="1"/>
          </p:nvSpPr>
          <p:spPr bwMode="auto">
            <a:xfrm>
              <a:off x="174332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3" name="Oval 675"/>
            <p:cNvSpPr>
              <a:spLocks noChangeAspect="1" noChangeArrowheads="1"/>
            </p:cNvSpPr>
            <p:nvPr userDrawn="1"/>
          </p:nvSpPr>
          <p:spPr bwMode="auto">
            <a:xfrm>
              <a:off x="185490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4" name="Oval 676"/>
            <p:cNvSpPr>
              <a:spLocks noChangeAspect="1" noChangeArrowheads="1"/>
            </p:cNvSpPr>
            <p:nvPr userDrawn="1"/>
          </p:nvSpPr>
          <p:spPr bwMode="auto">
            <a:xfrm>
              <a:off x="196798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5" name="Oval 677"/>
            <p:cNvSpPr>
              <a:spLocks noChangeAspect="1" noChangeArrowheads="1"/>
            </p:cNvSpPr>
            <p:nvPr userDrawn="1"/>
          </p:nvSpPr>
          <p:spPr bwMode="auto">
            <a:xfrm>
              <a:off x="2079564"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6" name="Oval 678"/>
            <p:cNvSpPr>
              <a:spLocks noChangeAspect="1" noChangeArrowheads="1"/>
            </p:cNvSpPr>
            <p:nvPr userDrawn="1"/>
          </p:nvSpPr>
          <p:spPr bwMode="auto">
            <a:xfrm>
              <a:off x="219264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7" name="Oval 679"/>
            <p:cNvSpPr>
              <a:spLocks noChangeAspect="1" noChangeArrowheads="1"/>
            </p:cNvSpPr>
            <p:nvPr userDrawn="1"/>
          </p:nvSpPr>
          <p:spPr bwMode="auto">
            <a:xfrm>
              <a:off x="230422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8" name="Oval 680"/>
            <p:cNvSpPr>
              <a:spLocks noChangeAspect="1" noChangeArrowheads="1"/>
            </p:cNvSpPr>
            <p:nvPr userDrawn="1"/>
          </p:nvSpPr>
          <p:spPr bwMode="auto">
            <a:xfrm>
              <a:off x="241730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9" name="Oval 681"/>
            <p:cNvSpPr>
              <a:spLocks noChangeAspect="1" noChangeArrowheads="1"/>
            </p:cNvSpPr>
            <p:nvPr userDrawn="1"/>
          </p:nvSpPr>
          <p:spPr bwMode="auto">
            <a:xfrm>
              <a:off x="252888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0" name="Oval 682"/>
            <p:cNvSpPr>
              <a:spLocks noChangeAspect="1" noChangeArrowheads="1"/>
            </p:cNvSpPr>
            <p:nvPr userDrawn="1"/>
          </p:nvSpPr>
          <p:spPr bwMode="auto">
            <a:xfrm>
              <a:off x="2641967"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1" name="Oval 683"/>
            <p:cNvSpPr>
              <a:spLocks noChangeAspect="1" noChangeArrowheads="1"/>
            </p:cNvSpPr>
            <p:nvPr userDrawn="1"/>
          </p:nvSpPr>
          <p:spPr bwMode="auto">
            <a:xfrm>
              <a:off x="410301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2" name="Oval 684"/>
            <p:cNvSpPr>
              <a:spLocks noChangeAspect="1" noChangeArrowheads="1"/>
            </p:cNvSpPr>
            <p:nvPr userDrawn="1"/>
          </p:nvSpPr>
          <p:spPr bwMode="auto">
            <a:xfrm>
              <a:off x="421458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3" name="Oval 685"/>
            <p:cNvSpPr>
              <a:spLocks noChangeAspect="1" noChangeArrowheads="1"/>
            </p:cNvSpPr>
            <p:nvPr userDrawn="1"/>
          </p:nvSpPr>
          <p:spPr bwMode="auto">
            <a:xfrm>
              <a:off x="432766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4" name="Oval 686"/>
            <p:cNvSpPr>
              <a:spLocks noChangeAspect="1" noChangeArrowheads="1"/>
            </p:cNvSpPr>
            <p:nvPr userDrawn="1"/>
          </p:nvSpPr>
          <p:spPr bwMode="auto">
            <a:xfrm>
              <a:off x="466390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5" name="Oval 687"/>
            <p:cNvSpPr>
              <a:spLocks noChangeAspect="1" noChangeArrowheads="1"/>
            </p:cNvSpPr>
            <p:nvPr userDrawn="1"/>
          </p:nvSpPr>
          <p:spPr bwMode="auto">
            <a:xfrm>
              <a:off x="477698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6" name="Oval 688"/>
            <p:cNvSpPr>
              <a:spLocks noChangeAspect="1" noChangeArrowheads="1"/>
            </p:cNvSpPr>
            <p:nvPr userDrawn="1"/>
          </p:nvSpPr>
          <p:spPr bwMode="auto">
            <a:xfrm>
              <a:off x="488856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7" name="Oval 689"/>
            <p:cNvSpPr>
              <a:spLocks noChangeAspect="1" noChangeArrowheads="1"/>
            </p:cNvSpPr>
            <p:nvPr userDrawn="1"/>
          </p:nvSpPr>
          <p:spPr bwMode="auto">
            <a:xfrm>
              <a:off x="500164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8" name="Oval 690"/>
            <p:cNvSpPr>
              <a:spLocks noChangeAspect="1" noChangeArrowheads="1"/>
            </p:cNvSpPr>
            <p:nvPr userDrawn="1"/>
          </p:nvSpPr>
          <p:spPr bwMode="auto">
            <a:xfrm>
              <a:off x="511322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9" name="Oval 691"/>
            <p:cNvSpPr>
              <a:spLocks noChangeAspect="1" noChangeArrowheads="1"/>
            </p:cNvSpPr>
            <p:nvPr userDrawn="1"/>
          </p:nvSpPr>
          <p:spPr bwMode="auto">
            <a:xfrm>
              <a:off x="522630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0" name="Oval 692"/>
            <p:cNvSpPr>
              <a:spLocks noChangeAspect="1" noChangeArrowheads="1"/>
            </p:cNvSpPr>
            <p:nvPr userDrawn="1"/>
          </p:nvSpPr>
          <p:spPr bwMode="auto">
            <a:xfrm>
              <a:off x="533788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1" name="Oval 693"/>
            <p:cNvSpPr>
              <a:spLocks noChangeAspect="1" noChangeArrowheads="1"/>
            </p:cNvSpPr>
            <p:nvPr userDrawn="1"/>
          </p:nvSpPr>
          <p:spPr bwMode="auto">
            <a:xfrm>
              <a:off x="545096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2" name="Oval 694"/>
            <p:cNvSpPr>
              <a:spLocks noChangeAspect="1" noChangeArrowheads="1"/>
            </p:cNvSpPr>
            <p:nvPr userDrawn="1"/>
          </p:nvSpPr>
          <p:spPr bwMode="auto">
            <a:xfrm>
              <a:off x="567562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3" name="Oval 695"/>
            <p:cNvSpPr>
              <a:spLocks noChangeAspect="1" noChangeArrowheads="1"/>
            </p:cNvSpPr>
            <p:nvPr userDrawn="1"/>
          </p:nvSpPr>
          <p:spPr bwMode="auto">
            <a:xfrm>
              <a:off x="578720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4" name="Oval 696"/>
            <p:cNvSpPr>
              <a:spLocks noChangeAspect="1" noChangeArrowheads="1"/>
            </p:cNvSpPr>
            <p:nvPr userDrawn="1"/>
          </p:nvSpPr>
          <p:spPr bwMode="auto">
            <a:xfrm>
              <a:off x="590028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5" name="Oval 697"/>
            <p:cNvSpPr>
              <a:spLocks noChangeAspect="1" noChangeArrowheads="1"/>
            </p:cNvSpPr>
            <p:nvPr userDrawn="1"/>
          </p:nvSpPr>
          <p:spPr bwMode="auto">
            <a:xfrm>
              <a:off x="6013372"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6" name="Oval 698"/>
            <p:cNvSpPr>
              <a:spLocks noChangeAspect="1" noChangeArrowheads="1"/>
            </p:cNvSpPr>
            <p:nvPr userDrawn="1"/>
          </p:nvSpPr>
          <p:spPr bwMode="auto">
            <a:xfrm>
              <a:off x="612494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7" name="Oval 699"/>
            <p:cNvSpPr>
              <a:spLocks noChangeAspect="1" noChangeArrowheads="1"/>
            </p:cNvSpPr>
            <p:nvPr userDrawn="1"/>
          </p:nvSpPr>
          <p:spPr bwMode="auto">
            <a:xfrm>
              <a:off x="6238031"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8" name="Oval 700"/>
            <p:cNvSpPr>
              <a:spLocks noChangeAspect="1" noChangeArrowheads="1"/>
            </p:cNvSpPr>
            <p:nvPr userDrawn="1"/>
          </p:nvSpPr>
          <p:spPr bwMode="auto">
            <a:xfrm>
              <a:off x="6349607"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9" name="Oval 701"/>
            <p:cNvSpPr>
              <a:spLocks noChangeAspect="1" noChangeArrowheads="1"/>
            </p:cNvSpPr>
            <p:nvPr userDrawn="1"/>
          </p:nvSpPr>
          <p:spPr bwMode="auto">
            <a:xfrm>
              <a:off x="6462690"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0" name="Oval 702"/>
            <p:cNvSpPr>
              <a:spLocks noChangeAspect="1" noChangeArrowheads="1"/>
            </p:cNvSpPr>
            <p:nvPr userDrawn="1"/>
          </p:nvSpPr>
          <p:spPr bwMode="auto">
            <a:xfrm>
              <a:off x="6574266"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1" name="Oval 703"/>
            <p:cNvSpPr>
              <a:spLocks noChangeAspect="1" noChangeArrowheads="1"/>
            </p:cNvSpPr>
            <p:nvPr userDrawn="1"/>
          </p:nvSpPr>
          <p:spPr bwMode="auto">
            <a:xfrm>
              <a:off x="6687351"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2" name="Oval 704"/>
            <p:cNvSpPr>
              <a:spLocks noChangeAspect="1" noChangeArrowheads="1"/>
            </p:cNvSpPr>
            <p:nvPr userDrawn="1"/>
          </p:nvSpPr>
          <p:spPr bwMode="auto">
            <a:xfrm>
              <a:off x="679892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3" name="Oval 705"/>
            <p:cNvSpPr>
              <a:spLocks noChangeAspect="1" noChangeArrowheads="1"/>
            </p:cNvSpPr>
            <p:nvPr userDrawn="1"/>
          </p:nvSpPr>
          <p:spPr bwMode="auto">
            <a:xfrm>
              <a:off x="6912011"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4" name="Oval 706"/>
            <p:cNvSpPr>
              <a:spLocks noChangeAspect="1" noChangeArrowheads="1"/>
            </p:cNvSpPr>
            <p:nvPr userDrawn="1"/>
          </p:nvSpPr>
          <p:spPr bwMode="auto">
            <a:xfrm>
              <a:off x="7023587"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5" name="Oval 707"/>
            <p:cNvSpPr>
              <a:spLocks noChangeAspect="1" noChangeArrowheads="1"/>
            </p:cNvSpPr>
            <p:nvPr userDrawn="1"/>
          </p:nvSpPr>
          <p:spPr bwMode="auto">
            <a:xfrm>
              <a:off x="713667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6" name="Oval 708"/>
            <p:cNvSpPr>
              <a:spLocks noChangeAspect="1" noChangeArrowheads="1"/>
            </p:cNvSpPr>
            <p:nvPr userDrawn="1"/>
          </p:nvSpPr>
          <p:spPr bwMode="auto">
            <a:xfrm>
              <a:off x="724824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7" name="Oval 709"/>
            <p:cNvSpPr>
              <a:spLocks noChangeAspect="1" noChangeArrowheads="1"/>
            </p:cNvSpPr>
            <p:nvPr userDrawn="1"/>
          </p:nvSpPr>
          <p:spPr bwMode="auto">
            <a:xfrm>
              <a:off x="7361330"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8" name="Oval 710"/>
            <p:cNvSpPr>
              <a:spLocks noChangeAspect="1" noChangeArrowheads="1"/>
            </p:cNvSpPr>
            <p:nvPr userDrawn="1"/>
          </p:nvSpPr>
          <p:spPr bwMode="auto">
            <a:xfrm>
              <a:off x="758598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9" name="Oval 711"/>
            <p:cNvSpPr>
              <a:spLocks noChangeAspect="1" noChangeArrowheads="1"/>
            </p:cNvSpPr>
            <p:nvPr userDrawn="1"/>
          </p:nvSpPr>
          <p:spPr bwMode="auto">
            <a:xfrm>
              <a:off x="1405584"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0" name="Oval 712"/>
            <p:cNvSpPr>
              <a:spLocks noChangeAspect="1" noChangeArrowheads="1"/>
            </p:cNvSpPr>
            <p:nvPr userDrawn="1"/>
          </p:nvSpPr>
          <p:spPr bwMode="auto">
            <a:xfrm>
              <a:off x="151867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1" name="Oval 713"/>
            <p:cNvSpPr>
              <a:spLocks noChangeAspect="1" noChangeArrowheads="1"/>
            </p:cNvSpPr>
            <p:nvPr userDrawn="1"/>
          </p:nvSpPr>
          <p:spPr bwMode="auto">
            <a:xfrm>
              <a:off x="163024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2" name="Oval 714"/>
            <p:cNvSpPr>
              <a:spLocks noChangeAspect="1" noChangeArrowheads="1"/>
            </p:cNvSpPr>
            <p:nvPr userDrawn="1"/>
          </p:nvSpPr>
          <p:spPr bwMode="auto">
            <a:xfrm>
              <a:off x="1743329"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3" name="Oval 715"/>
            <p:cNvSpPr>
              <a:spLocks noChangeAspect="1" noChangeArrowheads="1"/>
            </p:cNvSpPr>
            <p:nvPr userDrawn="1"/>
          </p:nvSpPr>
          <p:spPr bwMode="auto">
            <a:xfrm>
              <a:off x="185490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4" name="Oval 716"/>
            <p:cNvSpPr>
              <a:spLocks noChangeAspect="1" noChangeArrowheads="1"/>
            </p:cNvSpPr>
            <p:nvPr userDrawn="1"/>
          </p:nvSpPr>
          <p:spPr bwMode="auto">
            <a:xfrm>
              <a:off x="1967987"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5" name="Oval 717"/>
            <p:cNvSpPr>
              <a:spLocks noChangeAspect="1" noChangeArrowheads="1"/>
            </p:cNvSpPr>
            <p:nvPr userDrawn="1"/>
          </p:nvSpPr>
          <p:spPr bwMode="auto">
            <a:xfrm>
              <a:off x="2079563"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6" name="Oval 718"/>
            <p:cNvSpPr>
              <a:spLocks noChangeAspect="1" noChangeArrowheads="1"/>
            </p:cNvSpPr>
            <p:nvPr userDrawn="1"/>
          </p:nvSpPr>
          <p:spPr bwMode="auto">
            <a:xfrm>
              <a:off x="2192649"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7" name="Oval 719"/>
            <p:cNvSpPr>
              <a:spLocks noChangeAspect="1" noChangeArrowheads="1"/>
            </p:cNvSpPr>
            <p:nvPr userDrawn="1"/>
          </p:nvSpPr>
          <p:spPr bwMode="auto">
            <a:xfrm>
              <a:off x="230422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8" name="Oval 720"/>
            <p:cNvSpPr>
              <a:spLocks noChangeAspect="1" noChangeArrowheads="1"/>
            </p:cNvSpPr>
            <p:nvPr userDrawn="1"/>
          </p:nvSpPr>
          <p:spPr bwMode="auto">
            <a:xfrm>
              <a:off x="2417309"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9" name="Oval 721"/>
            <p:cNvSpPr>
              <a:spLocks noChangeAspect="1" noChangeArrowheads="1"/>
            </p:cNvSpPr>
            <p:nvPr userDrawn="1"/>
          </p:nvSpPr>
          <p:spPr bwMode="auto">
            <a:xfrm>
              <a:off x="2528885"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0" name="Oval 722"/>
            <p:cNvSpPr>
              <a:spLocks noChangeAspect="1" noChangeArrowheads="1"/>
            </p:cNvSpPr>
            <p:nvPr userDrawn="1"/>
          </p:nvSpPr>
          <p:spPr bwMode="auto">
            <a:xfrm>
              <a:off x="410301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1" name="Oval 723"/>
            <p:cNvSpPr>
              <a:spLocks noChangeAspect="1" noChangeArrowheads="1"/>
            </p:cNvSpPr>
            <p:nvPr userDrawn="1"/>
          </p:nvSpPr>
          <p:spPr bwMode="auto">
            <a:xfrm>
              <a:off x="421458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2" name="Oval 724"/>
            <p:cNvSpPr>
              <a:spLocks noChangeAspect="1" noChangeArrowheads="1"/>
            </p:cNvSpPr>
            <p:nvPr userDrawn="1"/>
          </p:nvSpPr>
          <p:spPr bwMode="auto">
            <a:xfrm>
              <a:off x="4663904"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3" name="Oval 725"/>
            <p:cNvSpPr>
              <a:spLocks noChangeAspect="1" noChangeArrowheads="1"/>
            </p:cNvSpPr>
            <p:nvPr userDrawn="1"/>
          </p:nvSpPr>
          <p:spPr bwMode="auto">
            <a:xfrm>
              <a:off x="488856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4" name="Oval 726"/>
            <p:cNvSpPr>
              <a:spLocks noChangeAspect="1" noChangeArrowheads="1"/>
            </p:cNvSpPr>
            <p:nvPr userDrawn="1"/>
          </p:nvSpPr>
          <p:spPr bwMode="auto">
            <a:xfrm>
              <a:off x="5001649"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5" name="Oval 727"/>
            <p:cNvSpPr>
              <a:spLocks noChangeAspect="1" noChangeArrowheads="1"/>
            </p:cNvSpPr>
            <p:nvPr userDrawn="1"/>
          </p:nvSpPr>
          <p:spPr bwMode="auto">
            <a:xfrm>
              <a:off x="5113225" y="2903789"/>
              <a:ext cx="85943"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6" name="Oval 728"/>
            <p:cNvSpPr>
              <a:spLocks noChangeAspect="1" noChangeArrowheads="1"/>
            </p:cNvSpPr>
            <p:nvPr userDrawn="1"/>
          </p:nvSpPr>
          <p:spPr bwMode="auto">
            <a:xfrm>
              <a:off x="5226308"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7" name="Oval 729"/>
            <p:cNvSpPr>
              <a:spLocks noChangeAspect="1" noChangeArrowheads="1"/>
            </p:cNvSpPr>
            <p:nvPr userDrawn="1"/>
          </p:nvSpPr>
          <p:spPr bwMode="auto">
            <a:xfrm>
              <a:off x="5337884"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8" name="Oval 730"/>
            <p:cNvSpPr>
              <a:spLocks noChangeAspect="1" noChangeArrowheads="1"/>
            </p:cNvSpPr>
            <p:nvPr userDrawn="1"/>
          </p:nvSpPr>
          <p:spPr bwMode="auto">
            <a:xfrm>
              <a:off x="5450968"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9" name="Oval 731"/>
            <p:cNvSpPr>
              <a:spLocks noChangeAspect="1" noChangeArrowheads="1"/>
            </p:cNvSpPr>
            <p:nvPr userDrawn="1"/>
          </p:nvSpPr>
          <p:spPr bwMode="auto">
            <a:xfrm>
              <a:off x="5675627"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0" name="Oval 732"/>
            <p:cNvSpPr>
              <a:spLocks noChangeAspect="1" noChangeArrowheads="1"/>
            </p:cNvSpPr>
            <p:nvPr userDrawn="1"/>
          </p:nvSpPr>
          <p:spPr bwMode="auto">
            <a:xfrm>
              <a:off x="5787203"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1" name="Oval 733"/>
            <p:cNvSpPr>
              <a:spLocks noChangeAspect="1" noChangeArrowheads="1"/>
            </p:cNvSpPr>
            <p:nvPr userDrawn="1"/>
          </p:nvSpPr>
          <p:spPr bwMode="auto">
            <a:xfrm>
              <a:off x="5900288"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2" name="Oval 734"/>
            <p:cNvSpPr>
              <a:spLocks noChangeAspect="1" noChangeArrowheads="1"/>
            </p:cNvSpPr>
            <p:nvPr userDrawn="1"/>
          </p:nvSpPr>
          <p:spPr bwMode="auto">
            <a:xfrm>
              <a:off x="6013372"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3" name="Oval 735"/>
            <p:cNvSpPr>
              <a:spLocks noChangeAspect="1" noChangeArrowheads="1"/>
            </p:cNvSpPr>
            <p:nvPr userDrawn="1"/>
          </p:nvSpPr>
          <p:spPr bwMode="auto">
            <a:xfrm>
              <a:off x="6124948"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4" name="Oval 736"/>
            <p:cNvSpPr>
              <a:spLocks noChangeAspect="1" noChangeArrowheads="1"/>
            </p:cNvSpPr>
            <p:nvPr userDrawn="1"/>
          </p:nvSpPr>
          <p:spPr bwMode="auto">
            <a:xfrm>
              <a:off x="6238031"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5" name="Oval 737"/>
            <p:cNvSpPr>
              <a:spLocks noChangeAspect="1" noChangeArrowheads="1"/>
            </p:cNvSpPr>
            <p:nvPr userDrawn="1"/>
          </p:nvSpPr>
          <p:spPr bwMode="auto">
            <a:xfrm>
              <a:off x="6349607"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6" name="Oval 738"/>
            <p:cNvSpPr>
              <a:spLocks noChangeAspect="1" noChangeArrowheads="1"/>
            </p:cNvSpPr>
            <p:nvPr userDrawn="1"/>
          </p:nvSpPr>
          <p:spPr bwMode="auto">
            <a:xfrm>
              <a:off x="6462690"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7" name="Oval 739"/>
            <p:cNvSpPr>
              <a:spLocks noChangeAspect="1" noChangeArrowheads="1"/>
            </p:cNvSpPr>
            <p:nvPr userDrawn="1"/>
          </p:nvSpPr>
          <p:spPr bwMode="auto">
            <a:xfrm>
              <a:off x="6574266"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8" name="Oval 740"/>
            <p:cNvSpPr>
              <a:spLocks noChangeAspect="1" noChangeArrowheads="1"/>
            </p:cNvSpPr>
            <p:nvPr userDrawn="1"/>
          </p:nvSpPr>
          <p:spPr bwMode="auto">
            <a:xfrm>
              <a:off x="6687351"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9" name="Oval 741"/>
            <p:cNvSpPr>
              <a:spLocks noChangeAspect="1" noChangeArrowheads="1"/>
            </p:cNvSpPr>
            <p:nvPr userDrawn="1"/>
          </p:nvSpPr>
          <p:spPr bwMode="auto">
            <a:xfrm>
              <a:off x="679892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0" name="Oval 742"/>
            <p:cNvSpPr>
              <a:spLocks noChangeAspect="1" noChangeArrowheads="1"/>
            </p:cNvSpPr>
            <p:nvPr userDrawn="1"/>
          </p:nvSpPr>
          <p:spPr bwMode="auto">
            <a:xfrm>
              <a:off x="6912011"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1" name="Oval 743"/>
            <p:cNvSpPr>
              <a:spLocks noChangeAspect="1" noChangeArrowheads="1"/>
            </p:cNvSpPr>
            <p:nvPr userDrawn="1"/>
          </p:nvSpPr>
          <p:spPr bwMode="auto">
            <a:xfrm>
              <a:off x="7023587"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2" name="Oval 744"/>
            <p:cNvSpPr>
              <a:spLocks noChangeAspect="1" noChangeArrowheads="1"/>
            </p:cNvSpPr>
            <p:nvPr userDrawn="1"/>
          </p:nvSpPr>
          <p:spPr bwMode="auto">
            <a:xfrm>
              <a:off x="713667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3" name="Oval 745"/>
            <p:cNvSpPr>
              <a:spLocks noChangeAspect="1" noChangeArrowheads="1"/>
            </p:cNvSpPr>
            <p:nvPr userDrawn="1"/>
          </p:nvSpPr>
          <p:spPr bwMode="auto">
            <a:xfrm>
              <a:off x="7361330"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4" name="Oval 746"/>
            <p:cNvSpPr>
              <a:spLocks noChangeAspect="1" noChangeArrowheads="1"/>
            </p:cNvSpPr>
            <p:nvPr userDrawn="1"/>
          </p:nvSpPr>
          <p:spPr bwMode="auto">
            <a:xfrm>
              <a:off x="7585989" y="2903789"/>
              <a:ext cx="85943"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5" name="Oval 747"/>
            <p:cNvSpPr>
              <a:spLocks noChangeAspect="1" noChangeArrowheads="1"/>
            </p:cNvSpPr>
            <p:nvPr userDrawn="1"/>
          </p:nvSpPr>
          <p:spPr bwMode="auto">
            <a:xfrm>
              <a:off x="1518670"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6" name="Oval 748"/>
            <p:cNvSpPr>
              <a:spLocks noChangeAspect="1" noChangeArrowheads="1"/>
            </p:cNvSpPr>
            <p:nvPr userDrawn="1"/>
          </p:nvSpPr>
          <p:spPr bwMode="auto">
            <a:xfrm>
              <a:off x="163024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7" name="Oval 749"/>
            <p:cNvSpPr>
              <a:spLocks noChangeAspect="1" noChangeArrowheads="1"/>
            </p:cNvSpPr>
            <p:nvPr userDrawn="1"/>
          </p:nvSpPr>
          <p:spPr bwMode="auto">
            <a:xfrm>
              <a:off x="1743329"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8" name="Oval 750"/>
            <p:cNvSpPr>
              <a:spLocks noChangeAspect="1" noChangeArrowheads="1"/>
            </p:cNvSpPr>
            <p:nvPr userDrawn="1"/>
          </p:nvSpPr>
          <p:spPr bwMode="auto">
            <a:xfrm>
              <a:off x="185490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9" name="Oval 751"/>
            <p:cNvSpPr>
              <a:spLocks noChangeAspect="1" noChangeArrowheads="1"/>
            </p:cNvSpPr>
            <p:nvPr userDrawn="1"/>
          </p:nvSpPr>
          <p:spPr bwMode="auto">
            <a:xfrm>
              <a:off x="1967987"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0" name="Oval 752"/>
            <p:cNvSpPr>
              <a:spLocks noChangeAspect="1" noChangeArrowheads="1"/>
            </p:cNvSpPr>
            <p:nvPr userDrawn="1"/>
          </p:nvSpPr>
          <p:spPr bwMode="auto">
            <a:xfrm>
              <a:off x="2079563"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1" name="Oval 753"/>
            <p:cNvSpPr>
              <a:spLocks noChangeAspect="1" noChangeArrowheads="1"/>
            </p:cNvSpPr>
            <p:nvPr userDrawn="1"/>
          </p:nvSpPr>
          <p:spPr bwMode="auto">
            <a:xfrm>
              <a:off x="219264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2" name="Oval 754"/>
            <p:cNvSpPr>
              <a:spLocks noChangeAspect="1" noChangeArrowheads="1"/>
            </p:cNvSpPr>
            <p:nvPr userDrawn="1"/>
          </p:nvSpPr>
          <p:spPr bwMode="auto">
            <a:xfrm>
              <a:off x="230422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3" name="Oval 755"/>
            <p:cNvSpPr>
              <a:spLocks noChangeAspect="1" noChangeArrowheads="1"/>
            </p:cNvSpPr>
            <p:nvPr userDrawn="1"/>
          </p:nvSpPr>
          <p:spPr bwMode="auto">
            <a:xfrm>
              <a:off x="2417309"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4" name="Oval 756"/>
            <p:cNvSpPr>
              <a:spLocks noChangeAspect="1" noChangeArrowheads="1"/>
            </p:cNvSpPr>
            <p:nvPr userDrawn="1"/>
          </p:nvSpPr>
          <p:spPr bwMode="auto">
            <a:xfrm>
              <a:off x="421458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5" name="Oval 757"/>
            <p:cNvSpPr>
              <a:spLocks noChangeAspect="1" noChangeArrowheads="1"/>
            </p:cNvSpPr>
            <p:nvPr userDrawn="1"/>
          </p:nvSpPr>
          <p:spPr bwMode="auto">
            <a:xfrm>
              <a:off x="4327669"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6" name="Oval 758"/>
            <p:cNvSpPr>
              <a:spLocks noChangeAspect="1" noChangeArrowheads="1"/>
            </p:cNvSpPr>
            <p:nvPr userDrawn="1"/>
          </p:nvSpPr>
          <p:spPr bwMode="auto">
            <a:xfrm>
              <a:off x="443924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7" name="Oval 759"/>
            <p:cNvSpPr>
              <a:spLocks noChangeAspect="1" noChangeArrowheads="1"/>
            </p:cNvSpPr>
            <p:nvPr userDrawn="1"/>
          </p:nvSpPr>
          <p:spPr bwMode="auto">
            <a:xfrm>
              <a:off x="455232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8" name="Oval 760"/>
            <p:cNvSpPr>
              <a:spLocks noChangeAspect="1" noChangeArrowheads="1"/>
            </p:cNvSpPr>
            <p:nvPr userDrawn="1"/>
          </p:nvSpPr>
          <p:spPr bwMode="auto">
            <a:xfrm>
              <a:off x="522630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9" name="Oval 761"/>
            <p:cNvSpPr>
              <a:spLocks noChangeAspect="1" noChangeArrowheads="1"/>
            </p:cNvSpPr>
            <p:nvPr userDrawn="1"/>
          </p:nvSpPr>
          <p:spPr bwMode="auto">
            <a:xfrm>
              <a:off x="5337884"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0" name="Oval 762"/>
            <p:cNvSpPr>
              <a:spLocks noChangeAspect="1" noChangeArrowheads="1"/>
            </p:cNvSpPr>
            <p:nvPr userDrawn="1"/>
          </p:nvSpPr>
          <p:spPr bwMode="auto">
            <a:xfrm>
              <a:off x="545096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1" name="Oval 763"/>
            <p:cNvSpPr>
              <a:spLocks noChangeAspect="1" noChangeArrowheads="1"/>
            </p:cNvSpPr>
            <p:nvPr userDrawn="1"/>
          </p:nvSpPr>
          <p:spPr bwMode="auto">
            <a:xfrm>
              <a:off x="5562544"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2" name="Oval 764"/>
            <p:cNvSpPr>
              <a:spLocks noChangeAspect="1" noChangeArrowheads="1"/>
            </p:cNvSpPr>
            <p:nvPr userDrawn="1"/>
          </p:nvSpPr>
          <p:spPr bwMode="auto">
            <a:xfrm>
              <a:off x="5675627"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3" name="Oval 765"/>
            <p:cNvSpPr>
              <a:spLocks noChangeAspect="1" noChangeArrowheads="1"/>
            </p:cNvSpPr>
            <p:nvPr userDrawn="1"/>
          </p:nvSpPr>
          <p:spPr bwMode="auto">
            <a:xfrm>
              <a:off x="5787203"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4" name="Oval 766"/>
            <p:cNvSpPr>
              <a:spLocks noChangeAspect="1" noChangeArrowheads="1"/>
            </p:cNvSpPr>
            <p:nvPr userDrawn="1"/>
          </p:nvSpPr>
          <p:spPr bwMode="auto">
            <a:xfrm>
              <a:off x="590028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5" name="Oval 767"/>
            <p:cNvSpPr>
              <a:spLocks noChangeAspect="1" noChangeArrowheads="1"/>
            </p:cNvSpPr>
            <p:nvPr userDrawn="1"/>
          </p:nvSpPr>
          <p:spPr bwMode="auto">
            <a:xfrm>
              <a:off x="6013372"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6" name="Oval 768"/>
            <p:cNvSpPr>
              <a:spLocks noChangeAspect="1" noChangeArrowheads="1"/>
            </p:cNvSpPr>
            <p:nvPr userDrawn="1"/>
          </p:nvSpPr>
          <p:spPr bwMode="auto">
            <a:xfrm>
              <a:off x="612494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7" name="Oval 769"/>
            <p:cNvSpPr>
              <a:spLocks noChangeAspect="1" noChangeArrowheads="1"/>
            </p:cNvSpPr>
            <p:nvPr userDrawn="1"/>
          </p:nvSpPr>
          <p:spPr bwMode="auto">
            <a:xfrm>
              <a:off x="6238031"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8" name="Oval 770"/>
            <p:cNvSpPr>
              <a:spLocks noChangeAspect="1" noChangeArrowheads="1"/>
            </p:cNvSpPr>
            <p:nvPr userDrawn="1"/>
          </p:nvSpPr>
          <p:spPr bwMode="auto">
            <a:xfrm>
              <a:off x="6349607"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9" name="Oval 771"/>
            <p:cNvSpPr>
              <a:spLocks noChangeAspect="1" noChangeArrowheads="1"/>
            </p:cNvSpPr>
            <p:nvPr userDrawn="1"/>
          </p:nvSpPr>
          <p:spPr bwMode="auto">
            <a:xfrm>
              <a:off x="6462690"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0" name="Oval 772"/>
            <p:cNvSpPr>
              <a:spLocks noChangeAspect="1" noChangeArrowheads="1"/>
            </p:cNvSpPr>
            <p:nvPr userDrawn="1"/>
          </p:nvSpPr>
          <p:spPr bwMode="auto">
            <a:xfrm>
              <a:off x="6574266"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1" name="Oval 773"/>
            <p:cNvSpPr>
              <a:spLocks noChangeAspect="1" noChangeArrowheads="1"/>
            </p:cNvSpPr>
            <p:nvPr userDrawn="1"/>
          </p:nvSpPr>
          <p:spPr bwMode="auto">
            <a:xfrm>
              <a:off x="6687351"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2" name="Oval 774"/>
            <p:cNvSpPr>
              <a:spLocks noChangeAspect="1" noChangeArrowheads="1"/>
            </p:cNvSpPr>
            <p:nvPr userDrawn="1"/>
          </p:nvSpPr>
          <p:spPr bwMode="auto">
            <a:xfrm>
              <a:off x="679892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3" name="Oval 775"/>
            <p:cNvSpPr>
              <a:spLocks noChangeAspect="1" noChangeArrowheads="1"/>
            </p:cNvSpPr>
            <p:nvPr userDrawn="1"/>
          </p:nvSpPr>
          <p:spPr bwMode="auto">
            <a:xfrm>
              <a:off x="6912011"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4" name="Oval 776"/>
            <p:cNvSpPr>
              <a:spLocks noChangeAspect="1" noChangeArrowheads="1"/>
            </p:cNvSpPr>
            <p:nvPr userDrawn="1"/>
          </p:nvSpPr>
          <p:spPr bwMode="auto">
            <a:xfrm>
              <a:off x="7023587"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5" name="Oval 777"/>
            <p:cNvSpPr>
              <a:spLocks noChangeAspect="1" noChangeArrowheads="1"/>
            </p:cNvSpPr>
            <p:nvPr userDrawn="1"/>
          </p:nvSpPr>
          <p:spPr bwMode="auto">
            <a:xfrm>
              <a:off x="7136670"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6" name="Oval 778"/>
            <p:cNvSpPr>
              <a:spLocks noChangeAspect="1" noChangeArrowheads="1"/>
            </p:cNvSpPr>
            <p:nvPr userDrawn="1"/>
          </p:nvSpPr>
          <p:spPr bwMode="auto">
            <a:xfrm>
              <a:off x="747290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7" name="Oval 779"/>
            <p:cNvSpPr>
              <a:spLocks noChangeAspect="1" noChangeArrowheads="1"/>
            </p:cNvSpPr>
            <p:nvPr userDrawn="1"/>
          </p:nvSpPr>
          <p:spPr bwMode="auto">
            <a:xfrm>
              <a:off x="7585989"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8" name="Oval 780"/>
            <p:cNvSpPr>
              <a:spLocks noChangeAspect="1" noChangeArrowheads="1"/>
            </p:cNvSpPr>
            <p:nvPr userDrawn="1"/>
          </p:nvSpPr>
          <p:spPr bwMode="auto">
            <a:xfrm>
              <a:off x="163024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9" name="Oval 781"/>
            <p:cNvSpPr>
              <a:spLocks noChangeAspect="1" noChangeArrowheads="1"/>
            </p:cNvSpPr>
            <p:nvPr userDrawn="1"/>
          </p:nvSpPr>
          <p:spPr bwMode="auto">
            <a:xfrm>
              <a:off x="174332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0" name="Oval 782"/>
            <p:cNvSpPr>
              <a:spLocks noChangeAspect="1" noChangeArrowheads="1"/>
            </p:cNvSpPr>
            <p:nvPr userDrawn="1"/>
          </p:nvSpPr>
          <p:spPr bwMode="auto">
            <a:xfrm>
              <a:off x="185490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1" name="Oval 783"/>
            <p:cNvSpPr>
              <a:spLocks noChangeAspect="1" noChangeArrowheads="1"/>
            </p:cNvSpPr>
            <p:nvPr userDrawn="1"/>
          </p:nvSpPr>
          <p:spPr bwMode="auto">
            <a:xfrm>
              <a:off x="1967987"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2" name="Oval 784"/>
            <p:cNvSpPr>
              <a:spLocks noChangeAspect="1" noChangeArrowheads="1"/>
            </p:cNvSpPr>
            <p:nvPr userDrawn="1"/>
          </p:nvSpPr>
          <p:spPr bwMode="auto">
            <a:xfrm>
              <a:off x="2079563"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3" name="Oval 785"/>
            <p:cNvSpPr>
              <a:spLocks noChangeAspect="1" noChangeArrowheads="1"/>
            </p:cNvSpPr>
            <p:nvPr userDrawn="1"/>
          </p:nvSpPr>
          <p:spPr bwMode="auto">
            <a:xfrm>
              <a:off x="219264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4" name="Oval 786"/>
            <p:cNvSpPr>
              <a:spLocks noChangeAspect="1" noChangeArrowheads="1"/>
            </p:cNvSpPr>
            <p:nvPr userDrawn="1"/>
          </p:nvSpPr>
          <p:spPr bwMode="auto">
            <a:xfrm>
              <a:off x="230422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5" name="Oval 787"/>
            <p:cNvSpPr>
              <a:spLocks noChangeAspect="1" noChangeArrowheads="1"/>
            </p:cNvSpPr>
            <p:nvPr userDrawn="1"/>
          </p:nvSpPr>
          <p:spPr bwMode="auto">
            <a:xfrm>
              <a:off x="2417309"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6" name="Oval 788"/>
            <p:cNvSpPr>
              <a:spLocks noChangeAspect="1" noChangeArrowheads="1"/>
            </p:cNvSpPr>
            <p:nvPr userDrawn="1"/>
          </p:nvSpPr>
          <p:spPr bwMode="auto">
            <a:xfrm>
              <a:off x="4103010"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7" name="Oval 789"/>
            <p:cNvSpPr>
              <a:spLocks noChangeAspect="1" noChangeArrowheads="1"/>
            </p:cNvSpPr>
            <p:nvPr userDrawn="1"/>
          </p:nvSpPr>
          <p:spPr bwMode="auto">
            <a:xfrm>
              <a:off x="421458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8" name="Oval 790"/>
            <p:cNvSpPr>
              <a:spLocks noChangeAspect="1" noChangeArrowheads="1"/>
            </p:cNvSpPr>
            <p:nvPr userDrawn="1"/>
          </p:nvSpPr>
          <p:spPr bwMode="auto">
            <a:xfrm>
              <a:off x="432766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9" name="Oval 791"/>
            <p:cNvSpPr>
              <a:spLocks noChangeAspect="1" noChangeArrowheads="1"/>
            </p:cNvSpPr>
            <p:nvPr userDrawn="1"/>
          </p:nvSpPr>
          <p:spPr bwMode="auto">
            <a:xfrm>
              <a:off x="443924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0" name="Oval 792"/>
            <p:cNvSpPr>
              <a:spLocks noChangeAspect="1" noChangeArrowheads="1"/>
            </p:cNvSpPr>
            <p:nvPr userDrawn="1"/>
          </p:nvSpPr>
          <p:spPr bwMode="auto">
            <a:xfrm>
              <a:off x="455232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1" name="Oval 793"/>
            <p:cNvSpPr>
              <a:spLocks noChangeAspect="1" noChangeArrowheads="1"/>
            </p:cNvSpPr>
            <p:nvPr userDrawn="1"/>
          </p:nvSpPr>
          <p:spPr bwMode="auto">
            <a:xfrm>
              <a:off x="4663904"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2" name="Oval 794"/>
            <p:cNvSpPr>
              <a:spLocks noChangeAspect="1" noChangeArrowheads="1"/>
            </p:cNvSpPr>
            <p:nvPr userDrawn="1"/>
          </p:nvSpPr>
          <p:spPr bwMode="auto">
            <a:xfrm>
              <a:off x="477698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3" name="Oval 795"/>
            <p:cNvSpPr>
              <a:spLocks noChangeAspect="1" noChangeArrowheads="1"/>
            </p:cNvSpPr>
            <p:nvPr userDrawn="1"/>
          </p:nvSpPr>
          <p:spPr bwMode="auto">
            <a:xfrm>
              <a:off x="488856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4" name="Oval 796"/>
            <p:cNvSpPr>
              <a:spLocks noChangeAspect="1" noChangeArrowheads="1"/>
            </p:cNvSpPr>
            <p:nvPr userDrawn="1"/>
          </p:nvSpPr>
          <p:spPr bwMode="auto">
            <a:xfrm>
              <a:off x="5001649"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5" name="Oval 797"/>
            <p:cNvSpPr>
              <a:spLocks noChangeAspect="1" noChangeArrowheads="1"/>
            </p:cNvSpPr>
            <p:nvPr userDrawn="1"/>
          </p:nvSpPr>
          <p:spPr bwMode="auto">
            <a:xfrm>
              <a:off x="522630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6" name="Oval 798"/>
            <p:cNvSpPr>
              <a:spLocks noChangeAspect="1" noChangeArrowheads="1"/>
            </p:cNvSpPr>
            <p:nvPr userDrawn="1"/>
          </p:nvSpPr>
          <p:spPr bwMode="auto">
            <a:xfrm>
              <a:off x="5337884"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7" name="Oval 799"/>
            <p:cNvSpPr>
              <a:spLocks noChangeAspect="1" noChangeArrowheads="1"/>
            </p:cNvSpPr>
            <p:nvPr userDrawn="1"/>
          </p:nvSpPr>
          <p:spPr bwMode="auto">
            <a:xfrm>
              <a:off x="545096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8" name="Oval 800"/>
            <p:cNvSpPr>
              <a:spLocks noChangeAspect="1" noChangeArrowheads="1"/>
            </p:cNvSpPr>
            <p:nvPr userDrawn="1"/>
          </p:nvSpPr>
          <p:spPr bwMode="auto">
            <a:xfrm>
              <a:off x="5562544"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9" name="Oval 801"/>
            <p:cNvSpPr>
              <a:spLocks noChangeAspect="1" noChangeArrowheads="1"/>
            </p:cNvSpPr>
            <p:nvPr userDrawn="1"/>
          </p:nvSpPr>
          <p:spPr bwMode="auto">
            <a:xfrm>
              <a:off x="5675627"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0" name="Oval 802"/>
            <p:cNvSpPr>
              <a:spLocks noChangeAspect="1" noChangeArrowheads="1"/>
            </p:cNvSpPr>
            <p:nvPr userDrawn="1"/>
          </p:nvSpPr>
          <p:spPr bwMode="auto">
            <a:xfrm>
              <a:off x="5787203"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1" name="Oval 803"/>
            <p:cNvSpPr>
              <a:spLocks noChangeAspect="1" noChangeArrowheads="1"/>
            </p:cNvSpPr>
            <p:nvPr userDrawn="1"/>
          </p:nvSpPr>
          <p:spPr bwMode="auto">
            <a:xfrm>
              <a:off x="590028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2" name="Oval 804"/>
            <p:cNvSpPr>
              <a:spLocks noChangeAspect="1" noChangeArrowheads="1"/>
            </p:cNvSpPr>
            <p:nvPr userDrawn="1"/>
          </p:nvSpPr>
          <p:spPr bwMode="auto">
            <a:xfrm>
              <a:off x="6013372"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3" name="Oval 805"/>
            <p:cNvSpPr>
              <a:spLocks noChangeAspect="1" noChangeArrowheads="1"/>
            </p:cNvSpPr>
            <p:nvPr userDrawn="1"/>
          </p:nvSpPr>
          <p:spPr bwMode="auto">
            <a:xfrm>
              <a:off x="612494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4" name="Oval 806"/>
            <p:cNvSpPr>
              <a:spLocks noChangeAspect="1" noChangeArrowheads="1"/>
            </p:cNvSpPr>
            <p:nvPr userDrawn="1"/>
          </p:nvSpPr>
          <p:spPr bwMode="auto">
            <a:xfrm>
              <a:off x="6238031"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5" name="Oval 807"/>
            <p:cNvSpPr>
              <a:spLocks noChangeAspect="1" noChangeArrowheads="1"/>
            </p:cNvSpPr>
            <p:nvPr userDrawn="1"/>
          </p:nvSpPr>
          <p:spPr bwMode="auto">
            <a:xfrm>
              <a:off x="6349607"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6" name="Oval 808"/>
            <p:cNvSpPr>
              <a:spLocks noChangeAspect="1" noChangeArrowheads="1"/>
            </p:cNvSpPr>
            <p:nvPr userDrawn="1"/>
          </p:nvSpPr>
          <p:spPr bwMode="auto">
            <a:xfrm>
              <a:off x="6462690"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7" name="Oval 809"/>
            <p:cNvSpPr>
              <a:spLocks noChangeAspect="1" noChangeArrowheads="1"/>
            </p:cNvSpPr>
            <p:nvPr userDrawn="1"/>
          </p:nvSpPr>
          <p:spPr bwMode="auto">
            <a:xfrm>
              <a:off x="6574266"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8" name="Oval 810"/>
            <p:cNvSpPr>
              <a:spLocks noChangeAspect="1" noChangeArrowheads="1"/>
            </p:cNvSpPr>
            <p:nvPr userDrawn="1"/>
          </p:nvSpPr>
          <p:spPr bwMode="auto">
            <a:xfrm>
              <a:off x="6687351"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9" name="Oval 811"/>
            <p:cNvSpPr>
              <a:spLocks noChangeAspect="1" noChangeArrowheads="1"/>
            </p:cNvSpPr>
            <p:nvPr userDrawn="1"/>
          </p:nvSpPr>
          <p:spPr bwMode="auto">
            <a:xfrm>
              <a:off x="679892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0" name="Oval 812"/>
            <p:cNvSpPr>
              <a:spLocks noChangeAspect="1" noChangeArrowheads="1"/>
            </p:cNvSpPr>
            <p:nvPr userDrawn="1"/>
          </p:nvSpPr>
          <p:spPr bwMode="auto">
            <a:xfrm>
              <a:off x="6912011"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1" name="Oval 813"/>
            <p:cNvSpPr>
              <a:spLocks noChangeAspect="1" noChangeArrowheads="1"/>
            </p:cNvSpPr>
            <p:nvPr userDrawn="1"/>
          </p:nvSpPr>
          <p:spPr bwMode="auto">
            <a:xfrm>
              <a:off x="7023587"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2" name="Oval 814"/>
            <p:cNvSpPr>
              <a:spLocks noChangeAspect="1" noChangeArrowheads="1"/>
            </p:cNvSpPr>
            <p:nvPr userDrawn="1"/>
          </p:nvSpPr>
          <p:spPr bwMode="auto">
            <a:xfrm>
              <a:off x="7136670"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3" name="Oval 815"/>
            <p:cNvSpPr>
              <a:spLocks noChangeAspect="1" noChangeArrowheads="1"/>
            </p:cNvSpPr>
            <p:nvPr userDrawn="1"/>
          </p:nvSpPr>
          <p:spPr bwMode="auto">
            <a:xfrm>
              <a:off x="163024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4" name="Oval 816"/>
            <p:cNvSpPr>
              <a:spLocks noChangeAspect="1" noChangeArrowheads="1"/>
            </p:cNvSpPr>
            <p:nvPr userDrawn="1"/>
          </p:nvSpPr>
          <p:spPr bwMode="auto">
            <a:xfrm>
              <a:off x="174332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5" name="Oval 817"/>
            <p:cNvSpPr>
              <a:spLocks noChangeAspect="1" noChangeArrowheads="1"/>
            </p:cNvSpPr>
            <p:nvPr userDrawn="1"/>
          </p:nvSpPr>
          <p:spPr bwMode="auto">
            <a:xfrm>
              <a:off x="185490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6" name="Oval 818"/>
            <p:cNvSpPr>
              <a:spLocks noChangeAspect="1" noChangeArrowheads="1"/>
            </p:cNvSpPr>
            <p:nvPr userDrawn="1"/>
          </p:nvSpPr>
          <p:spPr bwMode="auto">
            <a:xfrm>
              <a:off x="196798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7" name="Oval 819"/>
            <p:cNvSpPr>
              <a:spLocks noChangeAspect="1" noChangeArrowheads="1"/>
            </p:cNvSpPr>
            <p:nvPr userDrawn="1"/>
          </p:nvSpPr>
          <p:spPr bwMode="auto">
            <a:xfrm>
              <a:off x="241730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8" name="Oval 820"/>
            <p:cNvSpPr>
              <a:spLocks noChangeAspect="1" noChangeArrowheads="1"/>
            </p:cNvSpPr>
            <p:nvPr userDrawn="1"/>
          </p:nvSpPr>
          <p:spPr bwMode="auto">
            <a:xfrm>
              <a:off x="4103010"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9" name="Oval 821"/>
            <p:cNvSpPr>
              <a:spLocks noChangeAspect="1" noChangeArrowheads="1"/>
            </p:cNvSpPr>
            <p:nvPr userDrawn="1"/>
          </p:nvSpPr>
          <p:spPr bwMode="auto">
            <a:xfrm>
              <a:off x="421458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0" name="Oval 822"/>
            <p:cNvSpPr>
              <a:spLocks noChangeAspect="1" noChangeArrowheads="1"/>
            </p:cNvSpPr>
            <p:nvPr userDrawn="1"/>
          </p:nvSpPr>
          <p:spPr bwMode="auto">
            <a:xfrm>
              <a:off x="432766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1" name="Oval 823"/>
            <p:cNvSpPr>
              <a:spLocks noChangeAspect="1" noChangeArrowheads="1"/>
            </p:cNvSpPr>
            <p:nvPr userDrawn="1"/>
          </p:nvSpPr>
          <p:spPr bwMode="auto">
            <a:xfrm>
              <a:off x="443924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2" name="Oval 824"/>
            <p:cNvSpPr>
              <a:spLocks noChangeAspect="1" noChangeArrowheads="1"/>
            </p:cNvSpPr>
            <p:nvPr userDrawn="1"/>
          </p:nvSpPr>
          <p:spPr bwMode="auto">
            <a:xfrm>
              <a:off x="455232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3" name="Oval 825"/>
            <p:cNvSpPr>
              <a:spLocks noChangeAspect="1" noChangeArrowheads="1"/>
            </p:cNvSpPr>
            <p:nvPr userDrawn="1"/>
          </p:nvSpPr>
          <p:spPr bwMode="auto">
            <a:xfrm>
              <a:off x="4663905"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4" name="Oval 826"/>
            <p:cNvSpPr>
              <a:spLocks noChangeAspect="1" noChangeArrowheads="1"/>
            </p:cNvSpPr>
            <p:nvPr userDrawn="1"/>
          </p:nvSpPr>
          <p:spPr bwMode="auto">
            <a:xfrm>
              <a:off x="477698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5" name="Oval 827"/>
            <p:cNvSpPr>
              <a:spLocks noChangeAspect="1" noChangeArrowheads="1"/>
            </p:cNvSpPr>
            <p:nvPr userDrawn="1"/>
          </p:nvSpPr>
          <p:spPr bwMode="auto">
            <a:xfrm>
              <a:off x="488856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6" name="Oval 828"/>
            <p:cNvSpPr>
              <a:spLocks noChangeAspect="1" noChangeArrowheads="1"/>
            </p:cNvSpPr>
            <p:nvPr userDrawn="1"/>
          </p:nvSpPr>
          <p:spPr bwMode="auto">
            <a:xfrm>
              <a:off x="500164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7" name="Oval 829"/>
            <p:cNvSpPr>
              <a:spLocks noChangeAspect="1" noChangeArrowheads="1"/>
            </p:cNvSpPr>
            <p:nvPr userDrawn="1"/>
          </p:nvSpPr>
          <p:spPr bwMode="auto">
            <a:xfrm>
              <a:off x="5113225"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8" name="Oval 830"/>
            <p:cNvSpPr>
              <a:spLocks noChangeAspect="1" noChangeArrowheads="1"/>
            </p:cNvSpPr>
            <p:nvPr userDrawn="1"/>
          </p:nvSpPr>
          <p:spPr bwMode="auto">
            <a:xfrm>
              <a:off x="5226308"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9" name="Oval 831"/>
            <p:cNvSpPr>
              <a:spLocks noChangeAspect="1" noChangeArrowheads="1"/>
            </p:cNvSpPr>
            <p:nvPr userDrawn="1"/>
          </p:nvSpPr>
          <p:spPr bwMode="auto">
            <a:xfrm>
              <a:off x="5337884"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0" name="Oval 832"/>
            <p:cNvSpPr>
              <a:spLocks noChangeAspect="1" noChangeArrowheads="1"/>
            </p:cNvSpPr>
            <p:nvPr userDrawn="1"/>
          </p:nvSpPr>
          <p:spPr bwMode="auto">
            <a:xfrm>
              <a:off x="545096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1" name="Oval 833"/>
            <p:cNvSpPr>
              <a:spLocks noChangeAspect="1" noChangeArrowheads="1"/>
            </p:cNvSpPr>
            <p:nvPr userDrawn="1"/>
          </p:nvSpPr>
          <p:spPr bwMode="auto">
            <a:xfrm>
              <a:off x="5562544"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2" name="Oval 834"/>
            <p:cNvSpPr>
              <a:spLocks noChangeAspect="1" noChangeArrowheads="1"/>
            </p:cNvSpPr>
            <p:nvPr userDrawn="1"/>
          </p:nvSpPr>
          <p:spPr bwMode="auto">
            <a:xfrm>
              <a:off x="5675627"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3" name="Oval 835"/>
            <p:cNvSpPr>
              <a:spLocks noChangeAspect="1" noChangeArrowheads="1"/>
            </p:cNvSpPr>
            <p:nvPr userDrawn="1"/>
          </p:nvSpPr>
          <p:spPr bwMode="auto">
            <a:xfrm>
              <a:off x="5787203"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4" name="Oval 836"/>
            <p:cNvSpPr>
              <a:spLocks noChangeAspect="1" noChangeArrowheads="1"/>
            </p:cNvSpPr>
            <p:nvPr userDrawn="1"/>
          </p:nvSpPr>
          <p:spPr bwMode="auto">
            <a:xfrm>
              <a:off x="590028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5" name="Oval 837"/>
            <p:cNvSpPr>
              <a:spLocks noChangeAspect="1" noChangeArrowheads="1"/>
            </p:cNvSpPr>
            <p:nvPr userDrawn="1"/>
          </p:nvSpPr>
          <p:spPr bwMode="auto">
            <a:xfrm>
              <a:off x="6013372"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6" name="Oval 838"/>
            <p:cNvSpPr>
              <a:spLocks noChangeAspect="1" noChangeArrowheads="1"/>
            </p:cNvSpPr>
            <p:nvPr userDrawn="1"/>
          </p:nvSpPr>
          <p:spPr bwMode="auto">
            <a:xfrm>
              <a:off x="6124948"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7" name="Oval 839"/>
            <p:cNvSpPr>
              <a:spLocks noChangeAspect="1" noChangeArrowheads="1"/>
            </p:cNvSpPr>
            <p:nvPr userDrawn="1"/>
          </p:nvSpPr>
          <p:spPr bwMode="auto">
            <a:xfrm>
              <a:off x="6238032"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8" name="Oval 840"/>
            <p:cNvSpPr>
              <a:spLocks noChangeAspect="1" noChangeArrowheads="1"/>
            </p:cNvSpPr>
            <p:nvPr userDrawn="1"/>
          </p:nvSpPr>
          <p:spPr bwMode="auto">
            <a:xfrm>
              <a:off x="634960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9" name="Oval 841"/>
            <p:cNvSpPr>
              <a:spLocks noChangeAspect="1" noChangeArrowheads="1"/>
            </p:cNvSpPr>
            <p:nvPr userDrawn="1"/>
          </p:nvSpPr>
          <p:spPr bwMode="auto">
            <a:xfrm>
              <a:off x="6462690"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0" name="Oval 842"/>
            <p:cNvSpPr>
              <a:spLocks noChangeAspect="1" noChangeArrowheads="1"/>
            </p:cNvSpPr>
            <p:nvPr userDrawn="1"/>
          </p:nvSpPr>
          <p:spPr bwMode="auto">
            <a:xfrm>
              <a:off x="6574266"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1" name="Oval 843"/>
            <p:cNvSpPr>
              <a:spLocks noChangeAspect="1" noChangeArrowheads="1"/>
            </p:cNvSpPr>
            <p:nvPr userDrawn="1"/>
          </p:nvSpPr>
          <p:spPr bwMode="auto">
            <a:xfrm>
              <a:off x="6687351"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2" name="Oval 844"/>
            <p:cNvSpPr>
              <a:spLocks noChangeAspect="1" noChangeArrowheads="1"/>
            </p:cNvSpPr>
            <p:nvPr userDrawn="1"/>
          </p:nvSpPr>
          <p:spPr bwMode="auto">
            <a:xfrm>
              <a:off x="679892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3" name="Oval 845"/>
            <p:cNvSpPr>
              <a:spLocks noChangeAspect="1" noChangeArrowheads="1"/>
            </p:cNvSpPr>
            <p:nvPr userDrawn="1"/>
          </p:nvSpPr>
          <p:spPr bwMode="auto">
            <a:xfrm>
              <a:off x="6912010"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4" name="Oval 846"/>
            <p:cNvSpPr>
              <a:spLocks noChangeAspect="1" noChangeArrowheads="1"/>
            </p:cNvSpPr>
            <p:nvPr userDrawn="1"/>
          </p:nvSpPr>
          <p:spPr bwMode="auto">
            <a:xfrm>
              <a:off x="7023587"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5" name="Oval 847"/>
            <p:cNvSpPr>
              <a:spLocks noChangeAspect="1" noChangeArrowheads="1"/>
            </p:cNvSpPr>
            <p:nvPr userDrawn="1"/>
          </p:nvSpPr>
          <p:spPr bwMode="auto">
            <a:xfrm>
              <a:off x="7136671"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6" name="Oval 848"/>
            <p:cNvSpPr>
              <a:spLocks noChangeAspect="1" noChangeArrowheads="1"/>
            </p:cNvSpPr>
            <p:nvPr userDrawn="1"/>
          </p:nvSpPr>
          <p:spPr bwMode="auto">
            <a:xfrm>
              <a:off x="174332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7" name="Oval 849"/>
            <p:cNvSpPr>
              <a:spLocks noChangeAspect="1" noChangeArrowheads="1"/>
            </p:cNvSpPr>
            <p:nvPr userDrawn="1"/>
          </p:nvSpPr>
          <p:spPr bwMode="auto">
            <a:xfrm>
              <a:off x="185490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8" name="Oval 850"/>
            <p:cNvSpPr>
              <a:spLocks noChangeAspect="1" noChangeArrowheads="1"/>
            </p:cNvSpPr>
            <p:nvPr userDrawn="1"/>
          </p:nvSpPr>
          <p:spPr bwMode="auto">
            <a:xfrm>
              <a:off x="196798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9" name="Oval 851"/>
            <p:cNvSpPr>
              <a:spLocks noChangeAspect="1" noChangeArrowheads="1"/>
            </p:cNvSpPr>
            <p:nvPr userDrawn="1"/>
          </p:nvSpPr>
          <p:spPr bwMode="auto">
            <a:xfrm>
              <a:off x="398992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0" name="Oval 852"/>
            <p:cNvSpPr>
              <a:spLocks noChangeAspect="1" noChangeArrowheads="1"/>
            </p:cNvSpPr>
            <p:nvPr userDrawn="1"/>
          </p:nvSpPr>
          <p:spPr bwMode="auto">
            <a:xfrm>
              <a:off x="4103010"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1" name="Oval 853"/>
            <p:cNvSpPr>
              <a:spLocks noChangeAspect="1" noChangeArrowheads="1"/>
            </p:cNvSpPr>
            <p:nvPr userDrawn="1"/>
          </p:nvSpPr>
          <p:spPr bwMode="auto">
            <a:xfrm>
              <a:off x="4214586"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2" name="Oval 854"/>
            <p:cNvSpPr>
              <a:spLocks noChangeAspect="1" noChangeArrowheads="1"/>
            </p:cNvSpPr>
            <p:nvPr userDrawn="1"/>
          </p:nvSpPr>
          <p:spPr bwMode="auto">
            <a:xfrm>
              <a:off x="432766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3" name="Oval 855"/>
            <p:cNvSpPr>
              <a:spLocks noChangeAspect="1" noChangeArrowheads="1"/>
            </p:cNvSpPr>
            <p:nvPr userDrawn="1"/>
          </p:nvSpPr>
          <p:spPr bwMode="auto">
            <a:xfrm>
              <a:off x="443924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4" name="Oval 856"/>
            <p:cNvSpPr>
              <a:spLocks noChangeAspect="1" noChangeArrowheads="1"/>
            </p:cNvSpPr>
            <p:nvPr userDrawn="1"/>
          </p:nvSpPr>
          <p:spPr bwMode="auto">
            <a:xfrm>
              <a:off x="455232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5" name="Oval 857"/>
            <p:cNvSpPr>
              <a:spLocks noChangeAspect="1" noChangeArrowheads="1"/>
            </p:cNvSpPr>
            <p:nvPr userDrawn="1"/>
          </p:nvSpPr>
          <p:spPr bwMode="auto">
            <a:xfrm>
              <a:off x="4663905"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6" name="Oval 858"/>
            <p:cNvSpPr>
              <a:spLocks noChangeAspect="1" noChangeArrowheads="1"/>
            </p:cNvSpPr>
            <p:nvPr userDrawn="1"/>
          </p:nvSpPr>
          <p:spPr bwMode="auto">
            <a:xfrm>
              <a:off x="477698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7" name="Oval 859"/>
            <p:cNvSpPr>
              <a:spLocks noChangeAspect="1" noChangeArrowheads="1"/>
            </p:cNvSpPr>
            <p:nvPr userDrawn="1"/>
          </p:nvSpPr>
          <p:spPr bwMode="auto">
            <a:xfrm>
              <a:off x="488856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8" name="Oval 860"/>
            <p:cNvSpPr>
              <a:spLocks noChangeAspect="1" noChangeArrowheads="1"/>
            </p:cNvSpPr>
            <p:nvPr userDrawn="1"/>
          </p:nvSpPr>
          <p:spPr bwMode="auto">
            <a:xfrm>
              <a:off x="500164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9" name="Oval 861"/>
            <p:cNvSpPr>
              <a:spLocks noChangeAspect="1" noChangeArrowheads="1"/>
            </p:cNvSpPr>
            <p:nvPr userDrawn="1"/>
          </p:nvSpPr>
          <p:spPr bwMode="auto">
            <a:xfrm>
              <a:off x="5113225"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0" name="Oval 862"/>
            <p:cNvSpPr>
              <a:spLocks noChangeAspect="1" noChangeArrowheads="1"/>
            </p:cNvSpPr>
            <p:nvPr userDrawn="1"/>
          </p:nvSpPr>
          <p:spPr bwMode="auto">
            <a:xfrm>
              <a:off x="5226308"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1" name="Oval 863"/>
            <p:cNvSpPr>
              <a:spLocks noChangeAspect="1" noChangeArrowheads="1"/>
            </p:cNvSpPr>
            <p:nvPr userDrawn="1"/>
          </p:nvSpPr>
          <p:spPr bwMode="auto">
            <a:xfrm>
              <a:off x="5337884"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2" name="Oval 864"/>
            <p:cNvSpPr>
              <a:spLocks noChangeAspect="1" noChangeArrowheads="1"/>
            </p:cNvSpPr>
            <p:nvPr userDrawn="1"/>
          </p:nvSpPr>
          <p:spPr bwMode="auto">
            <a:xfrm>
              <a:off x="545096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3" name="Oval 865"/>
            <p:cNvSpPr>
              <a:spLocks noChangeAspect="1" noChangeArrowheads="1"/>
            </p:cNvSpPr>
            <p:nvPr userDrawn="1"/>
          </p:nvSpPr>
          <p:spPr bwMode="auto">
            <a:xfrm>
              <a:off x="5562544"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4" name="Oval 866"/>
            <p:cNvSpPr>
              <a:spLocks noChangeAspect="1" noChangeArrowheads="1"/>
            </p:cNvSpPr>
            <p:nvPr userDrawn="1"/>
          </p:nvSpPr>
          <p:spPr bwMode="auto">
            <a:xfrm>
              <a:off x="5675627"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5" name="Oval 867"/>
            <p:cNvSpPr>
              <a:spLocks noChangeAspect="1" noChangeArrowheads="1"/>
            </p:cNvSpPr>
            <p:nvPr userDrawn="1"/>
          </p:nvSpPr>
          <p:spPr bwMode="auto">
            <a:xfrm>
              <a:off x="5787203"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6" name="Oval 868"/>
            <p:cNvSpPr>
              <a:spLocks noChangeAspect="1" noChangeArrowheads="1"/>
            </p:cNvSpPr>
            <p:nvPr userDrawn="1"/>
          </p:nvSpPr>
          <p:spPr bwMode="auto">
            <a:xfrm>
              <a:off x="590028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7" name="Oval 869"/>
            <p:cNvSpPr>
              <a:spLocks noChangeAspect="1" noChangeArrowheads="1"/>
            </p:cNvSpPr>
            <p:nvPr userDrawn="1"/>
          </p:nvSpPr>
          <p:spPr bwMode="auto">
            <a:xfrm>
              <a:off x="6013372"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8" name="Oval 870"/>
            <p:cNvSpPr>
              <a:spLocks noChangeAspect="1" noChangeArrowheads="1"/>
            </p:cNvSpPr>
            <p:nvPr userDrawn="1"/>
          </p:nvSpPr>
          <p:spPr bwMode="auto">
            <a:xfrm>
              <a:off x="6124948"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9" name="Oval 871"/>
            <p:cNvSpPr>
              <a:spLocks noChangeAspect="1" noChangeArrowheads="1"/>
            </p:cNvSpPr>
            <p:nvPr userDrawn="1"/>
          </p:nvSpPr>
          <p:spPr bwMode="auto">
            <a:xfrm>
              <a:off x="6238032"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0" name="Oval 872"/>
            <p:cNvSpPr>
              <a:spLocks noChangeAspect="1" noChangeArrowheads="1"/>
            </p:cNvSpPr>
            <p:nvPr userDrawn="1"/>
          </p:nvSpPr>
          <p:spPr bwMode="auto">
            <a:xfrm>
              <a:off x="634960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1" name="Oval 873"/>
            <p:cNvSpPr>
              <a:spLocks noChangeAspect="1" noChangeArrowheads="1"/>
            </p:cNvSpPr>
            <p:nvPr userDrawn="1"/>
          </p:nvSpPr>
          <p:spPr bwMode="auto">
            <a:xfrm>
              <a:off x="6462690"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2" name="Oval 874"/>
            <p:cNvSpPr>
              <a:spLocks noChangeAspect="1" noChangeArrowheads="1"/>
            </p:cNvSpPr>
            <p:nvPr userDrawn="1"/>
          </p:nvSpPr>
          <p:spPr bwMode="auto">
            <a:xfrm>
              <a:off x="6574266"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3" name="Oval 875"/>
            <p:cNvSpPr>
              <a:spLocks noChangeAspect="1" noChangeArrowheads="1"/>
            </p:cNvSpPr>
            <p:nvPr userDrawn="1"/>
          </p:nvSpPr>
          <p:spPr bwMode="auto">
            <a:xfrm>
              <a:off x="6687351"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4" name="Oval 876"/>
            <p:cNvSpPr>
              <a:spLocks noChangeAspect="1" noChangeArrowheads="1"/>
            </p:cNvSpPr>
            <p:nvPr userDrawn="1"/>
          </p:nvSpPr>
          <p:spPr bwMode="auto">
            <a:xfrm>
              <a:off x="6798926"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5" name="Oval 877"/>
            <p:cNvSpPr>
              <a:spLocks noChangeAspect="1" noChangeArrowheads="1"/>
            </p:cNvSpPr>
            <p:nvPr userDrawn="1"/>
          </p:nvSpPr>
          <p:spPr bwMode="auto">
            <a:xfrm>
              <a:off x="6912010"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6" name="Oval 878"/>
            <p:cNvSpPr>
              <a:spLocks noChangeAspect="1" noChangeArrowheads="1"/>
            </p:cNvSpPr>
            <p:nvPr userDrawn="1"/>
          </p:nvSpPr>
          <p:spPr bwMode="auto">
            <a:xfrm>
              <a:off x="7023587"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7" name="Oval 879"/>
            <p:cNvSpPr>
              <a:spLocks noChangeAspect="1" noChangeArrowheads="1"/>
            </p:cNvSpPr>
            <p:nvPr userDrawn="1"/>
          </p:nvSpPr>
          <p:spPr bwMode="auto">
            <a:xfrm>
              <a:off x="7136671"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8" name="Oval 880"/>
            <p:cNvSpPr>
              <a:spLocks noChangeAspect="1" noChangeArrowheads="1"/>
            </p:cNvSpPr>
            <p:nvPr userDrawn="1"/>
          </p:nvSpPr>
          <p:spPr bwMode="auto">
            <a:xfrm>
              <a:off x="185490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9" name="Oval 881"/>
            <p:cNvSpPr>
              <a:spLocks noChangeAspect="1" noChangeArrowheads="1"/>
            </p:cNvSpPr>
            <p:nvPr userDrawn="1"/>
          </p:nvSpPr>
          <p:spPr bwMode="auto">
            <a:xfrm>
              <a:off x="1967988"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0" name="Oval 882"/>
            <p:cNvSpPr>
              <a:spLocks noChangeAspect="1" noChangeArrowheads="1"/>
            </p:cNvSpPr>
            <p:nvPr userDrawn="1"/>
          </p:nvSpPr>
          <p:spPr bwMode="auto">
            <a:xfrm>
              <a:off x="2192648"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1" name="Oval 883"/>
            <p:cNvSpPr>
              <a:spLocks noChangeAspect="1" noChangeArrowheads="1"/>
            </p:cNvSpPr>
            <p:nvPr userDrawn="1"/>
          </p:nvSpPr>
          <p:spPr bwMode="auto">
            <a:xfrm>
              <a:off x="241730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2" name="Oval 884"/>
            <p:cNvSpPr>
              <a:spLocks noChangeAspect="1" noChangeArrowheads="1"/>
            </p:cNvSpPr>
            <p:nvPr userDrawn="1"/>
          </p:nvSpPr>
          <p:spPr bwMode="auto">
            <a:xfrm>
              <a:off x="398992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3" name="Oval 885"/>
            <p:cNvSpPr>
              <a:spLocks noChangeAspect="1" noChangeArrowheads="1"/>
            </p:cNvSpPr>
            <p:nvPr userDrawn="1"/>
          </p:nvSpPr>
          <p:spPr bwMode="auto">
            <a:xfrm>
              <a:off x="4103010"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4" name="Oval 886"/>
            <p:cNvSpPr>
              <a:spLocks noChangeAspect="1" noChangeArrowheads="1"/>
            </p:cNvSpPr>
            <p:nvPr userDrawn="1"/>
          </p:nvSpPr>
          <p:spPr bwMode="auto">
            <a:xfrm>
              <a:off x="4214586"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5" name="Oval 887"/>
            <p:cNvSpPr>
              <a:spLocks noChangeAspect="1" noChangeArrowheads="1"/>
            </p:cNvSpPr>
            <p:nvPr userDrawn="1"/>
          </p:nvSpPr>
          <p:spPr bwMode="auto">
            <a:xfrm>
              <a:off x="4327669"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6" name="Oval 888"/>
            <p:cNvSpPr>
              <a:spLocks noChangeAspect="1" noChangeArrowheads="1"/>
            </p:cNvSpPr>
            <p:nvPr userDrawn="1"/>
          </p:nvSpPr>
          <p:spPr bwMode="auto">
            <a:xfrm>
              <a:off x="443924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7" name="Oval 889"/>
            <p:cNvSpPr>
              <a:spLocks noChangeAspect="1" noChangeArrowheads="1"/>
            </p:cNvSpPr>
            <p:nvPr userDrawn="1"/>
          </p:nvSpPr>
          <p:spPr bwMode="auto">
            <a:xfrm>
              <a:off x="455232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8" name="Oval 890"/>
            <p:cNvSpPr>
              <a:spLocks noChangeAspect="1" noChangeArrowheads="1"/>
            </p:cNvSpPr>
            <p:nvPr userDrawn="1"/>
          </p:nvSpPr>
          <p:spPr bwMode="auto">
            <a:xfrm>
              <a:off x="4663905"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9" name="Oval 891"/>
            <p:cNvSpPr>
              <a:spLocks noChangeAspect="1" noChangeArrowheads="1"/>
            </p:cNvSpPr>
            <p:nvPr userDrawn="1"/>
          </p:nvSpPr>
          <p:spPr bwMode="auto">
            <a:xfrm>
              <a:off x="4776989"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0" name="Oval 892"/>
            <p:cNvSpPr>
              <a:spLocks noChangeAspect="1" noChangeArrowheads="1"/>
            </p:cNvSpPr>
            <p:nvPr userDrawn="1"/>
          </p:nvSpPr>
          <p:spPr bwMode="auto">
            <a:xfrm>
              <a:off x="488856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1" name="Oval 893"/>
            <p:cNvSpPr>
              <a:spLocks noChangeAspect="1" noChangeArrowheads="1"/>
            </p:cNvSpPr>
            <p:nvPr userDrawn="1"/>
          </p:nvSpPr>
          <p:spPr bwMode="auto">
            <a:xfrm>
              <a:off x="500164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2" name="Oval 894"/>
            <p:cNvSpPr>
              <a:spLocks noChangeAspect="1" noChangeArrowheads="1"/>
            </p:cNvSpPr>
            <p:nvPr userDrawn="1"/>
          </p:nvSpPr>
          <p:spPr bwMode="auto">
            <a:xfrm>
              <a:off x="5113225"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3" name="Oval 895"/>
            <p:cNvSpPr>
              <a:spLocks noChangeAspect="1" noChangeArrowheads="1"/>
            </p:cNvSpPr>
            <p:nvPr userDrawn="1"/>
          </p:nvSpPr>
          <p:spPr bwMode="auto">
            <a:xfrm>
              <a:off x="5337884"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4" name="Oval 896"/>
            <p:cNvSpPr>
              <a:spLocks noChangeAspect="1" noChangeArrowheads="1"/>
            </p:cNvSpPr>
            <p:nvPr userDrawn="1"/>
          </p:nvSpPr>
          <p:spPr bwMode="auto">
            <a:xfrm>
              <a:off x="545096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5" name="Oval 897"/>
            <p:cNvSpPr>
              <a:spLocks noChangeAspect="1" noChangeArrowheads="1"/>
            </p:cNvSpPr>
            <p:nvPr userDrawn="1"/>
          </p:nvSpPr>
          <p:spPr bwMode="auto">
            <a:xfrm>
              <a:off x="5562544"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6" name="Oval 898"/>
            <p:cNvSpPr>
              <a:spLocks noChangeAspect="1" noChangeArrowheads="1"/>
            </p:cNvSpPr>
            <p:nvPr userDrawn="1"/>
          </p:nvSpPr>
          <p:spPr bwMode="auto">
            <a:xfrm>
              <a:off x="5675627"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7" name="Oval 899"/>
            <p:cNvSpPr>
              <a:spLocks noChangeAspect="1" noChangeArrowheads="1"/>
            </p:cNvSpPr>
            <p:nvPr userDrawn="1"/>
          </p:nvSpPr>
          <p:spPr bwMode="auto">
            <a:xfrm>
              <a:off x="6013372"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8" name="Oval 900"/>
            <p:cNvSpPr>
              <a:spLocks noChangeAspect="1" noChangeArrowheads="1"/>
            </p:cNvSpPr>
            <p:nvPr userDrawn="1"/>
          </p:nvSpPr>
          <p:spPr bwMode="auto">
            <a:xfrm>
              <a:off x="6124948"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9" name="Oval 901"/>
            <p:cNvSpPr>
              <a:spLocks noChangeAspect="1" noChangeArrowheads="1"/>
            </p:cNvSpPr>
            <p:nvPr userDrawn="1"/>
          </p:nvSpPr>
          <p:spPr bwMode="auto">
            <a:xfrm>
              <a:off x="6238032"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0" name="Oval 902"/>
            <p:cNvSpPr>
              <a:spLocks noChangeAspect="1" noChangeArrowheads="1"/>
            </p:cNvSpPr>
            <p:nvPr userDrawn="1"/>
          </p:nvSpPr>
          <p:spPr bwMode="auto">
            <a:xfrm>
              <a:off x="6349608"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1" name="Oval 903"/>
            <p:cNvSpPr>
              <a:spLocks noChangeAspect="1" noChangeArrowheads="1"/>
            </p:cNvSpPr>
            <p:nvPr userDrawn="1"/>
          </p:nvSpPr>
          <p:spPr bwMode="auto">
            <a:xfrm>
              <a:off x="6574266"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2" name="Oval 904"/>
            <p:cNvSpPr>
              <a:spLocks noChangeAspect="1" noChangeArrowheads="1"/>
            </p:cNvSpPr>
            <p:nvPr userDrawn="1"/>
          </p:nvSpPr>
          <p:spPr bwMode="auto">
            <a:xfrm>
              <a:off x="6687351"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3" name="Oval 905"/>
            <p:cNvSpPr>
              <a:spLocks noChangeAspect="1" noChangeArrowheads="1"/>
            </p:cNvSpPr>
            <p:nvPr userDrawn="1"/>
          </p:nvSpPr>
          <p:spPr bwMode="auto">
            <a:xfrm>
              <a:off x="6798926"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4" name="Oval 906"/>
            <p:cNvSpPr>
              <a:spLocks noChangeAspect="1" noChangeArrowheads="1"/>
            </p:cNvSpPr>
            <p:nvPr userDrawn="1"/>
          </p:nvSpPr>
          <p:spPr bwMode="auto">
            <a:xfrm>
              <a:off x="185490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5" name="Oval 907"/>
            <p:cNvSpPr>
              <a:spLocks noChangeAspect="1" noChangeArrowheads="1"/>
            </p:cNvSpPr>
            <p:nvPr userDrawn="1"/>
          </p:nvSpPr>
          <p:spPr bwMode="auto">
            <a:xfrm>
              <a:off x="1967988"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6" name="Oval 908"/>
            <p:cNvSpPr>
              <a:spLocks noChangeAspect="1" noChangeArrowheads="1"/>
            </p:cNvSpPr>
            <p:nvPr userDrawn="1"/>
          </p:nvSpPr>
          <p:spPr bwMode="auto">
            <a:xfrm>
              <a:off x="2079564"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7" name="Oval 909"/>
            <p:cNvSpPr>
              <a:spLocks noChangeAspect="1" noChangeArrowheads="1"/>
            </p:cNvSpPr>
            <p:nvPr userDrawn="1"/>
          </p:nvSpPr>
          <p:spPr bwMode="auto">
            <a:xfrm>
              <a:off x="219264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8" name="Oval 910"/>
            <p:cNvSpPr>
              <a:spLocks noChangeAspect="1" noChangeArrowheads="1"/>
            </p:cNvSpPr>
            <p:nvPr userDrawn="1"/>
          </p:nvSpPr>
          <p:spPr bwMode="auto">
            <a:xfrm>
              <a:off x="264196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9" name="Oval 911"/>
            <p:cNvSpPr>
              <a:spLocks noChangeAspect="1" noChangeArrowheads="1"/>
            </p:cNvSpPr>
            <p:nvPr userDrawn="1"/>
          </p:nvSpPr>
          <p:spPr bwMode="auto">
            <a:xfrm>
              <a:off x="398992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0" name="Oval 912"/>
            <p:cNvSpPr>
              <a:spLocks noChangeAspect="1" noChangeArrowheads="1"/>
            </p:cNvSpPr>
            <p:nvPr userDrawn="1"/>
          </p:nvSpPr>
          <p:spPr bwMode="auto">
            <a:xfrm>
              <a:off x="4103010"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1" name="Oval 913"/>
            <p:cNvSpPr>
              <a:spLocks noChangeAspect="1" noChangeArrowheads="1"/>
            </p:cNvSpPr>
            <p:nvPr userDrawn="1"/>
          </p:nvSpPr>
          <p:spPr bwMode="auto">
            <a:xfrm>
              <a:off x="4214587"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2" name="Oval 914"/>
            <p:cNvSpPr>
              <a:spLocks noChangeAspect="1" noChangeArrowheads="1"/>
            </p:cNvSpPr>
            <p:nvPr userDrawn="1"/>
          </p:nvSpPr>
          <p:spPr bwMode="auto">
            <a:xfrm>
              <a:off x="432766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3" name="Oval 915"/>
            <p:cNvSpPr>
              <a:spLocks noChangeAspect="1" noChangeArrowheads="1"/>
            </p:cNvSpPr>
            <p:nvPr userDrawn="1"/>
          </p:nvSpPr>
          <p:spPr bwMode="auto">
            <a:xfrm>
              <a:off x="443924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4" name="Oval 916"/>
            <p:cNvSpPr>
              <a:spLocks noChangeAspect="1" noChangeArrowheads="1"/>
            </p:cNvSpPr>
            <p:nvPr userDrawn="1"/>
          </p:nvSpPr>
          <p:spPr bwMode="auto">
            <a:xfrm>
              <a:off x="455232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5" name="Oval 917"/>
            <p:cNvSpPr>
              <a:spLocks noChangeAspect="1" noChangeArrowheads="1"/>
            </p:cNvSpPr>
            <p:nvPr userDrawn="1"/>
          </p:nvSpPr>
          <p:spPr bwMode="auto">
            <a:xfrm>
              <a:off x="4663905"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6" name="Oval 918"/>
            <p:cNvSpPr>
              <a:spLocks noChangeAspect="1" noChangeArrowheads="1"/>
            </p:cNvSpPr>
            <p:nvPr userDrawn="1"/>
          </p:nvSpPr>
          <p:spPr bwMode="auto">
            <a:xfrm>
              <a:off x="477698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7" name="Oval 919"/>
            <p:cNvSpPr>
              <a:spLocks noChangeAspect="1" noChangeArrowheads="1"/>
            </p:cNvSpPr>
            <p:nvPr userDrawn="1"/>
          </p:nvSpPr>
          <p:spPr bwMode="auto">
            <a:xfrm>
              <a:off x="488856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8" name="Oval 920"/>
            <p:cNvSpPr>
              <a:spLocks noChangeAspect="1" noChangeArrowheads="1"/>
            </p:cNvSpPr>
            <p:nvPr userDrawn="1"/>
          </p:nvSpPr>
          <p:spPr bwMode="auto">
            <a:xfrm>
              <a:off x="500164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9" name="Oval 921"/>
            <p:cNvSpPr>
              <a:spLocks noChangeAspect="1" noChangeArrowheads="1"/>
            </p:cNvSpPr>
            <p:nvPr userDrawn="1"/>
          </p:nvSpPr>
          <p:spPr bwMode="auto">
            <a:xfrm>
              <a:off x="5113225"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0" name="Oval 922"/>
            <p:cNvSpPr>
              <a:spLocks noChangeAspect="1" noChangeArrowheads="1"/>
            </p:cNvSpPr>
            <p:nvPr userDrawn="1"/>
          </p:nvSpPr>
          <p:spPr bwMode="auto">
            <a:xfrm>
              <a:off x="5337884"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1" name="Oval 923"/>
            <p:cNvSpPr>
              <a:spLocks noChangeAspect="1" noChangeArrowheads="1"/>
            </p:cNvSpPr>
            <p:nvPr userDrawn="1"/>
          </p:nvSpPr>
          <p:spPr bwMode="auto">
            <a:xfrm>
              <a:off x="545096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2" name="Oval 924"/>
            <p:cNvSpPr>
              <a:spLocks noChangeAspect="1" noChangeArrowheads="1"/>
            </p:cNvSpPr>
            <p:nvPr userDrawn="1"/>
          </p:nvSpPr>
          <p:spPr bwMode="auto">
            <a:xfrm>
              <a:off x="5562544"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3" name="Oval 925"/>
            <p:cNvSpPr>
              <a:spLocks noChangeAspect="1" noChangeArrowheads="1"/>
            </p:cNvSpPr>
            <p:nvPr userDrawn="1"/>
          </p:nvSpPr>
          <p:spPr bwMode="auto">
            <a:xfrm>
              <a:off x="6124948"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4" name="Oval 926"/>
            <p:cNvSpPr>
              <a:spLocks noChangeAspect="1" noChangeArrowheads="1"/>
            </p:cNvSpPr>
            <p:nvPr userDrawn="1"/>
          </p:nvSpPr>
          <p:spPr bwMode="auto">
            <a:xfrm>
              <a:off x="6238032"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5" name="Oval 927"/>
            <p:cNvSpPr>
              <a:spLocks noChangeAspect="1" noChangeArrowheads="1"/>
            </p:cNvSpPr>
            <p:nvPr userDrawn="1"/>
          </p:nvSpPr>
          <p:spPr bwMode="auto">
            <a:xfrm>
              <a:off x="657426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6" name="Oval 928"/>
            <p:cNvSpPr>
              <a:spLocks noChangeAspect="1" noChangeArrowheads="1"/>
            </p:cNvSpPr>
            <p:nvPr userDrawn="1"/>
          </p:nvSpPr>
          <p:spPr bwMode="auto">
            <a:xfrm>
              <a:off x="6687351"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7" name="Oval 929"/>
            <p:cNvSpPr>
              <a:spLocks noChangeAspect="1" noChangeArrowheads="1"/>
            </p:cNvSpPr>
            <p:nvPr userDrawn="1"/>
          </p:nvSpPr>
          <p:spPr bwMode="auto">
            <a:xfrm>
              <a:off x="6798926"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8" name="Oval 930"/>
            <p:cNvSpPr>
              <a:spLocks noChangeAspect="1" noChangeArrowheads="1"/>
            </p:cNvSpPr>
            <p:nvPr userDrawn="1"/>
          </p:nvSpPr>
          <p:spPr bwMode="auto">
            <a:xfrm>
              <a:off x="6912010"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9" name="Oval 931"/>
            <p:cNvSpPr>
              <a:spLocks noChangeAspect="1" noChangeArrowheads="1"/>
            </p:cNvSpPr>
            <p:nvPr userDrawn="1"/>
          </p:nvSpPr>
          <p:spPr bwMode="auto">
            <a:xfrm>
              <a:off x="7136671"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0" name="Oval 932"/>
            <p:cNvSpPr>
              <a:spLocks noChangeAspect="1" noChangeArrowheads="1"/>
            </p:cNvSpPr>
            <p:nvPr userDrawn="1"/>
          </p:nvSpPr>
          <p:spPr bwMode="auto">
            <a:xfrm>
              <a:off x="7248247" y="3526502"/>
              <a:ext cx="85943" cy="85944"/>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1" name="Oval 933"/>
            <p:cNvSpPr>
              <a:spLocks noChangeAspect="1" noChangeArrowheads="1"/>
            </p:cNvSpPr>
            <p:nvPr userDrawn="1"/>
          </p:nvSpPr>
          <p:spPr bwMode="auto">
            <a:xfrm>
              <a:off x="219264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2" name="Oval 934"/>
            <p:cNvSpPr>
              <a:spLocks noChangeAspect="1" noChangeArrowheads="1"/>
            </p:cNvSpPr>
            <p:nvPr userDrawn="1"/>
          </p:nvSpPr>
          <p:spPr bwMode="auto">
            <a:xfrm>
              <a:off x="230422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3" name="Oval 935"/>
            <p:cNvSpPr>
              <a:spLocks noChangeAspect="1" noChangeArrowheads="1"/>
            </p:cNvSpPr>
            <p:nvPr userDrawn="1"/>
          </p:nvSpPr>
          <p:spPr bwMode="auto">
            <a:xfrm>
              <a:off x="3989926"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4" name="Oval 936"/>
            <p:cNvSpPr>
              <a:spLocks noChangeAspect="1" noChangeArrowheads="1"/>
            </p:cNvSpPr>
            <p:nvPr userDrawn="1"/>
          </p:nvSpPr>
          <p:spPr bwMode="auto">
            <a:xfrm>
              <a:off x="4103010"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5" name="Oval 937"/>
            <p:cNvSpPr>
              <a:spLocks noChangeAspect="1" noChangeArrowheads="1"/>
            </p:cNvSpPr>
            <p:nvPr userDrawn="1"/>
          </p:nvSpPr>
          <p:spPr bwMode="auto">
            <a:xfrm>
              <a:off x="4214586"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6" name="Oval 938"/>
            <p:cNvSpPr>
              <a:spLocks noChangeAspect="1" noChangeArrowheads="1"/>
            </p:cNvSpPr>
            <p:nvPr userDrawn="1"/>
          </p:nvSpPr>
          <p:spPr bwMode="auto">
            <a:xfrm>
              <a:off x="432766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7" name="Oval 939"/>
            <p:cNvSpPr>
              <a:spLocks noChangeAspect="1" noChangeArrowheads="1"/>
            </p:cNvSpPr>
            <p:nvPr userDrawn="1"/>
          </p:nvSpPr>
          <p:spPr bwMode="auto">
            <a:xfrm>
              <a:off x="443924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8" name="Oval 940"/>
            <p:cNvSpPr>
              <a:spLocks noChangeAspect="1" noChangeArrowheads="1"/>
            </p:cNvSpPr>
            <p:nvPr userDrawn="1"/>
          </p:nvSpPr>
          <p:spPr bwMode="auto">
            <a:xfrm>
              <a:off x="4552329"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9" name="Oval 941"/>
            <p:cNvSpPr>
              <a:spLocks noChangeAspect="1" noChangeArrowheads="1"/>
            </p:cNvSpPr>
            <p:nvPr userDrawn="1"/>
          </p:nvSpPr>
          <p:spPr bwMode="auto">
            <a:xfrm>
              <a:off x="4663905"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0" name="Oval 942"/>
            <p:cNvSpPr>
              <a:spLocks noChangeAspect="1" noChangeArrowheads="1"/>
            </p:cNvSpPr>
            <p:nvPr userDrawn="1"/>
          </p:nvSpPr>
          <p:spPr bwMode="auto">
            <a:xfrm>
              <a:off x="477698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1" name="Oval 943"/>
            <p:cNvSpPr>
              <a:spLocks noChangeAspect="1" noChangeArrowheads="1"/>
            </p:cNvSpPr>
            <p:nvPr userDrawn="1"/>
          </p:nvSpPr>
          <p:spPr bwMode="auto">
            <a:xfrm>
              <a:off x="488856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2" name="Oval 944"/>
            <p:cNvSpPr>
              <a:spLocks noChangeAspect="1" noChangeArrowheads="1"/>
            </p:cNvSpPr>
            <p:nvPr userDrawn="1"/>
          </p:nvSpPr>
          <p:spPr bwMode="auto">
            <a:xfrm>
              <a:off x="5001649"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3" name="Oval 945"/>
            <p:cNvSpPr>
              <a:spLocks noChangeAspect="1" noChangeArrowheads="1"/>
            </p:cNvSpPr>
            <p:nvPr userDrawn="1"/>
          </p:nvSpPr>
          <p:spPr bwMode="auto">
            <a:xfrm>
              <a:off x="5113225"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4" name="Oval 946"/>
            <p:cNvSpPr>
              <a:spLocks noChangeAspect="1" noChangeArrowheads="1"/>
            </p:cNvSpPr>
            <p:nvPr userDrawn="1"/>
          </p:nvSpPr>
          <p:spPr bwMode="auto">
            <a:xfrm>
              <a:off x="5226308"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5" name="Oval 947"/>
            <p:cNvSpPr>
              <a:spLocks noChangeAspect="1" noChangeArrowheads="1"/>
            </p:cNvSpPr>
            <p:nvPr userDrawn="1"/>
          </p:nvSpPr>
          <p:spPr bwMode="auto">
            <a:xfrm>
              <a:off x="6124948"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6" name="Oval 948"/>
            <p:cNvSpPr>
              <a:spLocks noChangeAspect="1" noChangeArrowheads="1"/>
            </p:cNvSpPr>
            <p:nvPr userDrawn="1"/>
          </p:nvSpPr>
          <p:spPr bwMode="auto">
            <a:xfrm>
              <a:off x="6238032"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7" name="Oval 949"/>
            <p:cNvSpPr>
              <a:spLocks noChangeAspect="1" noChangeArrowheads="1"/>
            </p:cNvSpPr>
            <p:nvPr userDrawn="1"/>
          </p:nvSpPr>
          <p:spPr bwMode="auto">
            <a:xfrm>
              <a:off x="6687351"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8" name="Oval 950"/>
            <p:cNvSpPr>
              <a:spLocks noChangeAspect="1" noChangeArrowheads="1"/>
            </p:cNvSpPr>
            <p:nvPr userDrawn="1"/>
          </p:nvSpPr>
          <p:spPr bwMode="auto">
            <a:xfrm>
              <a:off x="6798926"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9" name="Oval 951"/>
            <p:cNvSpPr>
              <a:spLocks noChangeAspect="1" noChangeArrowheads="1"/>
            </p:cNvSpPr>
            <p:nvPr userDrawn="1"/>
          </p:nvSpPr>
          <p:spPr bwMode="auto">
            <a:xfrm>
              <a:off x="7248247"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0" name="Oval 952"/>
            <p:cNvSpPr>
              <a:spLocks noChangeAspect="1" noChangeArrowheads="1"/>
            </p:cNvSpPr>
            <p:nvPr userDrawn="1"/>
          </p:nvSpPr>
          <p:spPr bwMode="auto">
            <a:xfrm>
              <a:off x="230422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1" name="Oval 953"/>
            <p:cNvSpPr>
              <a:spLocks noChangeAspect="1" noChangeArrowheads="1"/>
            </p:cNvSpPr>
            <p:nvPr userDrawn="1"/>
          </p:nvSpPr>
          <p:spPr bwMode="auto">
            <a:xfrm>
              <a:off x="241730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2" name="Oval 954"/>
            <p:cNvSpPr>
              <a:spLocks noChangeAspect="1" noChangeArrowheads="1"/>
            </p:cNvSpPr>
            <p:nvPr userDrawn="1"/>
          </p:nvSpPr>
          <p:spPr bwMode="auto">
            <a:xfrm>
              <a:off x="2528884"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3" name="Oval 955"/>
            <p:cNvSpPr>
              <a:spLocks noChangeAspect="1" noChangeArrowheads="1"/>
            </p:cNvSpPr>
            <p:nvPr userDrawn="1"/>
          </p:nvSpPr>
          <p:spPr bwMode="auto">
            <a:xfrm>
              <a:off x="2641967"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4" name="Oval 956"/>
            <p:cNvSpPr>
              <a:spLocks noChangeAspect="1" noChangeArrowheads="1"/>
            </p:cNvSpPr>
            <p:nvPr userDrawn="1"/>
          </p:nvSpPr>
          <p:spPr bwMode="auto">
            <a:xfrm>
              <a:off x="2753543"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5" name="Oval 957"/>
            <p:cNvSpPr>
              <a:spLocks noChangeAspect="1" noChangeArrowheads="1"/>
            </p:cNvSpPr>
            <p:nvPr userDrawn="1"/>
          </p:nvSpPr>
          <p:spPr bwMode="auto">
            <a:xfrm>
              <a:off x="398992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6" name="Oval 958"/>
            <p:cNvSpPr>
              <a:spLocks noChangeAspect="1" noChangeArrowheads="1"/>
            </p:cNvSpPr>
            <p:nvPr userDrawn="1"/>
          </p:nvSpPr>
          <p:spPr bwMode="auto">
            <a:xfrm>
              <a:off x="4103011"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7" name="Oval 959"/>
            <p:cNvSpPr>
              <a:spLocks noChangeAspect="1" noChangeArrowheads="1"/>
            </p:cNvSpPr>
            <p:nvPr userDrawn="1"/>
          </p:nvSpPr>
          <p:spPr bwMode="auto">
            <a:xfrm>
              <a:off x="4214587"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8" name="Oval 960"/>
            <p:cNvSpPr>
              <a:spLocks noChangeAspect="1" noChangeArrowheads="1"/>
            </p:cNvSpPr>
            <p:nvPr userDrawn="1"/>
          </p:nvSpPr>
          <p:spPr bwMode="auto">
            <a:xfrm>
              <a:off x="4327669"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9" name="Oval 961"/>
            <p:cNvSpPr>
              <a:spLocks noChangeAspect="1" noChangeArrowheads="1"/>
            </p:cNvSpPr>
            <p:nvPr userDrawn="1"/>
          </p:nvSpPr>
          <p:spPr bwMode="auto">
            <a:xfrm>
              <a:off x="443924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0" name="Oval 962"/>
            <p:cNvSpPr>
              <a:spLocks noChangeAspect="1" noChangeArrowheads="1"/>
            </p:cNvSpPr>
            <p:nvPr userDrawn="1"/>
          </p:nvSpPr>
          <p:spPr bwMode="auto">
            <a:xfrm>
              <a:off x="455232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1" name="Oval 963"/>
            <p:cNvSpPr>
              <a:spLocks noChangeAspect="1" noChangeArrowheads="1"/>
            </p:cNvSpPr>
            <p:nvPr userDrawn="1"/>
          </p:nvSpPr>
          <p:spPr bwMode="auto">
            <a:xfrm>
              <a:off x="4663905"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2" name="Oval 964"/>
            <p:cNvSpPr>
              <a:spLocks noChangeAspect="1" noChangeArrowheads="1"/>
            </p:cNvSpPr>
            <p:nvPr userDrawn="1"/>
          </p:nvSpPr>
          <p:spPr bwMode="auto">
            <a:xfrm>
              <a:off x="4776989"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3" name="Oval 965"/>
            <p:cNvSpPr>
              <a:spLocks noChangeAspect="1" noChangeArrowheads="1"/>
            </p:cNvSpPr>
            <p:nvPr userDrawn="1"/>
          </p:nvSpPr>
          <p:spPr bwMode="auto">
            <a:xfrm>
              <a:off x="488856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4" name="Oval 966"/>
            <p:cNvSpPr>
              <a:spLocks noChangeAspect="1" noChangeArrowheads="1"/>
            </p:cNvSpPr>
            <p:nvPr userDrawn="1"/>
          </p:nvSpPr>
          <p:spPr bwMode="auto">
            <a:xfrm>
              <a:off x="500164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5" name="Oval 967"/>
            <p:cNvSpPr>
              <a:spLocks noChangeAspect="1" noChangeArrowheads="1"/>
            </p:cNvSpPr>
            <p:nvPr userDrawn="1"/>
          </p:nvSpPr>
          <p:spPr bwMode="auto">
            <a:xfrm>
              <a:off x="5113226"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6" name="Oval 968"/>
            <p:cNvSpPr>
              <a:spLocks noChangeAspect="1" noChangeArrowheads="1"/>
            </p:cNvSpPr>
            <p:nvPr userDrawn="1"/>
          </p:nvSpPr>
          <p:spPr bwMode="auto">
            <a:xfrm>
              <a:off x="5226308"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7" name="Oval 969"/>
            <p:cNvSpPr>
              <a:spLocks noChangeAspect="1" noChangeArrowheads="1"/>
            </p:cNvSpPr>
            <p:nvPr userDrawn="1"/>
          </p:nvSpPr>
          <p:spPr bwMode="auto">
            <a:xfrm>
              <a:off x="5337884"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8" name="Oval 970"/>
            <p:cNvSpPr>
              <a:spLocks noChangeAspect="1" noChangeArrowheads="1"/>
            </p:cNvSpPr>
            <p:nvPr userDrawn="1"/>
          </p:nvSpPr>
          <p:spPr bwMode="auto">
            <a:xfrm>
              <a:off x="545096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9" name="Oval 971"/>
            <p:cNvSpPr>
              <a:spLocks noChangeAspect="1" noChangeArrowheads="1"/>
            </p:cNvSpPr>
            <p:nvPr userDrawn="1"/>
          </p:nvSpPr>
          <p:spPr bwMode="auto">
            <a:xfrm>
              <a:off x="5562544"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0" name="Oval 972"/>
            <p:cNvSpPr>
              <a:spLocks noChangeAspect="1" noChangeArrowheads="1"/>
            </p:cNvSpPr>
            <p:nvPr userDrawn="1"/>
          </p:nvSpPr>
          <p:spPr bwMode="auto">
            <a:xfrm>
              <a:off x="6124948"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1" name="Oval 973"/>
            <p:cNvSpPr>
              <a:spLocks noChangeAspect="1" noChangeArrowheads="1"/>
            </p:cNvSpPr>
            <p:nvPr userDrawn="1"/>
          </p:nvSpPr>
          <p:spPr bwMode="auto">
            <a:xfrm>
              <a:off x="6687351"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2" name="Oval 974"/>
            <p:cNvSpPr>
              <a:spLocks noChangeAspect="1" noChangeArrowheads="1"/>
            </p:cNvSpPr>
            <p:nvPr userDrawn="1"/>
          </p:nvSpPr>
          <p:spPr bwMode="auto">
            <a:xfrm>
              <a:off x="6798926"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3" name="Oval 975"/>
            <p:cNvSpPr>
              <a:spLocks noChangeAspect="1" noChangeArrowheads="1"/>
            </p:cNvSpPr>
            <p:nvPr userDrawn="1"/>
          </p:nvSpPr>
          <p:spPr bwMode="auto">
            <a:xfrm>
              <a:off x="7248247"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4" name="Oval 976"/>
            <p:cNvSpPr>
              <a:spLocks noChangeAspect="1" noChangeArrowheads="1"/>
            </p:cNvSpPr>
            <p:nvPr userDrawn="1"/>
          </p:nvSpPr>
          <p:spPr bwMode="auto">
            <a:xfrm>
              <a:off x="2528884"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5" name="Oval 977"/>
            <p:cNvSpPr>
              <a:spLocks noChangeAspect="1" noChangeArrowheads="1"/>
            </p:cNvSpPr>
            <p:nvPr userDrawn="1"/>
          </p:nvSpPr>
          <p:spPr bwMode="auto">
            <a:xfrm>
              <a:off x="2641967"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6" name="Oval 978"/>
            <p:cNvSpPr>
              <a:spLocks noChangeAspect="1" noChangeArrowheads="1"/>
            </p:cNvSpPr>
            <p:nvPr userDrawn="1"/>
          </p:nvSpPr>
          <p:spPr bwMode="auto">
            <a:xfrm>
              <a:off x="2753543"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7" name="Oval 979"/>
            <p:cNvSpPr>
              <a:spLocks noChangeAspect="1" noChangeArrowheads="1"/>
            </p:cNvSpPr>
            <p:nvPr userDrawn="1"/>
          </p:nvSpPr>
          <p:spPr bwMode="auto">
            <a:xfrm>
              <a:off x="286662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8" name="Oval 980"/>
            <p:cNvSpPr>
              <a:spLocks noChangeAspect="1" noChangeArrowheads="1"/>
            </p:cNvSpPr>
            <p:nvPr userDrawn="1"/>
          </p:nvSpPr>
          <p:spPr bwMode="auto">
            <a:xfrm>
              <a:off x="4103011"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9" name="Oval 981"/>
            <p:cNvSpPr>
              <a:spLocks noChangeAspect="1" noChangeArrowheads="1"/>
            </p:cNvSpPr>
            <p:nvPr userDrawn="1"/>
          </p:nvSpPr>
          <p:spPr bwMode="auto">
            <a:xfrm>
              <a:off x="421458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0" name="Oval 982"/>
            <p:cNvSpPr>
              <a:spLocks noChangeAspect="1" noChangeArrowheads="1"/>
            </p:cNvSpPr>
            <p:nvPr userDrawn="1"/>
          </p:nvSpPr>
          <p:spPr bwMode="auto">
            <a:xfrm>
              <a:off x="4327669"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1" name="Oval 983"/>
            <p:cNvSpPr>
              <a:spLocks noChangeAspect="1" noChangeArrowheads="1"/>
            </p:cNvSpPr>
            <p:nvPr userDrawn="1"/>
          </p:nvSpPr>
          <p:spPr bwMode="auto">
            <a:xfrm>
              <a:off x="4439245"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2" name="Oval 984"/>
            <p:cNvSpPr>
              <a:spLocks noChangeAspect="1" noChangeArrowheads="1"/>
            </p:cNvSpPr>
            <p:nvPr userDrawn="1"/>
          </p:nvSpPr>
          <p:spPr bwMode="auto">
            <a:xfrm>
              <a:off x="455232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3" name="Oval 985"/>
            <p:cNvSpPr>
              <a:spLocks noChangeAspect="1" noChangeArrowheads="1"/>
            </p:cNvSpPr>
            <p:nvPr userDrawn="1"/>
          </p:nvSpPr>
          <p:spPr bwMode="auto">
            <a:xfrm>
              <a:off x="4663905"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4" name="Oval 986"/>
            <p:cNvSpPr>
              <a:spLocks noChangeAspect="1" noChangeArrowheads="1"/>
            </p:cNvSpPr>
            <p:nvPr userDrawn="1"/>
          </p:nvSpPr>
          <p:spPr bwMode="auto">
            <a:xfrm>
              <a:off x="4776989"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5" name="Oval 987"/>
            <p:cNvSpPr>
              <a:spLocks noChangeAspect="1" noChangeArrowheads="1"/>
            </p:cNvSpPr>
            <p:nvPr userDrawn="1"/>
          </p:nvSpPr>
          <p:spPr bwMode="auto">
            <a:xfrm>
              <a:off x="4888565"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6" name="Oval 988"/>
            <p:cNvSpPr>
              <a:spLocks noChangeAspect="1" noChangeArrowheads="1"/>
            </p:cNvSpPr>
            <p:nvPr userDrawn="1"/>
          </p:nvSpPr>
          <p:spPr bwMode="auto">
            <a:xfrm>
              <a:off x="500164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7" name="Oval 989"/>
            <p:cNvSpPr>
              <a:spLocks noChangeAspect="1" noChangeArrowheads="1"/>
            </p:cNvSpPr>
            <p:nvPr userDrawn="1"/>
          </p:nvSpPr>
          <p:spPr bwMode="auto">
            <a:xfrm>
              <a:off x="5113226"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8" name="Oval 990"/>
            <p:cNvSpPr>
              <a:spLocks noChangeAspect="1" noChangeArrowheads="1"/>
            </p:cNvSpPr>
            <p:nvPr userDrawn="1"/>
          </p:nvSpPr>
          <p:spPr bwMode="auto">
            <a:xfrm>
              <a:off x="5226308"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9" name="Oval 991"/>
            <p:cNvSpPr>
              <a:spLocks noChangeAspect="1" noChangeArrowheads="1"/>
            </p:cNvSpPr>
            <p:nvPr userDrawn="1"/>
          </p:nvSpPr>
          <p:spPr bwMode="auto">
            <a:xfrm>
              <a:off x="5337884"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0" name="Oval 992"/>
            <p:cNvSpPr>
              <a:spLocks noChangeAspect="1" noChangeArrowheads="1"/>
            </p:cNvSpPr>
            <p:nvPr userDrawn="1"/>
          </p:nvSpPr>
          <p:spPr bwMode="auto">
            <a:xfrm>
              <a:off x="545096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1" name="Oval 993"/>
            <p:cNvSpPr>
              <a:spLocks noChangeAspect="1" noChangeArrowheads="1"/>
            </p:cNvSpPr>
            <p:nvPr userDrawn="1"/>
          </p:nvSpPr>
          <p:spPr bwMode="auto">
            <a:xfrm>
              <a:off x="6238032"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2" name="Oval 994"/>
            <p:cNvSpPr>
              <a:spLocks noChangeAspect="1" noChangeArrowheads="1"/>
            </p:cNvSpPr>
            <p:nvPr userDrawn="1"/>
          </p:nvSpPr>
          <p:spPr bwMode="auto">
            <a:xfrm>
              <a:off x="6687351"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3" name="Oval 995"/>
            <p:cNvSpPr>
              <a:spLocks noChangeAspect="1" noChangeArrowheads="1"/>
            </p:cNvSpPr>
            <p:nvPr userDrawn="1"/>
          </p:nvSpPr>
          <p:spPr bwMode="auto">
            <a:xfrm>
              <a:off x="724824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4" name="Oval 996"/>
            <p:cNvSpPr>
              <a:spLocks noChangeAspect="1" noChangeArrowheads="1"/>
            </p:cNvSpPr>
            <p:nvPr userDrawn="1"/>
          </p:nvSpPr>
          <p:spPr bwMode="auto">
            <a:xfrm>
              <a:off x="2528884"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5" name="Oval 997"/>
            <p:cNvSpPr>
              <a:spLocks noChangeAspect="1" noChangeArrowheads="1"/>
            </p:cNvSpPr>
            <p:nvPr userDrawn="1"/>
          </p:nvSpPr>
          <p:spPr bwMode="auto">
            <a:xfrm>
              <a:off x="2641967"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6" name="Oval 998"/>
            <p:cNvSpPr>
              <a:spLocks noChangeAspect="1" noChangeArrowheads="1"/>
            </p:cNvSpPr>
            <p:nvPr userDrawn="1"/>
          </p:nvSpPr>
          <p:spPr bwMode="auto">
            <a:xfrm>
              <a:off x="2753543"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7" name="Oval 999"/>
            <p:cNvSpPr>
              <a:spLocks noChangeAspect="1" noChangeArrowheads="1"/>
            </p:cNvSpPr>
            <p:nvPr userDrawn="1"/>
          </p:nvSpPr>
          <p:spPr bwMode="auto">
            <a:xfrm>
              <a:off x="2866627"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8" name="Oval 1000"/>
            <p:cNvSpPr>
              <a:spLocks noChangeAspect="1" noChangeArrowheads="1"/>
            </p:cNvSpPr>
            <p:nvPr userDrawn="1"/>
          </p:nvSpPr>
          <p:spPr bwMode="auto">
            <a:xfrm>
              <a:off x="2978203"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9" name="Oval 1001"/>
            <p:cNvSpPr>
              <a:spLocks noChangeAspect="1" noChangeArrowheads="1"/>
            </p:cNvSpPr>
            <p:nvPr userDrawn="1"/>
          </p:nvSpPr>
          <p:spPr bwMode="auto">
            <a:xfrm>
              <a:off x="3091288"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0" name="Oval 1002"/>
            <p:cNvSpPr>
              <a:spLocks noChangeAspect="1" noChangeArrowheads="1"/>
            </p:cNvSpPr>
            <p:nvPr userDrawn="1"/>
          </p:nvSpPr>
          <p:spPr bwMode="auto">
            <a:xfrm>
              <a:off x="455232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1" name="Oval 1003"/>
            <p:cNvSpPr>
              <a:spLocks noChangeAspect="1" noChangeArrowheads="1"/>
            </p:cNvSpPr>
            <p:nvPr userDrawn="1"/>
          </p:nvSpPr>
          <p:spPr bwMode="auto">
            <a:xfrm>
              <a:off x="4663905"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2" name="Oval 1004"/>
            <p:cNvSpPr>
              <a:spLocks noChangeAspect="1" noChangeArrowheads="1"/>
            </p:cNvSpPr>
            <p:nvPr userDrawn="1"/>
          </p:nvSpPr>
          <p:spPr bwMode="auto">
            <a:xfrm>
              <a:off x="4776989"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3" name="Oval 1005"/>
            <p:cNvSpPr>
              <a:spLocks noChangeAspect="1" noChangeArrowheads="1"/>
            </p:cNvSpPr>
            <p:nvPr userDrawn="1"/>
          </p:nvSpPr>
          <p:spPr bwMode="auto">
            <a:xfrm>
              <a:off x="4888565"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4" name="Oval 1006"/>
            <p:cNvSpPr>
              <a:spLocks noChangeAspect="1" noChangeArrowheads="1"/>
            </p:cNvSpPr>
            <p:nvPr userDrawn="1"/>
          </p:nvSpPr>
          <p:spPr bwMode="auto">
            <a:xfrm>
              <a:off x="500164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5" name="Oval 1007"/>
            <p:cNvSpPr>
              <a:spLocks noChangeAspect="1" noChangeArrowheads="1"/>
            </p:cNvSpPr>
            <p:nvPr userDrawn="1"/>
          </p:nvSpPr>
          <p:spPr bwMode="auto">
            <a:xfrm>
              <a:off x="5113226"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6" name="Oval 1008"/>
            <p:cNvSpPr>
              <a:spLocks noChangeAspect="1" noChangeArrowheads="1"/>
            </p:cNvSpPr>
            <p:nvPr userDrawn="1"/>
          </p:nvSpPr>
          <p:spPr bwMode="auto">
            <a:xfrm>
              <a:off x="5226308"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7" name="Oval 1009"/>
            <p:cNvSpPr>
              <a:spLocks noChangeAspect="1" noChangeArrowheads="1"/>
            </p:cNvSpPr>
            <p:nvPr userDrawn="1"/>
          </p:nvSpPr>
          <p:spPr bwMode="auto">
            <a:xfrm>
              <a:off x="5337884"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8" name="Oval 1010"/>
            <p:cNvSpPr>
              <a:spLocks noChangeAspect="1" noChangeArrowheads="1"/>
            </p:cNvSpPr>
            <p:nvPr userDrawn="1"/>
          </p:nvSpPr>
          <p:spPr bwMode="auto">
            <a:xfrm>
              <a:off x="545096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9" name="Oval 1011"/>
            <p:cNvSpPr>
              <a:spLocks noChangeAspect="1" noChangeArrowheads="1"/>
            </p:cNvSpPr>
            <p:nvPr/>
          </p:nvSpPr>
          <p:spPr bwMode="auto">
            <a:xfrm>
              <a:off x="6687351"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0" name="Oval 1012"/>
            <p:cNvSpPr>
              <a:spLocks noChangeAspect="1" noChangeArrowheads="1"/>
            </p:cNvSpPr>
            <p:nvPr userDrawn="1"/>
          </p:nvSpPr>
          <p:spPr bwMode="auto">
            <a:xfrm>
              <a:off x="7023586" y="3941142"/>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1" name="Oval 1013"/>
            <p:cNvSpPr>
              <a:spLocks noChangeAspect="1" noChangeArrowheads="1"/>
            </p:cNvSpPr>
            <p:nvPr userDrawn="1"/>
          </p:nvSpPr>
          <p:spPr bwMode="auto">
            <a:xfrm>
              <a:off x="241730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2" name="Oval 1014"/>
            <p:cNvSpPr>
              <a:spLocks noChangeAspect="1" noChangeArrowheads="1"/>
            </p:cNvSpPr>
            <p:nvPr userDrawn="1"/>
          </p:nvSpPr>
          <p:spPr bwMode="auto">
            <a:xfrm>
              <a:off x="2528884"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3" name="Oval 1015"/>
            <p:cNvSpPr>
              <a:spLocks noChangeAspect="1" noChangeArrowheads="1"/>
            </p:cNvSpPr>
            <p:nvPr userDrawn="1"/>
          </p:nvSpPr>
          <p:spPr bwMode="auto">
            <a:xfrm>
              <a:off x="2641967"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4" name="Oval 1016"/>
            <p:cNvSpPr>
              <a:spLocks noChangeAspect="1" noChangeArrowheads="1"/>
            </p:cNvSpPr>
            <p:nvPr userDrawn="1"/>
          </p:nvSpPr>
          <p:spPr bwMode="auto">
            <a:xfrm>
              <a:off x="2753543"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5" name="Oval 1017"/>
            <p:cNvSpPr>
              <a:spLocks noChangeAspect="1" noChangeArrowheads="1"/>
            </p:cNvSpPr>
            <p:nvPr userDrawn="1"/>
          </p:nvSpPr>
          <p:spPr bwMode="auto">
            <a:xfrm>
              <a:off x="2866627"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6" name="Oval 1018"/>
            <p:cNvSpPr>
              <a:spLocks noChangeAspect="1" noChangeArrowheads="1"/>
            </p:cNvSpPr>
            <p:nvPr userDrawn="1"/>
          </p:nvSpPr>
          <p:spPr bwMode="auto">
            <a:xfrm>
              <a:off x="2978203"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7" name="Oval 1019"/>
            <p:cNvSpPr>
              <a:spLocks noChangeAspect="1" noChangeArrowheads="1"/>
            </p:cNvSpPr>
            <p:nvPr userDrawn="1"/>
          </p:nvSpPr>
          <p:spPr bwMode="auto">
            <a:xfrm>
              <a:off x="3091288"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8" name="Oval 1020"/>
            <p:cNvSpPr>
              <a:spLocks noChangeAspect="1" noChangeArrowheads="1"/>
            </p:cNvSpPr>
            <p:nvPr userDrawn="1"/>
          </p:nvSpPr>
          <p:spPr bwMode="auto">
            <a:xfrm>
              <a:off x="320437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9" name="Oval 1021"/>
            <p:cNvSpPr>
              <a:spLocks noChangeAspect="1" noChangeArrowheads="1"/>
            </p:cNvSpPr>
            <p:nvPr userDrawn="1"/>
          </p:nvSpPr>
          <p:spPr bwMode="auto">
            <a:xfrm>
              <a:off x="455232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0" name="Oval 1022"/>
            <p:cNvSpPr>
              <a:spLocks noChangeAspect="1" noChangeArrowheads="1"/>
            </p:cNvSpPr>
            <p:nvPr userDrawn="1"/>
          </p:nvSpPr>
          <p:spPr bwMode="auto">
            <a:xfrm>
              <a:off x="4663905"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1" name="Oval 1023"/>
            <p:cNvSpPr>
              <a:spLocks noChangeAspect="1" noChangeArrowheads="1"/>
            </p:cNvSpPr>
            <p:nvPr userDrawn="1"/>
          </p:nvSpPr>
          <p:spPr bwMode="auto">
            <a:xfrm>
              <a:off x="4776989"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2" name="Oval 1024"/>
            <p:cNvSpPr>
              <a:spLocks noChangeAspect="1" noChangeArrowheads="1"/>
            </p:cNvSpPr>
            <p:nvPr userDrawn="1"/>
          </p:nvSpPr>
          <p:spPr bwMode="auto">
            <a:xfrm>
              <a:off x="4888565"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3" name="Oval 1025"/>
            <p:cNvSpPr>
              <a:spLocks noChangeAspect="1" noChangeArrowheads="1"/>
            </p:cNvSpPr>
            <p:nvPr userDrawn="1"/>
          </p:nvSpPr>
          <p:spPr bwMode="auto">
            <a:xfrm>
              <a:off x="500164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4" name="Oval 1026"/>
            <p:cNvSpPr>
              <a:spLocks noChangeAspect="1" noChangeArrowheads="1"/>
            </p:cNvSpPr>
            <p:nvPr userDrawn="1"/>
          </p:nvSpPr>
          <p:spPr bwMode="auto">
            <a:xfrm>
              <a:off x="5113226"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5" name="Oval 1027"/>
            <p:cNvSpPr>
              <a:spLocks noChangeAspect="1" noChangeArrowheads="1"/>
            </p:cNvSpPr>
            <p:nvPr userDrawn="1"/>
          </p:nvSpPr>
          <p:spPr bwMode="auto">
            <a:xfrm>
              <a:off x="5226308"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6" name="Oval 1028"/>
            <p:cNvSpPr>
              <a:spLocks noChangeAspect="1" noChangeArrowheads="1"/>
            </p:cNvSpPr>
            <p:nvPr userDrawn="1"/>
          </p:nvSpPr>
          <p:spPr bwMode="auto">
            <a:xfrm>
              <a:off x="5337884"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7" name="Oval 1029"/>
            <p:cNvSpPr>
              <a:spLocks noChangeAspect="1" noChangeArrowheads="1"/>
            </p:cNvSpPr>
            <p:nvPr userDrawn="1"/>
          </p:nvSpPr>
          <p:spPr bwMode="auto">
            <a:xfrm>
              <a:off x="668735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8" name="Oval 1030"/>
            <p:cNvSpPr>
              <a:spLocks noChangeAspect="1" noChangeArrowheads="1"/>
            </p:cNvSpPr>
            <p:nvPr userDrawn="1"/>
          </p:nvSpPr>
          <p:spPr bwMode="auto">
            <a:xfrm>
              <a:off x="6912010"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9" name="Oval 1031"/>
            <p:cNvSpPr>
              <a:spLocks noChangeAspect="1" noChangeArrowheads="1"/>
            </p:cNvSpPr>
            <p:nvPr userDrawn="1"/>
          </p:nvSpPr>
          <p:spPr bwMode="auto">
            <a:xfrm>
              <a:off x="7023586"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0" name="Oval 1032"/>
            <p:cNvSpPr>
              <a:spLocks noChangeAspect="1" noChangeArrowheads="1"/>
            </p:cNvSpPr>
            <p:nvPr userDrawn="1"/>
          </p:nvSpPr>
          <p:spPr bwMode="auto">
            <a:xfrm>
              <a:off x="713667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1" name="Oval 1033"/>
            <p:cNvSpPr>
              <a:spLocks noChangeAspect="1" noChangeArrowheads="1"/>
            </p:cNvSpPr>
            <p:nvPr userDrawn="1"/>
          </p:nvSpPr>
          <p:spPr bwMode="auto">
            <a:xfrm>
              <a:off x="241730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2" name="Oval 1034"/>
            <p:cNvSpPr>
              <a:spLocks noChangeAspect="1" noChangeArrowheads="1"/>
            </p:cNvSpPr>
            <p:nvPr userDrawn="1"/>
          </p:nvSpPr>
          <p:spPr bwMode="auto">
            <a:xfrm>
              <a:off x="2528884"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3" name="Oval 1035"/>
            <p:cNvSpPr>
              <a:spLocks noChangeAspect="1" noChangeArrowheads="1"/>
            </p:cNvSpPr>
            <p:nvPr userDrawn="1"/>
          </p:nvSpPr>
          <p:spPr bwMode="auto">
            <a:xfrm>
              <a:off x="2641967"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4" name="Oval 1036"/>
            <p:cNvSpPr>
              <a:spLocks noChangeAspect="1" noChangeArrowheads="1"/>
            </p:cNvSpPr>
            <p:nvPr userDrawn="1"/>
          </p:nvSpPr>
          <p:spPr bwMode="auto">
            <a:xfrm>
              <a:off x="2753543"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5" name="Oval 1037"/>
            <p:cNvSpPr>
              <a:spLocks noChangeAspect="1" noChangeArrowheads="1"/>
            </p:cNvSpPr>
            <p:nvPr userDrawn="1"/>
          </p:nvSpPr>
          <p:spPr bwMode="auto">
            <a:xfrm>
              <a:off x="2866627"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6" name="Oval 1038"/>
            <p:cNvSpPr>
              <a:spLocks noChangeAspect="1" noChangeArrowheads="1"/>
            </p:cNvSpPr>
            <p:nvPr userDrawn="1"/>
          </p:nvSpPr>
          <p:spPr bwMode="auto">
            <a:xfrm>
              <a:off x="2978203"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7" name="Oval 1039"/>
            <p:cNvSpPr>
              <a:spLocks noChangeAspect="1" noChangeArrowheads="1"/>
            </p:cNvSpPr>
            <p:nvPr userDrawn="1"/>
          </p:nvSpPr>
          <p:spPr bwMode="auto">
            <a:xfrm>
              <a:off x="3091288"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8" name="Oval 1040"/>
            <p:cNvSpPr>
              <a:spLocks noChangeAspect="1" noChangeArrowheads="1"/>
            </p:cNvSpPr>
            <p:nvPr userDrawn="1"/>
          </p:nvSpPr>
          <p:spPr bwMode="auto">
            <a:xfrm>
              <a:off x="3204371"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9" name="Oval 1041"/>
            <p:cNvSpPr>
              <a:spLocks noChangeAspect="1" noChangeArrowheads="1"/>
            </p:cNvSpPr>
            <p:nvPr userDrawn="1"/>
          </p:nvSpPr>
          <p:spPr bwMode="auto">
            <a:xfrm>
              <a:off x="3315947"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0" name="Oval 1042"/>
            <p:cNvSpPr>
              <a:spLocks noChangeAspect="1" noChangeArrowheads="1"/>
            </p:cNvSpPr>
            <p:nvPr/>
          </p:nvSpPr>
          <p:spPr bwMode="auto">
            <a:xfrm>
              <a:off x="3429031"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1" name="Oval 1043"/>
            <p:cNvSpPr>
              <a:spLocks noChangeAspect="1" noChangeArrowheads="1"/>
            </p:cNvSpPr>
            <p:nvPr userDrawn="1"/>
          </p:nvSpPr>
          <p:spPr bwMode="auto">
            <a:xfrm>
              <a:off x="4663905"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2" name="Oval 1044"/>
            <p:cNvSpPr>
              <a:spLocks noChangeAspect="1" noChangeArrowheads="1"/>
            </p:cNvSpPr>
            <p:nvPr userDrawn="1"/>
          </p:nvSpPr>
          <p:spPr bwMode="auto">
            <a:xfrm>
              <a:off x="4776989"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3" name="Oval 1045"/>
            <p:cNvSpPr>
              <a:spLocks noChangeAspect="1" noChangeArrowheads="1"/>
            </p:cNvSpPr>
            <p:nvPr userDrawn="1"/>
          </p:nvSpPr>
          <p:spPr bwMode="auto">
            <a:xfrm>
              <a:off x="4888565"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4" name="Oval 1046"/>
            <p:cNvSpPr>
              <a:spLocks noChangeAspect="1" noChangeArrowheads="1"/>
            </p:cNvSpPr>
            <p:nvPr userDrawn="1"/>
          </p:nvSpPr>
          <p:spPr bwMode="auto">
            <a:xfrm>
              <a:off x="500164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5" name="Oval 1047"/>
            <p:cNvSpPr>
              <a:spLocks noChangeAspect="1" noChangeArrowheads="1"/>
            </p:cNvSpPr>
            <p:nvPr userDrawn="1"/>
          </p:nvSpPr>
          <p:spPr bwMode="auto">
            <a:xfrm>
              <a:off x="5113226"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6" name="Oval 1048"/>
            <p:cNvSpPr>
              <a:spLocks noChangeAspect="1" noChangeArrowheads="1"/>
            </p:cNvSpPr>
            <p:nvPr userDrawn="1"/>
          </p:nvSpPr>
          <p:spPr bwMode="auto">
            <a:xfrm>
              <a:off x="5226308"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7" name="Oval 1049"/>
            <p:cNvSpPr>
              <a:spLocks noChangeAspect="1" noChangeArrowheads="1"/>
            </p:cNvSpPr>
            <p:nvPr userDrawn="1"/>
          </p:nvSpPr>
          <p:spPr bwMode="auto">
            <a:xfrm>
              <a:off x="6798926"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8" name="Oval 1050"/>
            <p:cNvSpPr>
              <a:spLocks noChangeAspect="1" noChangeArrowheads="1"/>
            </p:cNvSpPr>
            <p:nvPr userDrawn="1"/>
          </p:nvSpPr>
          <p:spPr bwMode="auto">
            <a:xfrm>
              <a:off x="7136671"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9" name="Oval 1051"/>
            <p:cNvSpPr>
              <a:spLocks noChangeAspect="1" noChangeArrowheads="1"/>
            </p:cNvSpPr>
            <p:nvPr userDrawn="1"/>
          </p:nvSpPr>
          <p:spPr bwMode="auto">
            <a:xfrm>
              <a:off x="7472905"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0" name="Oval 1052"/>
            <p:cNvSpPr>
              <a:spLocks noChangeAspect="1" noChangeArrowheads="1"/>
            </p:cNvSpPr>
            <p:nvPr userDrawn="1"/>
          </p:nvSpPr>
          <p:spPr bwMode="auto">
            <a:xfrm>
              <a:off x="758598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1" name="Oval 1053"/>
            <p:cNvSpPr>
              <a:spLocks noChangeAspect="1" noChangeArrowheads="1"/>
            </p:cNvSpPr>
            <p:nvPr userDrawn="1"/>
          </p:nvSpPr>
          <p:spPr bwMode="auto">
            <a:xfrm>
              <a:off x="7697565"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2" name="Oval 1054"/>
            <p:cNvSpPr>
              <a:spLocks noChangeAspect="1" noChangeArrowheads="1"/>
            </p:cNvSpPr>
            <p:nvPr userDrawn="1"/>
          </p:nvSpPr>
          <p:spPr bwMode="auto">
            <a:xfrm>
              <a:off x="2528884"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3" name="Oval 1055"/>
            <p:cNvSpPr>
              <a:spLocks noChangeAspect="1" noChangeArrowheads="1"/>
            </p:cNvSpPr>
            <p:nvPr userDrawn="1"/>
          </p:nvSpPr>
          <p:spPr bwMode="auto">
            <a:xfrm>
              <a:off x="2641967"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4" name="Oval 1056"/>
            <p:cNvSpPr>
              <a:spLocks noChangeAspect="1" noChangeArrowheads="1"/>
            </p:cNvSpPr>
            <p:nvPr userDrawn="1"/>
          </p:nvSpPr>
          <p:spPr bwMode="auto">
            <a:xfrm>
              <a:off x="2753543"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5" name="Oval 1057"/>
            <p:cNvSpPr>
              <a:spLocks noChangeAspect="1" noChangeArrowheads="1"/>
            </p:cNvSpPr>
            <p:nvPr userDrawn="1"/>
          </p:nvSpPr>
          <p:spPr bwMode="auto">
            <a:xfrm>
              <a:off x="2866627"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6" name="Oval 1058"/>
            <p:cNvSpPr>
              <a:spLocks noChangeAspect="1" noChangeArrowheads="1"/>
            </p:cNvSpPr>
            <p:nvPr userDrawn="1"/>
          </p:nvSpPr>
          <p:spPr bwMode="auto">
            <a:xfrm>
              <a:off x="2978203"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7" name="Oval 1059"/>
            <p:cNvSpPr>
              <a:spLocks noChangeAspect="1" noChangeArrowheads="1"/>
            </p:cNvSpPr>
            <p:nvPr userDrawn="1"/>
          </p:nvSpPr>
          <p:spPr bwMode="auto">
            <a:xfrm>
              <a:off x="3091288"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8" name="Oval 1060"/>
            <p:cNvSpPr>
              <a:spLocks noChangeAspect="1" noChangeArrowheads="1"/>
            </p:cNvSpPr>
            <p:nvPr userDrawn="1"/>
          </p:nvSpPr>
          <p:spPr bwMode="auto">
            <a:xfrm>
              <a:off x="3204371"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9" name="Oval 1061"/>
            <p:cNvSpPr>
              <a:spLocks noChangeAspect="1" noChangeArrowheads="1"/>
            </p:cNvSpPr>
            <p:nvPr userDrawn="1"/>
          </p:nvSpPr>
          <p:spPr bwMode="auto">
            <a:xfrm>
              <a:off x="3315947"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0" name="Oval 1062"/>
            <p:cNvSpPr>
              <a:spLocks noChangeAspect="1" noChangeArrowheads="1"/>
            </p:cNvSpPr>
            <p:nvPr userDrawn="1"/>
          </p:nvSpPr>
          <p:spPr bwMode="auto">
            <a:xfrm>
              <a:off x="3429031"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1" name="Oval 1063"/>
            <p:cNvSpPr>
              <a:spLocks noChangeAspect="1" noChangeArrowheads="1"/>
            </p:cNvSpPr>
            <p:nvPr userDrawn="1"/>
          </p:nvSpPr>
          <p:spPr bwMode="auto">
            <a:xfrm>
              <a:off x="4663905"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2" name="Oval 1064"/>
            <p:cNvSpPr>
              <a:spLocks noChangeAspect="1" noChangeArrowheads="1"/>
            </p:cNvSpPr>
            <p:nvPr userDrawn="1"/>
          </p:nvSpPr>
          <p:spPr bwMode="auto">
            <a:xfrm>
              <a:off x="4776989"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3" name="Oval 1065"/>
            <p:cNvSpPr>
              <a:spLocks noChangeAspect="1" noChangeArrowheads="1"/>
            </p:cNvSpPr>
            <p:nvPr userDrawn="1"/>
          </p:nvSpPr>
          <p:spPr bwMode="auto">
            <a:xfrm>
              <a:off x="4888565"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4" name="Oval 1066"/>
            <p:cNvSpPr>
              <a:spLocks noChangeAspect="1" noChangeArrowheads="1"/>
            </p:cNvSpPr>
            <p:nvPr userDrawn="1"/>
          </p:nvSpPr>
          <p:spPr bwMode="auto">
            <a:xfrm>
              <a:off x="5001649"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5" name="Oval 1067"/>
            <p:cNvSpPr>
              <a:spLocks noChangeAspect="1" noChangeArrowheads="1"/>
            </p:cNvSpPr>
            <p:nvPr userDrawn="1"/>
          </p:nvSpPr>
          <p:spPr bwMode="auto">
            <a:xfrm>
              <a:off x="5113226"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6" name="Oval 1068"/>
            <p:cNvSpPr>
              <a:spLocks noChangeAspect="1" noChangeArrowheads="1"/>
            </p:cNvSpPr>
            <p:nvPr userDrawn="1"/>
          </p:nvSpPr>
          <p:spPr bwMode="auto">
            <a:xfrm>
              <a:off x="5226308"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7" name="Oval 1069"/>
            <p:cNvSpPr>
              <a:spLocks noChangeAspect="1" noChangeArrowheads="1"/>
            </p:cNvSpPr>
            <p:nvPr userDrawn="1"/>
          </p:nvSpPr>
          <p:spPr bwMode="auto">
            <a:xfrm>
              <a:off x="6912010"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8" name="Oval 1070"/>
            <p:cNvSpPr>
              <a:spLocks noChangeAspect="1" noChangeArrowheads="1"/>
            </p:cNvSpPr>
            <p:nvPr userDrawn="1"/>
          </p:nvSpPr>
          <p:spPr bwMode="auto">
            <a:xfrm>
              <a:off x="7023586"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9" name="Oval 1071"/>
            <p:cNvSpPr>
              <a:spLocks noChangeAspect="1" noChangeArrowheads="1"/>
            </p:cNvSpPr>
            <p:nvPr userDrawn="1"/>
          </p:nvSpPr>
          <p:spPr bwMode="auto">
            <a:xfrm>
              <a:off x="7697565" y="4253251"/>
              <a:ext cx="85943" cy="85944"/>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0" name="Oval 1072"/>
            <p:cNvSpPr>
              <a:spLocks noChangeAspect="1" noChangeArrowheads="1"/>
            </p:cNvSpPr>
            <p:nvPr userDrawn="1"/>
          </p:nvSpPr>
          <p:spPr bwMode="auto">
            <a:xfrm>
              <a:off x="2528884"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1" name="Oval 1073"/>
            <p:cNvSpPr>
              <a:spLocks noChangeAspect="1" noChangeArrowheads="1"/>
            </p:cNvSpPr>
            <p:nvPr userDrawn="1"/>
          </p:nvSpPr>
          <p:spPr bwMode="auto">
            <a:xfrm>
              <a:off x="2641967"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2" name="Oval 1074"/>
            <p:cNvSpPr>
              <a:spLocks noChangeAspect="1" noChangeArrowheads="1"/>
            </p:cNvSpPr>
            <p:nvPr userDrawn="1"/>
          </p:nvSpPr>
          <p:spPr bwMode="auto">
            <a:xfrm>
              <a:off x="2753543"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3" name="Oval 1075"/>
            <p:cNvSpPr>
              <a:spLocks noChangeAspect="1" noChangeArrowheads="1"/>
            </p:cNvSpPr>
            <p:nvPr userDrawn="1"/>
          </p:nvSpPr>
          <p:spPr bwMode="auto">
            <a:xfrm>
              <a:off x="2866628"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4" name="Oval 1076"/>
            <p:cNvSpPr>
              <a:spLocks noChangeAspect="1" noChangeArrowheads="1"/>
            </p:cNvSpPr>
            <p:nvPr userDrawn="1"/>
          </p:nvSpPr>
          <p:spPr bwMode="auto">
            <a:xfrm>
              <a:off x="2978204"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5" name="Oval 1077"/>
            <p:cNvSpPr>
              <a:spLocks noChangeAspect="1" noChangeArrowheads="1"/>
            </p:cNvSpPr>
            <p:nvPr userDrawn="1"/>
          </p:nvSpPr>
          <p:spPr bwMode="auto">
            <a:xfrm>
              <a:off x="3091288"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6" name="Oval 1078"/>
            <p:cNvSpPr>
              <a:spLocks noChangeAspect="1" noChangeArrowheads="1"/>
            </p:cNvSpPr>
            <p:nvPr userDrawn="1"/>
          </p:nvSpPr>
          <p:spPr bwMode="auto">
            <a:xfrm>
              <a:off x="3204371"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7" name="Oval 1079"/>
            <p:cNvSpPr>
              <a:spLocks noChangeAspect="1" noChangeArrowheads="1"/>
            </p:cNvSpPr>
            <p:nvPr userDrawn="1"/>
          </p:nvSpPr>
          <p:spPr bwMode="auto">
            <a:xfrm>
              <a:off x="3315947"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8" name="Oval 1080"/>
            <p:cNvSpPr>
              <a:spLocks noChangeAspect="1" noChangeArrowheads="1"/>
            </p:cNvSpPr>
            <p:nvPr userDrawn="1"/>
          </p:nvSpPr>
          <p:spPr bwMode="auto">
            <a:xfrm>
              <a:off x="3429031"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9" name="Oval 1081"/>
            <p:cNvSpPr>
              <a:spLocks noChangeAspect="1" noChangeArrowheads="1"/>
            </p:cNvSpPr>
            <p:nvPr userDrawn="1"/>
          </p:nvSpPr>
          <p:spPr bwMode="auto">
            <a:xfrm>
              <a:off x="4663905"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0" name="Oval 1082"/>
            <p:cNvSpPr>
              <a:spLocks noChangeAspect="1" noChangeArrowheads="1"/>
            </p:cNvSpPr>
            <p:nvPr userDrawn="1"/>
          </p:nvSpPr>
          <p:spPr bwMode="auto">
            <a:xfrm>
              <a:off x="4776989"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1" name="Oval 1083"/>
            <p:cNvSpPr>
              <a:spLocks noChangeAspect="1" noChangeArrowheads="1"/>
            </p:cNvSpPr>
            <p:nvPr userDrawn="1"/>
          </p:nvSpPr>
          <p:spPr bwMode="auto">
            <a:xfrm>
              <a:off x="4888565"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2" name="Oval 1084"/>
            <p:cNvSpPr>
              <a:spLocks noChangeAspect="1" noChangeArrowheads="1"/>
            </p:cNvSpPr>
            <p:nvPr userDrawn="1"/>
          </p:nvSpPr>
          <p:spPr bwMode="auto">
            <a:xfrm>
              <a:off x="5001649"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3" name="Oval 1085"/>
            <p:cNvSpPr>
              <a:spLocks noChangeAspect="1" noChangeArrowheads="1"/>
            </p:cNvSpPr>
            <p:nvPr userDrawn="1"/>
          </p:nvSpPr>
          <p:spPr bwMode="auto">
            <a:xfrm>
              <a:off x="5113225"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4" name="Oval 1086"/>
            <p:cNvSpPr>
              <a:spLocks noChangeAspect="1" noChangeArrowheads="1"/>
            </p:cNvSpPr>
            <p:nvPr userDrawn="1"/>
          </p:nvSpPr>
          <p:spPr bwMode="auto">
            <a:xfrm>
              <a:off x="5226308"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5" name="Oval 1087"/>
            <p:cNvSpPr>
              <a:spLocks noChangeAspect="1" noChangeArrowheads="1"/>
            </p:cNvSpPr>
            <p:nvPr userDrawn="1"/>
          </p:nvSpPr>
          <p:spPr bwMode="auto">
            <a:xfrm>
              <a:off x="7472905"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6" name="Oval 1088"/>
            <p:cNvSpPr>
              <a:spLocks noChangeAspect="1" noChangeArrowheads="1"/>
            </p:cNvSpPr>
            <p:nvPr userDrawn="1"/>
          </p:nvSpPr>
          <p:spPr bwMode="auto">
            <a:xfrm>
              <a:off x="2641967"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7" name="Oval 1089"/>
            <p:cNvSpPr>
              <a:spLocks noChangeAspect="1" noChangeArrowheads="1"/>
            </p:cNvSpPr>
            <p:nvPr userDrawn="1"/>
          </p:nvSpPr>
          <p:spPr bwMode="auto">
            <a:xfrm>
              <a:off x="2753543"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8" name="Oval 1090"/>
            <p:cNvSpPr>
              <a:spLocks noChangeAspect="1" noChangeArrowheads="1"/>
            </p:cNvSpPr>
            <p:nvPr userDrawn="1"/>
          </p:nvSpPr>
          <p:spPr bwMode="auto">
            <a:xfrm>
              <a:off x="2866628"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9" name="Oval 1091"/>
            <p:cNvSpPr>
              <a:spLocks noChangeAspect="1" noChangeArrowheads="1"/>
            </p:cNvSpPr>
            <p:nvPr userDrawn="1"/>
          </p:nvSpPr>
          <p:spPr bwMode="auto">
            <a:xfrm>
              <a:off x="2978204"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0" name="Oval 1092"/>
            <p:cNvSpPr>
              <a:spLocks noChangeAspect="1" noChangeArrowheads="1"/>
            </p:cNvSpPr>
            <p:nvPr userDrawn="1"/>
          </p:nvSpPr>
          <p:spPr bwMode="auto">
            <a:xfrm>
              <a:off x="3091288"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1" name="Oval 1093"/>
            <p:cNvSpPr>
              <a:spLocks noChangeAspect="1" noChangeArrowheads="1"/>
            </p:cNvSpPr>
            <p:nvPr userDrawn="1"/>
          </p:nvSpPr>
          <p:spPr bwMode="auto">
            <a:xfrm>
              <a:off x="3204371"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2" name="Oval 1094"/>
            <p:cNvSpPr>
              <a:spLocks noChangeAspect="1" noChangeArrowheads="1"/>
            </p:cNvSpPr>
            <p:nvPr userDrawn="1"/>
          </p:nvSpPr>
          <p:spPr bwMode="auto">
            <a:xfrm>
              <a:off x="3315947"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3" name="Oval 1095"/>
            <p:cNvSpPr>
              <a:spLocks noChangeAspect="1" noChangeArrowheads="1"/>
            </p:cNvSpPr>
            <p:nvPr userDrawn="1"/>
          </p:nvSpPr>
          <p:spPr bwMode="auto">
            <a:xfrm>
              <a:off x="466390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4" name="Oval 1096"/>
            <p:cNvSpPr>
              <a:spLocks noChangeAspect="1" noChangeArrowheads="1"/>
            </p:cNvSpPr>
            <p:nvPr userDrawn="1"/>
          </p:nvSpPr>
          <p:spPr bwMode="auto">
            <a:xfrm>
              <a:off x="4776989"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5" name="Oval 1097"/>
            <p:cNvSpPr>
              <a:spLocks noChangeAspect="1" noChangeArrowheads="1"/>
            </p:cNvSpPr>
            <p:nvPr userDrawn="1"/>
          </p:nvSpPr>
          <p:spPr bwMode="auto">
            <a:xfrm>
              <a:off x="4888565"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6" name="Oval 1098"/>
            <p:cNvSpPr>
              <a:spLocks noChangeAspect="1" noChangeArrowheads="1"/>
            </p:cNvSpPr>
            <p:nvPr userDrawn="1"/>
          </p:nvSpPr>
          <p:spPr bwMode="auto">
            <a:xfrm>
              <a:off x="5001649"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7" name="Oval 1099"/>
            <p:cNvSpPr>
              <a:spLocks noChangeAspect="1" noChangeArrowheads="1"/>
            </p:cNvSpPr>
            <p:nvPr userDrawn="1"/>
          </p:nvSpPr>
          <p:spPr bwMode="auto">
            <a:xfrm>
              <a:off x="511322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8" name="Oval 1100"/>
            <p:cNvSpPr>
              <a:spLocks noChangeAspect="1" noChangeArrowheads="1"/>
            </p:cNvSpPr>
            <p:nvPr userDrawn="1"/>
          </p:nvSpPr>
          <p:spPr bwMode="auto">
            <a:xfrm>
              <a:off x="5226308"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9" name="Oval 1101"/>
            <p:cNvSpPr>
              <a:spLocks noChangeAspect="1" noChangeArrowheads="1"/>
            </p:cNvSpPr>
            <p:nvPr userDrawn="1"/>
          </p:nvSpPr>
          <p:spPr bwMode="auto">
            <a:xfrm>
              <a:off x="5450969"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0" name="Oval 1102"/>
            <p:cNvSpPr>
              <a:spLocks noChangeAspect="1" noChangeArrowheads="1"/>
            </p:cNvSpPr>
            <p:nvPr userDrawn="1"/>
          </p:nvSpPr>
          <p:spPr bwMode="auto">
            <a:xfrm>
              <a:off x="7361330"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1" name="Oval 1103"/>
            <p:cNvSpPr>
              <a:spLocks noChangeAspect="1" noChangeArrowheads="1"/>
            </p:cNvSpPr>
            <p:nvPr userDrawn="1"/>
          </p:nvSpPr>
          <p:spPr bwMode="auto">
            <a:xfrm>
              <a:off x="7472905"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2" name="Oval 1104"/>
            <p:cNvSpPr>
              <a:spLocks noChangeAspect="1" noChangeArrowheads="1"/>
            </p:cNvSpPr>
            <p:nvPr userDrawn="1"/>
          </p:nvSpPr>
          <p:spPr bwMode="auto">
            <a:xfrm>
              <a:off x="769756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3" name="Oval 1105"/>
            <p:cNvSpPr>
              <a:spLocks noChangeAspect="1" noChangeArrowheads="1"/>
            </p:cNvSpPr>
            <p:nvPr userDrawn="1"/>
          </p:nvSpPr>
          <p:spPr bwMode="auto">
            <a:xfrm>
              <a:off x="2753543"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4" name="Oval 1106"/>
            <p:cNvSpPr>
              <a:spLocks noChangeAspect="1" noChangeArrowheads="1"/>
            </p:cNvSpPr>
            <p:nvPr userDrawn="1"/>
          </p:nvSpPr>
          <p:spPr bwMode="auto">
            <a:xfrm>
              <a:off x="2866628"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5" name="Oval 1107"/>
            <p:cNvSpPr>
              <a:spLocks noChangeAspect="1" noChangeArrowheads="1"/>
            </p:cNvSpPr>
            <p:nvPr userDrawn="1"/>
          </p:nvSpPr>
          <p:spPr bwMode="auto">
            <a:xfrm>
              <a:off x="2978204"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6" name="Oval 1108"/>
            <p:cNvSpPr>
              <a:spLocks noChangeAspect="1" noChangeArrowheads="1"/>
            </p:cNvSpPr>
            <p:nvPr userDrawn="1"/>
          </p:nvSpPr>
          <p:spPr bwMode="auto">
            <a:xfrm>
              <a:off x="3091288"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7" name="Oval 1109"/>
            <p:cNvSpPr>
              <a:spLocks noChangeAspect="1" noChangeArrowheads="1"/>
            </p:cNvSpPr>
            <p:nvPr userDrawn="1"/>
          </p:nvSpPr>
          <p:spPr bwMode="auto">
            <a:xfrm>
              <a:off x="3204371"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8" name="Oval 1110"/>
            <p:cNvSpPr>
              <a:spLocks noChangeAspect="1" noChangeArrowheads="1"/>
            </p:cNvSpPr>
            <p:nvPr userDrawn="1"/>
          </p:nvSpPr>
          <p:spPr bwMode="auto">
            <a:xfrm>
              <a:off x="3315947"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9" name="Oval 1111"/>
            <p:cNvSpPr>
              <a:spLocks noChangeAspect="1" noChangeArrowheads="1"/>
            </p:cNvSpPr>
            <p:nvPr userDrawn="1"/>
          </p:nvSpPr>
          <p:spPr bwMode="auto">
            <a:xfrm>
              <a:off x="466390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0" name="Oval 1112"/>
            <p:cNvSpPr>
              <a:spLocks noChangeAspect="1" noChangeArrowheads="1"/>
            </p:cNvSpPr>
            <p:nvPr userDrawn="1"/>
          </p:nvSpPr>
          <p:spPr bwMode="auto">
            <a:xfrm>
              <a:off x="4776989"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1" name="Oval 1113"/>
            <p:cNvSpPr>
              <a:spLocks noChangeAspect="1" noChangeArrowheads="1"/>
            </p:cNvSpPr>
            <p:nvPr userDrawn="1"/>
          </p:nvSpPr>
          <p:spPr bwMode="auto">
            <a:xfrm>
              <a:off x="4888565"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2" name="Oval 1114"/>
            <p:cNvSpPr>
              <a:spLocks noChangeAspect="1" noChangeArrowheads="1"/>
            </p:cNvSpPr>
            <p:nvPr userDrawn="1"/>
          </p:nvSpPr>
          <p:spPr bwMode="auto">
            <a:xfrm>
              <a:off x="500164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3" name="Oval 1115"/>
            <p:cNvSpPr>
              <a:spLocks noChangeAspect="1" noChangeArrowheads="1"/>
            </p:cNvSpPr>
            <p:nvPr userDrawn="1"/>
          </p:nvSpPr>
          <p:spPr bwMode="auto">
            <a:xfrm>
              <a:off x="511322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4" name="Oval 1116"/>
            <p:cNvSpPr>
              <a:spLocks noChangeAspect="1" noChangeArrowheads="1"/>
            </p:cNvSpPr>
            <p:nvPr userDrawn="1"/>
          </p:nvSpPr>
          <p:spPr bwMode="auto">
            <a:xfrm>
              <a:off x="5226308"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5" name="Oval 1117"/>
            <p:cNvSpPr>
              <a:spLocks noChangeAspect="1" noChangeArrowheads="1"/>
            </p:cNvSpPr>
            <p:nvPr userDrawn="1"/>
          </p:nvSpPr>
          <p:spPr bwMode="auto">
            <a:xfrm>
              <a:off x="545096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6" name="Oval 1118"/>
            <p:cNvSpPr>
              <a:spLocks noChangeAspect="1" noChangeArrowheads="1"/>
            </p:cNvSpPr>
            <p:nvPr userDrawn="1"/>
          </p:nvSpPr>
          <p:spPr bwMode="auto">
            <a:xfrm>
              <a:off x="7248247"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7" name="Oval 1119"/>
            <p:cNvSpPr>
              <a:spLocks noChangeAspect="1" noChangeArrowheads="1"/>
            </p:cNvSpPr>
            <p:nvPr userDrawn="1"/>
          </p:nvSpPr>
          <p:spPr bwMode="auto">
            <a:xfrm>
              <a:off x="7361330"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8" name="Oval 1120"/>
            <p:cNvSpPr>
              <a:spLocks noChangeAspect="1" noChangeArrowheads="1"/>
            </p:cNvSpPr>
            <p:nvPr userDrawn="1"/>
          </p:nvSpPr>
          <p:spPr bwMode="auto">
            <a:xfrm>
              <a:off x="7472905"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9" name="Oval 1121"/>
            <p:cNvSpPr>
              <a:spLocks noChangeAspect="1" noChangeArrowheads="1"/>
            </p:cNvSpPr>
            <p:nvPr userDrawn="1"/>
          </p:nvSpPr>
          <p:spPr bwMode="auto">
            <a:xfrm>
              <a:off x="758598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0" name="Oval 1122"/>
            <p:cNvSpPr>
              <a:spLocks noChangeAspect="1" noChangeArrowheads="1"/>
            </p:cNvSpPr>
            <p:nvPr userDrawn="1"/>
          </p:nvSpPr>
          <p:spPr bwMode="auto">
            <a:xfrm>
              <a:off x="769756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1" name="Oval 1123"/>
            <p:cNvSpPr>
              <a:spLocks noChangeAspect="1" noChangeArrowheads="1"/>
            </p:cNvSpPr>
            <p:nvPr userDrawn="1"/>
          </p:nvSpPr>
          <p:spPr bwMode="auto">
            <a:xfrm>
              <a:off x="2753543"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2" name="Oval 1124"/>
            <p:cNvSpPr>
              <a:spLocks noChangeAspect="1" noChangeArrowheads="1"/>
            </p:cNvSpPr>
            <p:nvPr userDrawn="1"/>
          </p:nvSpPr>
          <p:spPr bwMode="auto">
            <a:xfrm>
              <a:off x="2866628"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3" name="Oval 1125"/>
            <p:cNvSpPr>
              <a:spLocks noChangeAspect="1" noChangeArrowheads="1"/>
            </p:cNvSpPr>
            <p:nvPr userDrawn="1"/>
          </p:nvSpPr>
          <p:spPr bwMode="auto">
            <a:xfrm>
              <a:off x="2978204"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4" name="Oval 1126"/>
            <p:cNvSpPr>
              <a:spLocks noChangeAspect="1" noChangeArrowheads="1"/>
            </p:cNvSpPr>
            <p:nvPr userDrawn="1"/>
          </p:nvSpPr>
          <p:spPr bwMode="auto">
            <a:xfrm>
              <a:off x="3091288"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5" name="Oval 1127"/>
            <p:cNvSpPr>
              <a:spLocks noChangeAspect="1" noChangeArrowheads="1"/>
            </p:cNvSpPr>
            <p:nvPr userDrawn="1"/>
          </p:nvSpPr>
          <p:spPr bwMode="auto">
            <a:xfrm>
              <a:off x="3204371"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6" name="Oval 1128"/>
            <p:cNvSpPr>
              <a:spLocks noChangeAspect="1" noChangeArrowheads="1"/>
            </p:cNvSpPr>
            <p:nvPr userDrawn="1"/>
          </p:nvSpPr>
          <p:spPr bwMode="auto">
            <a:xfrm>
              <a:off x="3315947"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7" name="Oval 1129"/>
            <p:cNvSpPr>
              <a:spLocks noChangeAspect="1" noChangeArrowheads="1"/>
            </p:cNvSpPr>
            <p:nvPr userDrawn="1"/>
          </p:nvSpPr>
          <p:spPr bwMode="auto">
            <a:xfrm>
              <a:off x="466390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8" name="Oval 1130"/>
            <p:cNvSpPr>
              <a:spLocks noChangeAspect="1" noChangeArrowheads="1"/>
            </p:cNvSpPr>
            <p:nvPr userDrawn="1"/>
          </p:nvSpPr>
          <p:spPr bwMode="auto">
            <a:xfrm>
              <a:off x="4776989"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9" name="Oval 1131"/>
            <p:cNvSpPr>
              <a:spLocks noChangeAspect="1" noChangeArrowheads="1"/>
            </p:cNvSpPr>
            <p:nvPr userDrawn="1"/>
          </p:nvSpPr>
          <p:spPr bwMode="auto">
            <a:xfrm>
              <a:off x="4888565"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0" name="Oval 1132"/>
            <p:cNvSpPr>
              <a:spLocks noChangeAspect="1" noChangeArrowheads="1"/>
            </p:cNvSpPr>
            <p:nvPr userDrawn="1"/>
          </p:nvSpPr>
          <p:spPr bwMode="auto">
            <a:xfrm>
              <a:off x="500164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1" name="Oval 1133"/>
            <p:cNvSpPr>
              <a:spLocks noChangeAspect="1" noChangeArrowheads="1"/>
            </p:cNvSpPr>
            <p:nvPr userDrawn="1"/>
          </p:nvSpPr>
          <p:spPr bwMode="auto">
            <a:xfrm>
              <a:off x="511322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2" name="Oval 1134"/>
            <p:cNvSpPr>
              <a:spLocks noChangeAspect="1" noChangeArrowheads="1"/>
            </p:cNvSpPr>
            <p:nvPr userDrawn="1"/>
          </p:nvSpPr>
          <p:spPr bwMode="auto">
            <a:xfrm>
              <a:off x="545096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3" name="Oval 1135"/>
            <p:cNvSpPr>
              <a:spLocks noChangeAspect="1" noChangeArrowheads="1"/>
            </p:cNvSpPr>
            <p:nvPr userDrawn="1"/>
          </p:nvSpPr>
          <p:spPr bwMode="auto">
            <a:xfrm>
              <a:off x="7136671"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4" name="Oval 1136"/>
            <p:cNvSpPr>
              <a:spLocks noChangeAspect="1" noChangeArrowheads="1"/>
            </p:cNvSpPr>
            <p:nvPr userDrawn="1"/>
          </p:nvSpPr>
          <p:spPr bwMode="auto">
            <a:xfrm>
              <a:off x="7248247"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5" name="Oval 1137"/>
            <p:cNvSpPr>
              <a:spLocks noChangeAspect="1" noChangeArrowheads="1"/>
            </p:cNvSpPr>
            <p:nvPr userDrawn="1"/>
          </p:nvSpPr>
          <p:spPr bwMode="auto">
            <a:xfrm>
              <a:off x="7361330"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6" name="Oval 1138"/>
            <p:cNvSpPr>
              <a:spLocks noChangeAspect="1" noChangeArrowheads="1"/>
            </p:cNvSpPr>
            <p:nvPr userDrawn="1"/>
          </p:nvSpPr>
          <p:spPr bwMode="auto">
            <a:xfrm>
              <a:off x="7472905"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7" name="Oval 1139"/>
            <p:cNvSpPr>
              <a:spLocks noChangeAspect="1" noChangeArrowheads="1"/>
            </p:cNvSpPr>
            <p:nvPr userDrawn="1"/>
          </p:nvSpPr>
          <p:spPr bwMode="auto">
            <a:xfrm>
              <a:off x="758598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8" name="Oval 1140"/>
            <p:cNvSpPr>
              <a:spLocks noChangeAspect="1" noChangeArrowheads="1"/>
            </p:cNvSpPr>
            <p:nvPr userDrawn="1"/>
          </p:nvSpPr>
          <p:spPr bwMode="auto">
            <a:xfrm>
              <a:off x="769756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9" name="Oval 1141"/>
            <p:cNvSpPr>
              <a:spLocks noChangeAspect="1" noChangeArrowheads="1"/>
            </p:cNvSpPr>
            <p:nvPr userDrawn="1"/>
          </p:nvSpPr>
          <p:spPr bwMode="auto">
            <a:xfrm>
              <a:off x="7810649"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0" name="Oval 1142"/>
            <p:cNvSpPr>
              <a:spLocks noChangeAspect="1" noChangeArrowheads="1"/>
            </p:cNvSpPr>
            <p:nvPr userDrawn="1"/>
          </p:nvSpPr>
          <p:spPr bwMode="auto">
            <a:xfrm>
              <a:off x="2641967"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1" name="Oval 1143"/>
            <p:cNvSpPr>
              <a:spLocks noChangeAspect="1" noChangeArrowheads="1"/>
            </p:cNvSpPr>
            <p:nvPr userDrawn="1"/>
          </p:nvSpPr>
          <p:spPr bwMode="auto">
            <a:xfrm>
              <a:off x="2753543"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2" name="Oval 1144"/>
            <p:cNvSpPr>
              <a:spLocks noChangeAspect="1" noChangeArrowheads="1"/>
            </p:cNvSpPr>
            <p:nvPr userDrawn="1"/>
          </p:nvSpPr>
          <p:spPr bwMode="auto">
            <a:xfrm>
              <a:off x="2866628"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3" name="Oval 1145"/>
            <p:cNvSpPr>
              <a:spLocks noChangeAspect="1" noChangeArrowheads="1"/>
            </p:cNvSpPr>
            <p:nvPr userDrawn="1"/>
          </p:nvSpPr>
          <p:spPr bwMode="auto">
            <a:xfrm>
              <a:off x="2978204"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4" name="Oval 1146"/>
            <p:cNvSpPr>
              <a:spLocks noChangeAspect="1" noChangeArrowheads="1"/>
            </p:cNvSpPr>
            <p:nvPr userDrawn="1"/>
          </p:nvSpPr>
          <p:spPr bwMode="auto">
            <a:xfrm>
              <a:off x="3091288"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5" name="Oval 1147"/>
            <p:cNvSpPr>
              <a:spLocks noChangeAspect="1" noChangeArrowheads="1"/>
            </p:cNvSpPr>
            <p:nvPr userDrawn="1"/>
          </p:nvSpPr>
          <p:spPr bwMode="auto">
            <a:xfrm>
              <a:off x="3204371"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6" name="Oval 1148"/>
            <p:cNvSpPr>
              <a:spLocks noChangeAspect="1" noChangeArrowheads="1"/>
            </p:cNvSpPr>
            <p:nvPr userDrawn="1"/>
          </p:nvSpPr>
          <p:spPr bwMode="auto">
            <a:xfrm>
              <a:off x="466390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7" name="Oval 1149"/>
            <p:cNvSpPr>
              <a:spLocks noChangeAspect="1" noChangeArrowheads="1"/>
            </p:cNvSpPr>
            <p:nvPr userDrawn="1"/>
          </p:nvSpPr>
          <p:spPr bwMode="auto">
            <a:xfrm>
              <a:off x="4776989"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8" name="Oval 1150"/>
            <p:cNvSpPr>
              <a:spLocks noChangeAspect="1" noChangeArrowheads="1"/>
            </p:cNvSpPr>
            <p:nvPr userDrawn="1"/>
          </p:nvSpPr>
          <p:spPr bwMode="auto">
            <a:xfrm>
              <a:off x="488856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9" name="Oval 1151"/>
            <p:cNvSpPr>
              <a:spLocks noChangeAspect="1" noChangeArrowheads="1"/>
            </p:cNvSpPr>
            <p:nvPr userDrawn="1"/>
          </p:nvSpPr>
          <p:spPr bwMode="auto">
            <a:xfrm>
              <a:off x="500164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0" name="Oval 1152"/>
            <p:cNvSpPr>
              <a:spLocks noChangeAspect="1" noChangeArrowheads="1"/>
            </p:cNvSpPr>
            <p:nvPr userDrawn="1"/>
          </p:nvSpPr>
          <p:spPr bwMode="auto">
            <a:xfrm>
              <a:off x="511322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1" name="Oval 1153"/>
            <p:cNvSpPr>
              <a:spLocks noChangeAspect="1" noChangeArrowheads="1"/>
            </p:cNvSpPr>
            <p:nvPr userDrawn="1"/>
          </p:nvSpPr>
          <p:spPr bwMode="auto">
            <a:xfrm>
              <a:off x="545096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2" name="Oval 1154"/>
            <p:cNvSpPr>
              <a:spLocks noChangeAspect="1" noChangeArrowheads="1"/>
            </p:cNvSpPr>
            <p:nvPr userDrawn="1"/>
          </p:nvSpPr>
          <p:spPr bwMode="auto">
            <a:xfrm>
              <a:off x="7023586"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3" name="Oval 1155"/>
            <p:cNvSpPr>
              <a:spLocks noChangeAspect="1" noChangeArrowheads="1"/>
            </p:cNvSpPr>
            <p:nvPr userDrawn="1"/>
          </p:nvSpPr>
          <p:spPr bwMode="auto">
            <a:xfrm>
              <a:off x="7136671"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4" name="Oval 1156"/>
            <p:cNvSpPr>
              <a:spLocks noChangeAspect="1" noChangeArrowheads="1"/>
            </p:cNvSpPr>
            <p:nvPr userDrawn="1"/>
          </p:nvSpPr>
          <p:spPr bwMode="auto">
            <a:xfrm>
              <a:off x="7248247"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5" name="Oval 1157"/>
            <p:cNvSpPr>
              <a:spLocks noChangeAspect="1" noChangeArrowheads="1"/>
            </p:cNvSpPr>
            <p:nvPr userDrawn="1"/>
          </p:nvSpPr>
          <p:spPr bwMode="auto">
            <a:xfrm>
              <a:off x="7361330"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6" name="Oval 1158"/>
            <p:cNvSpPr>
              <a:spLocks noChangeAspect="1" noChangeArrowheads="1"/>
            </p:cNvSpPr>
            <p:nvPr userDrawn="1"/>
          </p:nvSpPr>
          <p:spPr bwMode="auto">
            <a:xfrm>
              <a:off x="747290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7" name="Oval 1159"/>
            <p:cNvSpPr>
              <a:spLocks noChangeAspect="1" noChangeArrowheads="1"/>
            </p:cNvSpPr>
            <p:nvPr userDrawn="1"/>
          </p:nvSpPr>
          <p:spPr bwMode="auto">
            <a:xfrm>
              <a:off x="758598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8" name="Oval 1160"/>
            <p:cNvSpPr>
              <a:spLocks noChangeAspect="1" noChangeArrowheads="1"/>
            </p:cNvSpPr>
            <p:nvPr userDrawn="1"/>
          </p:nvSpPr>
          <p:spPr bwMode="auto">
            <a:xfrm>
              <a:off x="769756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9" name="Oval 1161"/>
            <p:cNvSpPr>
              <a:spLocks noChangeAspect="1" noChangeArrowheads="1"/>
            </p:cNvSpPr>
            <p:nvPr userDrawn="1"/>
          </p:nvSpPr>
          <p:spPr bwMode="auto">
            <a:xfrm>
              <a:off x="7810649"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0" name="Oval 1162"/>
            <p:cNvSpPr>
              <a:spLocks noChangeAspect="1" noChangeArrowheads="1"/>
            </p:cNvSpPr>
            <p:nvPr userDrawn="1"/>
          </p:nvSpPr>
          <p:spPr bwMode="auto">
            <a:xfrm>
              <a:off x="792222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1" name="Oval 1163"/>
            <p:cNvSpPr>
              <a:spLocks noChangeAspect="1" noChangeArrowheads="1"/>
            </p:cNvSpPr>
            <p:nvPr userDrawn="1"/>
          </p:nvSpPr>
          <p:spPr bwMode="auto">
            <a:xfrm>
              <a:off x="2641967"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2" name="Oval 1164"/>
            <p:cNvSpPr>
              <a:spLocks noChangeAspect="1" noChangeArrowheads="1"/>
            </p:cNvSpPr>
            <p:nvPr userDrawn="1"/>
          </p:nvSpPr>
          <p:spPr bwMode="auto">
            <a:xfrm>
              <a:off x="2753543"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3" name="Oval 1165"/>
            <p:cNvSpPr>
              <a:spLocks noChangeAspect="1" noChangeArrowheads="1"/>
            </p:cNvSpPr>
            <p:nvPr userDrawn="1"/>
          </p:nvSpPr>
          <p:spPr bwMode="auto">
            <a:xfrm>
              <a:off x="2866628"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4" name="Oval 1166"/>
            <p:cNvSpPr>
              <a:spLocks noChangeAspect="1" noChangeArrowheads="1"/>
            </p:cNvSpPr>
            <p:nvPr userDrawn="1"/>
          </p:nvSpPr>
          <p:spPr bwMode="auto">
            <a:xfrm>
              <a:off x="2978204"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5" name="Oval 1167"/>
            <p:cNvSpPr>
              <a:spLocks noChangeAspect="1" noChangeArrowheads="1"/>
            </p:cNvSpPr>
            <p:nvPr userDrawn="1"/>
          </p:nvSpPr>
          <p:spPr bwMode="auto">
            <a:xfrm>
              <a:off x="3091288"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6" name="Oval 1168"/>
            <p:cNvSpPr>
              <a:spLocks noChangeAspect="1" noChangeArrowheads="1"/>
            </p:cNvSpPr>
            <p:nvPr userDrawn="1"/>
          </p:nvSpPr>
          <p:spPr bwMode="auto">
            <a:xfrm>
              <a:off x="4663905"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7" name="Oval 1169"/>
            <p:cNvSpPr>
              <a:spLocks noChangeAspect="1" noChangeArrowheads="1"/>
            </p:cNvSpPr>
            <p:nvPr userDrawn="1"/>
          </p:nvSpPr>
          <p:spPr bwMode="auto">
            <a:xfrm>
              <a:off x="4776989"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8" name="Oval 1170"/>
            <p:cNvSpPr>
              <a:spLocks noChangeAspect="1" noChangeArrowheads="1"/>
            </p:cNvSpPr>
            <p:nvPr userDrawn="1"/>
          </p:nvSpPr>
          <p:spPr bwMode="auto">
            <a:xfrm>
              <a:off x="4888565"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9" name="Oval 1171"/>
            <p:cNvSpPr>
              <a:spLocks noChangeAspect="1" noChangeArrowheads="1"/>
            </p:cNvSpPr>
            <p:nvPr userDrawn="1"/>
          </p:nvSpPr>
          <p:spPr bwMode="auto">
            <a:xfrm>
              <a:off x="5001649"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0" name="Oval 1172"/>
            <p:cNvSpPr>
              <a:spLocks noChangeAspect="1" noChangeArrowheads="1"/>
            </p:cNvSpPr>
            <p:nvPr userDrawn="1"/>
          </p:nvSpPr>
          <p:spPr bwMode="auto">
            <a:xfrm>
              <a:off x="7023586"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1" name="Oval 1173"/>
            <p:cNvSpPr>
              <a:spLocks noChangeAspect="1" noChangeArrowheads="1"/>
            </p:cNvSpPr>
            <p:nvPr userDrawn="1"/>
          </p:nvSpPr>
          <p:spPr bwMode="auto">
            <a:xfrm>
              <a:off x="7136671"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2" name="Oval 1174"/>
            <p:cNvSpPr>
              <a:spLocks noChangeAspect="1" noChangeArrowheads="1"/>
            </p:cNvSpPr>
            <p:nvPr userDrawn="1"/>
          </p:nvSpPr>
          <p:spPr bwMode="auto">
            <a:xfrm>
              <a:off x="7248247"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3" name="Oval 1175"/>
            <p:cNvSpPr>
              <a:spLocks noChangeAspect="1" noChangeArrowheads="1"/>
            </p:cNvSpPr>
            <p:nvPr userDrawn="1"/>
          </p:nvSpPr>
          <p:spPr bwMode="auto">
            <a:xfrm>
              <a:off x="7361330"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4" name="Oval 1176"/>
            <p:cNvSpPr>
              <a:spLocks noChangeAspect="1" noChangeArrowheads="1"/>
            </p:cNvSpPr>
            <p:nvPr userDrawn="1"/>
          </p:nvSpPr>
          <p:spPr bwMode="auto">
            <a:xfrm>
              <a:off x="7472905"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5" name="Oval 1177"/>
            <p:cNvSpPr>
              <a:spLocks noChangeAspect="1" noChangeArrowheads="1"/>
            </p:cNvSpPr>
            <p:nvPr userDrawn="1"/>
          </p:nvSpPr>
          <p:spPr bwMode="auto">
            <a:xfrm>
              <a:off x="7585989"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6" name="Oval 1178"/>
            <p:cNvSpPr>
              <a:spLocks noChangeAspect="1" noChangeArrowheads="1"/>
            </p:cNvSpPr>
            <p:nvPr userDrawn="1"/>
          </p:nvSpPr>
          <p:spPr bwMode="auto">
            <a:xfrm>
              <a:off x="7697565"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7" name="Oval 1179"/>
            <p:cNvSpPr>
              <a:spLocks noChangeAspect="1" noChangeArrowheads="1"/>
            </p:cNvSpPr>
            <p:nvPr userDrawn="1"/>
          </p:nvSpPr>
          <p:spPr bwMode="auto">
            <a:xfrm>
              <a:off x="7810649"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8" name="Oval 1180"/>
            <p:cNvSpPr>
              <a:spLocks noChangeAspect="1" noChangeArrowheads="1"/>
            </p:cNvSpPr>
            <p:nvPr userDrawn="1"/>
          </p:nvSpPr>
          <p:spPr bwMode="auto">
            <a:xfrm>
              <a:off x="7922225" y="4875965"/>
              <a:ext cx="85944" cy="85943"/>
            </a:xfrm>
            <a:prstGeom prst="ellipse">
              <a:avLst/>
            </a:prstGeom>
            <a:grpFill/>
            <a:ln>
              <a:noFill/>
            </a:ln>
            <a:effec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9" name="Oval 1181"/>
            <p:cNvSpPr>
              <a:spLocks noChangeAspect="1" noChangeArrowheads="1"/>
            </p:cNvSpPr>
            <p:nvPr userDrawn="1"/>
          </p:nvSpPr>
          <p:spPr bwMode="auto">
            <a:xfrm>
              <a:off x="2641967"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0" name="Oval 1182"/>
            <p:cNvSpPr>
              <a:spLocks noChangeAspect="1" noChangeArrowheads="1"/>
            </p:cNvSpPr>
            <p:nvPr userDrawn="1"/>
          </p:nvSpPr>
          <p:spPr bwMode="auto">
            <a:xfrm>
              <a:off x="2753543"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1" name="Oval 1183"/>
            <p:cNvSpPr>
              <a:spLocks noChangeAspect="1" noChangeArrowheads="1"/>
            </p:cNvSpPr>
            <p:nvPr userDrawn="1"/>
          </p:nvSpPr>
          <p:spPr bwMode="auto">
            <a:xfrm>
              <a:off x="2866628"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2" name="Oval 1184"/>
            <p:cNvSpPr>
              <a:spLocks noChangeAspect="1" noChangeArrowheads="1"/>
            </p:cNvSpPr>
            <p:nvPr userDrawn="1"/>
          </p:nvSpPr>
          <p:spPr bwMode="auto">
            <a:xfrm>
              <a:off x="2978204"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3" name="Oval 1185"/>
            <p:cNvSpPr>
              <a:spLocks noChangeAspect="1" noChangeArrowheads="1"/>
            </p:cNvSpPr>
            <p:nvPr userDrawn="1"/>
          </p:nvSpPr>
          <p:spPr bwMode="auto">
            <a:xfrm>
              <a:off x="3091288"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4" name="Oval 1186"/>
            <p:cNvSpPr>
              <a:spLocks noChangeAspect="1" noChangeArrowheads="1"/>
            </p:cNvSpPr>
            <p:nvPr userDrawn="1"/>
          </p:nvSpPr>
          <p:spPr bwMode="auto">
            <a:xfrm>
              <a:off x="4776989"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5" name="Oval 1187"/>
            <p:cNvSpPr>
              <a:spLocks noChangeAspect="1" noChangeArrowheads="1"/>
            </p:cNvSpPr>
            <p:nvPr userDrawn="1"/>
          </p:nvSpPr>
          <p:spPr bwMode="auto">
            <a:xfrm>
              <a:off x="4888565"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6" name="Oval 1188"/>
            <p:cNvSpPr>
              <a:spLocks noChangeAspect="1" noChangeArrowheads="1"/>
            </p:cNvSpPr>
            <p:nvPr userDrawn="1"/>
          </p:nvSpPr>
          <p:spPr bwMode="auto">
            <a:xfrm>
              <a:off x="5001649"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7" name="Oval 1189"/>
            <p:cNvSpPr>
              <a:spLocks noChangeAspect="1" noChangeArrowheads="1"/>
            </p:cNvSpPr>
            <p:nvPr userDrawn="1"/>
          </p:nvSpPr>
          <p:spPr bwMode="auto">
            <a:xfrm>
              <a:off x="7023586"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8" name="Oval 1190"/>
            <p:cNvSpPr>
              <a:spLocks noChangeAspect="1" noChangeArrowheads="1"/>
            </p:cNvSpPr>
            <p:nvPr userDrawn="1"/>
          </p:nvSpPr>
          <p:spPr bwMode="auto">
            <a:xfrm>
              <a:off x="7136671"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9" name="Oval 1191"/>
            <p:cNvSpPr>
              <a:spLocks noChangeAspect="1" noChangeArrowheads="1"/>
            </p:cNvSpPr>
            <p:nvPr userDrawn="1"/>
          </p:nvSpPr>
          <p:spPr bwMode="auto">
            <a:xfrm>
              <a:off x="7472905"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0" name="Oval 1192"/>
            <p:cNvSpPr>
              <a:spLocks noChangeAspect="1" noChangeArrowheads="1"/>
            </p:cNvSpPr>
            <p:nvPr userDrawn="1"/>
          </p:nvSpPr>
          <p:spPr bwMode="auto">
            <a:xfrm>
              <a:off x="7585989"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1" name="Oval 1193"/>
            <p:cNvSpPr>
              <a:spLocks noChangeAspect="1" noChangeArrowheads="1"/>
            </p:cNvSpPr>
            <p:nvPr userDrawn="1"/>
          </p:nvSpPr>
          <p:spPr bwMode="auto">
            <a:xfrm>
              <a:off x="7697565"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2" name="Oval 1194"/>
            <p:cNvSpPr>
              <a:spLocks noChangeAspect="1" noChangeArrowheads="1"/>
            </p:cNvSpPr>
            <p:nvPr userDrawn="1"/>
          </p:nvSpPr>
          <p:spPr bwMode="auto">
            <a:xfrm>
              <a:off x="7810649"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3" name="Oval 1195"/>
            <p:cNvSpPr>
              <a:spLocks noChangeAspect="1" noChangeArrowheads="1"/>
            </p:cNvSpPr>
            <p:nvPr userDrawn="1"/>
          </p:nvSpPr>
          <p:spPr bwMode="auto">
            <a:xfrm>
              <a:off x="2641967"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4" name="Oval 1196"/>
            <p:cNvSpPr>
              <a:spLocks noChangeAspect="1" noChangeArrowheads="1"/>
            </p:cNvSpPr>
            <p:nvPr userDrawn="1"/>
          </p:nvSpPr>
          <p:spPr bwMode="auto">
            <a:xfrm>
              <a:off x="2753543"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5" name="Oval 1197"/>
            <p:cNvSpPr>
              <a:spLocks noChangeAspect="1" noChangeArrowheads="1"/>
            </p:cNvSpPr>
            <p:nvPr userDrawn="1"/>
          </p:nvSpPr>
          <p:spPr bwMode="auto">
            <a:xfrm>
              <a:off x="2866628"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6" name="Oval 1198"/>
            <p:cNvSpPr>
              <a:spLocks noChangeAspect="1" noChangeArrowheads="1"/>
            </p:cNvSpPr>
            <p:nvPr userDrawn="1"/>
          </p:nvSpPr>
          <p:spPr bwMode="auto">
            <a:xfrm>
              <a:off x="2978204"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7" name="Oval 1199"/>
            <p:cNvSpPr>
              <a:spLocks noChangeAspect="1" noChangeArrowheads="1"/>
            </p:cNvSpPr>
            <p:nvPr userDrawn="1"/>
          </p:nvSpPr>
          <p:spPr bwMode="auto">
            <a:xfrm>
              <a:off x="4776989"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8" name="Oval 1200"/>
            <p:cNvSpPr>
              <a:spLocks noChangeAspect="1" noChangeArrowheads="1"/>
            </p:cNvSpPr>
            <p:nvPr userDrawn="1"/>
          </p:nvSpPr>
          <p:spPr bwMode="auto">
            <a:xfrm>
              <a:off x="7585989"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9" name="Oval 1201"/>
            <p:cNvSpPr>
              <a:spLocks noChangeAspect="1" noChangeArrowheads="1"/>
            </p:cNvSpPr>
            <p:nvPr userDrawn="1"/>
          </p:nvSpPr>
          <p:spPr bwMode="auto">
            <a:xfrm>
              <a:off x="7697565"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0" name="Oval 1202"/>
            <p:cNvSpPr>
              <a:spLocks noChangeAspect="1" noChangeArrowheads="1"/>
            </p:cNvSpPr>
            <p:nvPr userDrawn="1"/>
          </p:nvSpPr>
          <p:spPr bwMode="auto">
            <a:xfrm>
              <a:off x="7810649"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1" name="Oval 1203"/>
            <p:cNvSpPr>
              <a:spLocks noChangeAspect="1" noChangeArrowheads="1"/>
            </p:cNvSpPr>
            <p:nvPr userDrawn="1"/>
          </p:nvSpPr>
          <p:spPr bwMode="auto">
            <a:xfrm>
              <a:off x="8484629"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2" name="Oval 1204"/>
            <p:cNvSpPr>
              <a:spLocks noChangeAspect="1" noChangeArrowheads="1"/>
            </p:cNvSpPr>
            <p:nvPr userDrawn="1"/>
          </p:nvSpPr>
          <p:spPr bwMode="auto">
            <a:xfrm>
              <a:off x="2641967"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3" name="Oval 1205"/>
            <p:cNvSpPr>
              <a:spLocks noChangeAspect="1" noChangeArrowheads="1"/>
            </p:cNvSpPr>
            <p:nvPr userDrawn="1"/>
          </p:nvSpPr>
          <p:spPr bwMode="auto">
            <a:xfrm>
              <a:off x="2753543"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4" name="Oval 1206"/>
            <p:cNvSpPr>
              <a:spLocks noChangeAspect="1" noChangeArrowheads="1"/>
            </p:cNvSpPr>
            <p:nvPr userDrawn="1"/>
          </p:nvSpPr>
          <p:spPr bwMode="auto">
            <a:xfrm>
              <a:off x="2866628"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5" name="Oval 1207"/>
            <p:cNvSpPr>
              <a:spLocks noChangeAspect="1" noChangeArrowheads="1"/>
            </p:cNvSpPr>
            <p:nvPr userDrawn="1"/>
          </p:nvSpPr>
          <p:spPr bwMode="auto">
            <a:xfrm>
              <a:off x="7697565"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6" name="Oval 1208"/>
            <p:cNvSpPr>
              <a:spLocks noChangeAspect="1" noChangeArrowheads="1"/>
            </p:cNvSpPr>
            <p:nvPr userDrawn="1"/>
          </p:nvSpPr>
          <p:spPr bwMode="auto">
            <a:xfrm>
              <a:off x="7810649"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7" name="Oval 1209"/>
            <p:cNvSpPr>
              <a:spLocks noChangeAspect="1" noChangeArrowheads="1"/>
            </p:cNvSpPr>
            <p:nvPr userDrawn="1"/>
          </p:nvSpPr>
          <p:spPr bwMode="auto">
            <a:xfrm>
              <a:off x="8484629"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8" name="Oval 1210"/>
            <p:cNvSpPr>
              <a:spLocks noChangeAspect="1" noChangeArrowheads="1"/>
            </p:cNvSpPr>
            <p:nvPr userDrawn="1"/>
          </p:nvSpPr>
          <p:spPr bwMode="auto">
            <a:xfrm>
              <a:off x="2641967"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9" name="Oval 1211"/>
            <p:cNvSpPr>
              <a:spLocks noChangeAspect="1" noChangeArrowheads="1"/>
            </p:cNvSpPr>
            <p:nvPr userDrawn="1"/>
          </p:nvSpPr>
          <p:spPr bwMode="auto">
            <a:xfrm>
              <a:off x="2753543"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0" name="Oval 1212"/>
            <p:cNvSpPr>
              <a:spLocks noChangeAspect="1" noChangeArrowheads="1"/>
            </p:cNvSpPr>
            <p:nvPr userDrawn="1"/>
          </p:nvSpPr>
          <p:spPr bwMode="auto">
            <a:xfrm>
              <a:off x="7810649"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1" name="Oval 1213"/>
            <p:cNvSpPr>
              <a:spLocks noChangeAspect="1" noChangeArrowheads="1"/>
            </p:cNvSpPr>
            <p:nvPr userDrawn="1"/>
          </p:nvSpPr>
          <p:spPr bwMode="auto">
            <a:xfrm>
              <a:off x="8371544"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2" name="Oval 1214"/>
            <p:cNvSpPr>
              <a:spLocks noChangeAspect="1" noChangeArrowheads="1"/>
            </p:cNvSpPr>
            <p:nvPr userDrawn="1"/>
          </p:nvSpPr>
          <p:spPr bwMode="auto">
            <a:xfrm>
              <a:off x="2641967"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3" name="Oval 1215"/>
            <p:cNvSpPr>
              <a:spLocks noChangeAspect="1" noChangeArrowheads="1"/>
            </p:cNvSpPr>
            <p:nvPr userDrawn="1"/>
          </p:nvSpPr>
          <p:spPr bwMode="auto">
            <a:xfrm>
              <a:off x="2753543"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4" name="Oval 1216"/>
            <p:cNvSpPr>
              <a:spLocks noChangeAspect="1" noChangeArrowheads="1"/>
            </p:cNvSpPr>
            <p:nvPr userDrawn="1"/>
          </p:nvSpPr>
          <p:spPr bwMode="auto">
            <a:xfrm>
              <a:off x="8259968"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5" name="Oval 1217"/>
            <p:cNvSpPr>
              <a:spLocks noChangeAspect="1" noChangeArrowheads="1"/>
            </p:cNvSpPr>
            <p:nvPr userDrawn="1"/>
          </p:nvSpPr>
          <p:spPr bwMode="auto">
            <a:xfrm>
              <a:off x="2641967" y="54971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6" name="Oval 1218"/>
            <p:cNvSpPr>
              <a:spLocks noChangeAspect="1" noChangeArrowheads="1"/>
            </p:cNvSpPr>
            <p:nvPr userDrawn="1"/>
          </p:nvSpPr>
          <p:spPr bwMode="auto">
            <a:xfrm>
              <a:off x="2753543" y="54971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7" name="Oval 1219"/>
            <p:cNvSpPr>
              <a:spLocks noChangeAspect="1" noChangeArrowheads="1"/>
            </p:cNvSpPr>
            <p:nvPr userDrawn="1"/>
          </p:nvSpPr>
          <p:spPr bwMode="auto">
            <a:xfrm>
              <a:off x="2641967" y="560120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8" name="Oval 1220"/>
            <p:cNvSpPr>
              <a:spLocks noChangeAspect="1" noChangeArrowheads="1"/>
            </p:cNvSpPr>
            <p:nvPr userDrawn="1"/>
          </p:nvSpPr>
          <p:spPr bwMode="auto">
            <a:xfrm>
              <a:off x="2641967" y="570524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9" name="Oval 1221"/>
            <p:cNvSpPr>
              <a:spLocks noChangeAspect="1" noChangeArrowheads="1"/>
            </p:cNvSpPr>
            <p:nvPr userDrawn="1"/>
          </p:nvSpPr>
          <p:spPr bwMode="auto">
            <a:xfrm>
              <a:off x="2753541" y="570524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60" name="Oval 1222"/>
            <p:cNvSpPr>
              <a:spLocks noChangeAspect="1" noChangeArrowheads="1"/>
            </p:cNvSpPr>
            <p:nvPr userDrawn="1"/>
          </p:nvSpPr>
          <p:spPr bwMode="auto">
            <a:xfrm>
              <a:off x="4103001" y="26972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362" name="Group 1361"/>
          <p:cNvGrpSpPr/>
          <p:nvPr/>
        </p:nvGrpSpPr>
        <p:grpSpPr>
          <a:xfrm>
            <a:off x="1540120" y="2447226"/>
            <a:ext cx="6365839" cy="3350746"/>
            <a:chOff x="1135144" y="2430953"/>
            <a:chExt cx="6548828" cy="3384254"/>
          </a:xfrm>
        </p:grpSpPr>
        <p:sp>
          <p:nvSpPr>
            <p:cNvPr id="1363" name="Oval 1362"/>
            <p:cNvSpPr>
              <a:spLocks noChangeAspect="1"/>
            </p:cNvSpPr>
            <p:nvPr/>
          </p:nvSpPr>
          <p:spPr bwMode="auto">
            <a:xfrm>
              <a:off x="6313024" y="4624198"/>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64" name="Oval 1363"/>
            <p:cNvSpPr>
              <a:spLocks noChangeAspect="1"/>
            </p:cNvSpPr>
            <p:nvPr/>
          </p:nvSpPr>
          <p:spPr bwMode="auto">
            <a:xfrm>
              <a:off x="6410378" y="4720408"/>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grpSp>
          <p:nvGrpSpPr>
            <p:cNvPr id="1365" name="Group 1364"/>
            <p:cNvGrpSpPr/>
            <p:nvPr/>
          </p:nvGrpSpPr>
          <p:grpSpPr>
            <a:xfrm>
              <a:off x="1135144" y="2430953"/>
              <a:ext cx="6548828" cy="3384254"/>
              <a:chOff x="1135143" y="2430953"/>
              <a:chExt cx="6548827" cy="3384230"/>
            </a:xfrm>
          </p:grpSpPr>
          <p:sp>
            <p:nvSpPr>
              <p:cNvPr id="1366" name="Oval 1365"/>
              <p:cNvSpPr>
                <a:spLocks noChangeAspect="1"/>
              </p:cNvSpPr>
              <p:nvPr/>
            </p:nvSpPr>
            <p:spPr bwMode="auto">
              <a:xfrm>
                <a:off x="1251330" y="3666406"/>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67" name="Oval 1366"/>
              <p:cNvSpPr>
                <a:spLocks noChangeAspect="1"/>
              </p:cNvSpPr>
              <p:nvPr/>
            </p:nvSpPr>
            <p:spPr bwMode="auto">
              <a:xfrm>
                <a:off x="1135143" y="3501275"/>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68" name="Oval 1367"/>
              <p:cNvSpPr>
                <a:spLocks noChangeAspect="1"/>
              </p:cNvSpPr>
              <p:nvPr/>
            </p:nvSpPr>
            <p:spPr bwMode="auto">
              <a:xfrm>
                <a:off x="1241178" y="3138052"/>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69" name="Oval 1368"/>
              <p:cNvSpPr>
                <a:spLocks noChangeAspect="1"/>
              </p:cNvSpPr>
              <p:nvPr/>
            </p:nvSpPr>
            <p:spPr bwMode="auto">
              <a:xfrm>
                <a:off x="1671588" y="3636786"/>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0" name="Oval 1369"/>
              <p:cNvSpPr>
                <a:spLocks noChangeAspect="1"/>
              </p:cNvSpPr>
              <p:nvPr/>
            </p:nvSpPr>
            <p:spPr bwMode="auto">
              <a:xfrm>
                <a:off x="1991155" y="3636786"/>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1" name="Oval 1370"/>
              <p:cNvSpPr>
                <a:spLocks noChangeAspect="1"/>
              </p:cNvSpPr>
              <p:nvPr/>
            </p:nvSpPr>
            <p:spPr bwMode="auto">
              <a:xfrm>
                <a:off x="2223848" y="3829738"/>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2" name="Oval 1371"/>
              <p:cNvSpPr>
                <a:spLocks noChangeAspect="1"/>
              </p:cNvSpPr>
              <p:nvPr/>
            </p:nvSpPr>
            <p:spPr bwMode="auto">
              <a:xfrm>
                <a:off x="1991155" y="3029835"/>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3" name="Oval 1372"/>
              <p:cNvSpPr>
                <a:spLocks noChangeAspect="1"/>
              </p:cNvSpPr>
              <p:nvPr/>
            </p:nvSpPr>
            <p:spPr bwMode="auto">
              <a:xfrm>
                <a:off x="2539611" y="3230962"/>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4" name="Oval 1373"/>
              <p:cNvSpPr>
                <a:spLocks noChangeAspect="1"/>
              </p:cNvSpPr>
              <p:nvPr/>
            </p:nvSpPr>
            <p:spPr bwMode="auto">
              <a:xfrm>
                <a:off x="2635935" y="3031260"/>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5" name="Oval 1374"/>
              <p:cNvSpPr>
                <a:spLocks noChangeAspect="1"/>
              </p:cNvSpPr>
              <p:nvPr/>
            </p:nvSpPr>
            <p:spPr bwMode="auto">
              <a:xfrm>
                <a:off x="7262807" y="5723743"/>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6" name="Oval 1375"/>
              <p:cNvSpPr>
                <a:spLocks noChangeAspect="1"/>
              </p:cNvSpPr>
              <p:nvPr/>
            </p:nvSpPr>
            <p:spPr bwMode="auto">
              <a:xfrm>
                <a:off x="7389513" y="5515135"/>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7" name="Oval 1376"/>
              <p:cNvSpPr>
                <a:spLocks noChangeAspect="1"/>
              </p:cNvSpPr>
              <p:nvPr/>
            </p:nvSpPr>
            <p:spPr bwMode="auto">
              <a:xfrm>
                <a:off x="3938255" y="3426840"/>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8" name="Oval 1377"/>
              <p:cNvSpPr>
                <a:spLocks noChangeAspect="1"/>
              </p:cNvSpPr>
              <p:nvPr/>
            </p:nvSpPr>
            <p:spPr bwMode="auto">
              <a:xfrm>
                <a:off x="6521199" y="4818127"/>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79" name="Oval 1378"/>
              <p:cNvSpPr>
                <a:spLocks noChangeAspect="1"/>
              </p:cNvSpPr>
              <p:nvPr/>
            </p:nvSpPr>
            <p:spPr bwMode="auto">
              <a:xfrm>
                <a:off x="6955622" y="3528307"/>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0" name="Oval 1379"/>
              <p:cNvSpPr>
                <a:spLocks noChangeAspect="1"/>
              </p:cNvSpPr>
              <p:nvPr/>
            </p:nvSpPr>
            <p:spPr bwMode="auto">
              <a:xfrm>
                <a:off x="7165101" y="3633823"/>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1" name="Oval 1380"/>
              <p:cNvSpPr>
                <a:spLocks noChangeAspect="1"/>
              </p:cNvSpPr>
              <p:nvPr/>
            </p:nvSpPr>
            <p:spPr bwMode="auto">
              <a:xfrm>
                <a:off x="7377493" y="3233384"/>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2" name="Oval 1381"/>
              <p:cNvSpPr>
                <a:spLocks noChangeAspect="1"/>
              </p:cNvSpPr>
              <p:nvPr/>
            </p:nvSpPr>
            <p:spPr bwMode="auto">
              <a:xfrm>
                <a:off x="7592530" y="3136684"/>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3" name="Oval 1382"/>
              <p:cNvSpPr>
                <a:spLocks noChangeAspect="1"/>
              </p:cNvSpPr>
              <p:nvPr/>
            </p:nvSpPr>
            <p:spPr bwMode="auto">
              <a:xfrm>
                <a:off x="4042668" y="3125807"/>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4" name="Oval 1383"/>
              <p:cNvSpPr>
                <a:spLocks noChangeAspect="1"/>
              </p:cNvSpPr>
              <p:nvPr/>
            </p:nvSpPr>
            <p:spPr bwMode="auto">
              <a:xfrm>
                <a:off x="3936093" y="3037443"/>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5" name="Oval 1384"/>
              <p:cNvSpPr>
                <a:spLocks noChangeAspect="1"/>
              </p:cNvSpPr>
              <p:nvPr/>
            </p:nvSpPr>
            <p:spPr bwMode="auto">
              <a:xfrm>
                <a:off x="4153507" y="3037443"/>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6" name="Oval 1385"/>
              <p:cNvSpPr>
                <a:spLocks noChangeAspect="1"/>
              </p:cNvSpPr>
              <p:nvPr/>
            </p:nvSpPr>
            <p:spPr bwMode="auto">
              <a:xfrm>
                <a:off x="4261350" y="2930309"/>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7" name="Oval 1386"/>
              <p:cNvSpPr>
                <a:spLocks noChangeAspect="1"/>
              </p:cNvSpPr>
              <p:nvPr/>
            </p:nvSpPr>
            <p:spPr bwMode="auto">
              <a:xfrm>
                <a:off x="4248874" y="3230964"/>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8" name="Oval 1387"/>
              <p:cNvSpPr>
                <a:spLocks noChangeAspect="1"/>
              </p:cNvSpPr>
              <p:nvPr/>
            </p:nvSpPr>
            <p:spPr bwMode="auto">
              <a:xfrm>
                <a:off x="4363183" y="3133529"/>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89" name="Oval 1388"/>
              <p:cNvSpPr>
                <a:spLocks noChangeAspect="1"/>
              </p:cNvSpPr>
              <p:nvPr/>
            </p:nvSpPr>
            <p:spPr bwMode="auto">
              <a:xfrm>
                <a:off x="4480043" y="3029838"/>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90" name="Oval 1389"/>
              <p:cNvSpPr>
                <a:spLocks noChangeAspect="1"/>
              </p:cNvSpPr>
              <p:nvPr/>
            </p:nvSpPr>
            <p:spPr bwMode="auto">
              <a:xfrm>
                <a:off x="4363185" y="2639271"/>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91" name="Oval 1390"/>
              <p:cNvSpPr>
                <a:spLocks noChangeAspect="1"/>
              </p:cNvSpPr>
              <p:nvPr/>
            </p:nvSpPr>
            <p:spPr bwMode="auto">
              <a:xfrm>
                <a:off x="4472509" y="2539482"/>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92" name="Oval 1391"/>
              <p:cNvSpPr>
                <a:spLocks noChangeAspect="1"/>
              </p:cNvSpPr>
              <p:nvPr/>
            </p:nvSpPr>
            <p:spPr bwMode="auto">
              <a:xfrm>
                <a:off x="4472511" y="2430953"/>
                <a:ext cx="91440" cy="91440"/>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grpSp>
      </p:grpSp>
      <p:sp>
        <p:nvSpPr>
          <p:cNvPr id="1393" name="Rectangle 1392"/>
          <p:cNvSpPr/>
          <p:nvPr/>
        </p:nvSpPr>
        <p:spPr bwMode="auto">
          <a:xfrm>
            <a:off x="9201150" y="-1"/>
            <a:ext cx="3235324" cy="6994525"/>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4" name="Text Placeholder 5"/>
          <p:cNvSpPr txBox="1">
            <a:spLocks/>
          </p:cNvSpPr>
          <p:nvPr/>
        </p:nvSpPr>
        <p:spPr>
          <a:xfrm>
            <a:off x="9201150" y="1851190"/>
            <a:ext cx="3235324" cy="4206545"/>
          </a:xfrm>
          <a:prstGeom prst="rect">
            <a:avLst/>
          </a:prstGeom>
          <a:noFill/>
          <a:ln w="3175">
            <a:noFill/>
          </a:ln>
        </p:spPr>
        <p:txBody>
          <a:bodyPr lIns="73152" tIns="73152" rIns="73152" bIns="73152"/>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600"/>
              </a:spcBef>
              <a:buSzPct val="100000"/>
              <a:buNone/>
            </a:pPr>
            <a:r>
              <a:rPr lang="en-US" sz="1800" dirty="0">
                <a:gradFill>
                  <a:gsLst>
                    <a:gs pos="20732">
                      <a:schemeClr val="bg1"/>
                    </a:gs>
                    <a:gs pos="94000">
                      <a:schemeClr val="bg1"/>
                    </a:gs>
                  </a:gsLst>
                  <a:lin ang="5400000" scaled="0"/>
                </a:gradFill>
                <a:latin typeface="+mn-lt"/>
              </a:rPr>
              <a:t>Azure CDN peers with </a:t>
            </a:r>
            <a:br>
              <a:rPr lang="en-US" sz="1800" dirty="0">
                <a:gradFill>
                  <a:gsLst>
                    <a:gs pos="20732">
                      <a:schemeClr val="bg1"/>
                    </a:gs>
                    <a:gs pos="94000">
                      <a:schemeClr val="bg1"/>
                    </a:gs>
                  </a:gsLst>
                  <a:lin ang="5400000" scaled="0"/>
                </a:gradFill>
                <a:latin typeface="+mn-lt"/>
              </a:rPr>
            </a:br>
            <a:r>
              <a:rPr lang="en-US" sz="1800" dirty="0">
                <a:gradFill>
                  <a:gsLst>
                    <a:gs pos="20732">
                      <a:schemeClr val="bg1"/>
                    </a:gs>
                    <a:gs pos="94000">
                      <a:schemeClr val="bg1"/>
                    </a:gs>
                  </a:gsLst>
                  <a:lin ang="5400000" scaled="0"/>
                </a:gradFill>
                <a:latin typeface="+mn-lt"/>
              </a:rPr>
              <a:t>2,000+ Internet Service Providers (ISPs) to deliver </a:t>
            </a:r>
            <a:br>
              <a:rPr lang="en-US" sz="1800" dirty="0">
                <a:gradFill>
                  <a:gsLst>
                    <a:gs pos="20732">
                      <a:schemeClr val="bg1"/>
                    </a:gs>
                    <a:gs pos="94000">
                      <a:schemeClr val="bg1"/>
                    </a:gs>
                  </a:gsLst>
                  <a:lin ang="5400000" scaled="0"/>
                </a:gradFill>
                <a:latin typeface="+mn-lt"/>
              </a:rPr>
            </a:br>
            <a:r>
              <a:rPr lang="en-US" sz="1800" dirty="0">
                <a:gradFill>
                  <a:gsLst>
                    <a:gs pos="20732">
                      <a:schemeClr val="bg1"/>
                    </a:gs>
                    <a:gs pos="94000">
                      <a:schemeClr val="bg1"/>
                    </a:gs>
                  </a:gsLst>
                  <a:lin ang="5400000" scaled="0"/>
                </a:gradFill>
                <a:latin typeface="+mn-lt"/>
              </a:rPr>
              <a:t>rich content globally</a:t>
            </a:r>
          </a:p>
          <a:p>
            <a:pPr marL="0" indent="0" algn="ctr">
              <a:spcBef>
                <a:spcPts val="600"/>
              </a:spcBef>
              <a:buSzPct val="100000"/>
              <a:buNone/>
            </a:pPr>
            <a:endParaRPr lang="en-US" sz="1400" dirty="0">
              <a:gradFill>
                <a:gsLst>
                  <a:gs pos="20732">
                    <a:schemeClr val="bg1"/>
                  </a:gs>
                  <a:gs pos="94000">
                    <a:schemeClr val="bg1"/>
                  </a:gs>
                </a:gsLst>
                <a:lin ang="5400000" scaled="0"/>
              </a:gradFill>
              <a:latin typeface="+mn-lt"/>
            </a:endParaRPr>
          </a:p>
          <a:p>
            <a:pPr marL="0" indent="0" algn="ctr">
              <a:spcBef>
                <a:spcPts val="600"/>
              </a:spcBef>
              <a:buSzPct val="100000"/>
              <a:buNone/>
            </a:pPr>
            <a:r>
              <a:rPr lang="en-US" sz="1800" dirty="0">
                <a:gradFill>
                  <a:gsLst>
                    <a:gs pos="20732">
                      <a:schemeClr val="bg1"/>
                    </a:gs>
                    <a:gs pos="94000">
                      <a:schemeClr val="bg1"/>
                    </a:gs>
                  </a:gsLst>
                  <a:lin ang="5400000" scaled="0"/>
                </a:gradFill>
                <a:latin typeface="+mn-lt"/>
              </a:rPr>
              <a:t>42,000+ networks </a:t>
            </a:r>
            <a:br>
              <a:rPr lang="en-US" sz="1800" dirty="0">
                <a:gradFill>
                  <a:gsLst>
                    <a:gs pos="20732">
                      <a:schemeClr val="bg1"/>
                    </a:gs>
                    <a:gs pos="94000">
                      <a:schemeClr val="bg1"/>
                    </a:gs>
                  </a:gsLst>
                  <a:lin ang="5400000" scaled="0"/>
                </a:gradFill>
                <a:latin typeface="+mn-lt"/>
              </a:rPr>
            </a:br>
            <a:r>
              <a:rPr lang="en-US" sz="1800" dirty="0">
                <a:gradFill>
                  <a:gsLst>
                    <a:gs pos="20732">
                      <a:schemeClr val="bg1"/>
                    </a:gs>
                    <a:gs pos="94000">
                      <a:schemeClr val="bg1"/>
                    </a:gs>
                  </a:gsLst>
                  <a:lin ang="5400000" scaled="0"/>
                </a:gradFill>
                <a:latin typeface="+mn-lt"/>
              </a:rPr>
              <a:t>as of 2012</a:t>
            </a:r>
          </a:p>
          <a:p>
            <a:pPr marL="0" indent="0" algn="ctr">
              <a:spcBef>
                <a:spcPts val="600"/>
              </a:spcBef>
              <a:buSzPct val="100000"/>
              <a:buNone/>
            </a:pPr>
            <a:endParaRPr lang="en-US" sz="1400" dirty="0">
              <a:gradFill>
                <a:gsLst>
                  <a:gs pos="20732">
                    <a:schemeClr val="bg1"/>
                  </a:gs>
                  <a:gs pos="94000">
                    <a:schemeClr val="bg1"/>
                  </a:gs>
                </a:gsLst>
                <a:lin ang="5400000" scaled="0"/>
              </a:gradFill>
              <a:latin typeface="+mn-lt"/>
            </a:endParaRPr>
          </a:p>
          <a:p>
            <a:pPr marL="0" indent="0" algn="ctr">
              <a:spcBef>
                <a:spcPts val="600"/>
              </a:spcBef>
              <a:buSzPct val="100000"/>
              <a:buNone/>
            </a:pPr>
            <a:r>
              <a:rPr lang="en-US" sz="1800" dirty="0">
                <a:gradFill>
                  <a:gsLst>
                    <a:gs pos="20732">
                      <a:schemeClr val="bg1"/>
                    </a:gs>
                    <a:gs pos="94000">
                      <a:schemeClr val="bg1"/>
                    </a:gs>
                  </a:gsLst>
                  <a:lin ang="5400000" scaled="0"/>
                </a:gradFill>
                <a:latin typeface="+mn-lt"/>
              </a:rPr>
              <a:t>Over 45 points-of-presence </a:t>
            </a:r>
            <a:br>
              <a:rPr lang="en-US" sz="1800" dirty="0">
                <a:gradFill>
                  <a:gsLst>
                    <a:gs pos="20732">
                      <a:schemeClr val="bg1"/>
                    </a:gs>
                    <a:gs pos="94000">
                      <a:schemeClr val="bg1"/>
                    </a:gs>
                  </a:gsLst>
                  <a:lin ang="5400000" scaled="0"/>
                </a:gradFill>
                <a:latin typeface="+mn-lt"/>
              </a:rPr>
            </a:br>
            <a:r>
              <a:rPr lang="en-US" sz="1800" dirty="0">
                <a:gradFill>
                  <a:gsLst>
                    <a:gs pos="20732">
                      <a:schemeClr val="bg1"/>
                    </a:gs>
                    <a:gs pos="94000">
                      <a:schemeClr val="bg1"/>
                    </a:gs>
                  </a:gsLst>
                  <a:lin ang="5400000" scaled="0"/>
                </a:gradFill>
                <a:latin typeface="+mn-lt"/>
              </a:rPr>
              <a:t>(POPS) aka Edge locations</a:t>
            </a:r>
          </a:p>
        </p:txBody>
      </p:sp>
      <p:sp>
        <p:nvSpPr>
          <p:cNvPr id="1395" name="Freeform 5"/>
          <p:cNvSpPr>
            <a:spLocks/>
          </p:cNvSpPr>
          <p:nvPr/>
        </p:nvSpPr>
        <p:spPr bwMode="auto">
          <a:xfrm>
            <a:off x="10097733" y="504524"/>
            <a:ext cx="1442158" cy="815418"/>
          </a:xfrm>
          <a:custGeom>
            <a:avLst/>
            <a:gdLst>
              <a:gd name="T0" fmla="*/ 634 w 735"/>
              <a:gd name="T1" fmla="*/ 216 h 500"/>
              <a:gd name="T2" fmla="*/ 640 w 735"/>
              <a:gd name="T3" fmla="*/ 172 h 500"/>
              <a:gd name="T4" fmla="*/ 566 w 735"/>
              <a:gd name="T5" fmla="*/ 29 h 500"/>
              <a:gd name="T6" fmla="*/ 496 w 735"/>
              <a:gd name="T7" fmla="*/ 147 h 500"/>
              <a:gd name="T8" fmla="*/ 501 w 735"/>
              <a:gd name="T9" fmla="*/ 156 h 500"/>
              <a:gd name="T10" fmla="*/ 591 w 735"/>
              <a:gd name="T11" fmla="*/ 155 h 500"/>
              <a:gd name="T12" fmla="*/ 594 w 735"/>
              <a:gd name="T13" fmla="*/ 162 h 500"/>
              <a:gd name="T14" fmla="*/ 361 w 735"/>
              <a:gd name="T15" fmla="*/ 427 h 500"/>
              <a:gd name="T16" fmla="*/ 358 w 735"/>
              <a:gd name="T17" fmla="*/ 426 h 500"/>
              <a:gd name="T18" fmla="*/ 432 w 735"/>
              <a:gd name="T19" fmla="*/ 246 h 500"/>
              <a:gd name="T20" fmla="*/ 426 w 735"/>
              <a:gd name="T21" fmla="*/ 238 h 500"/>
              <a:gd name="T22" fmla="*/ 354 w 735"/>
              <a:gd name="T23" fmla="*/ 238 h 500"/>
              <a:gd name="T24" fmla="*/ 348 w 735"/>
              <a:gd name="T25" fmla="*/ 229 h 500"/>
              <a:gd name="T26" fmla="*/ 434 w 735"/>
              <a:gd name="T27" fmla="*/ 0 h 500"/>
              <a:gd name="T28" fmla="*/ 307 w 735"/>
              <a:gd name="T29" fmla="*/ 104 h 500"/>
              <a:gd name="T30" fmla="*/ 213 w 735"/>
              <a:gd name="T31" fmla="*/ 61 h 500"/>
              <a:gd name="T32" fmla="*/ 91 w 735"/>
              <a:gd name="T33" fmla="*/ 184 h 500"/>
              <a:gd name="T34" fmla="*/ 95 w 735"/>
              <a:gd name="T35" fmla="*/ 218 h 500"/>
              <a:gd name="T36" fmla="*/ 0 w 735"/>
              <a:gd name="T37" fmla="*/ 355 h 500"/>
              <a:gd name="T38" fmla="*/ 145 w 735"/>
              <a:gd name="T39" fmla="*/ 500 h 500"/>
              <a:gd name="T40" fmla="*/ 591 w 735"/>
              <a:gd name="T41" fmla="*/ 500 h 500"/>
              <a:gd name="T42" fmla="*/ 735 w 735"/>
              <a:gd name="T43" fmla="*/ 355 h 500"/>
              <a:gd name="T44" fmla="*/ 634 w 735"/>
              <a:gd name="T45" fmla="*/ 216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5" h="500">
                <a:moveTo>
                  <a:pt x="634" y="216"/>
                </a:moveTo>
                <a:cubicBezTo>
                  <a:pt x="638" y="202"/>
                  <a:pt x="640" y="187"/>
                  <a:pt x="640" y="172"/>
                </a:cubicBezTo>
                <a:cubicBezTo>
                  <a:pt x="640" y="113"/>
                  <a:pt x="611" y="61"/>
                  <a:pt x="566" y="29"/>
                </a:cubicBezTo>
                <a:lnTo>
                  <a:pt x="496" y="147"/>
                </a:lnTo>
                <a:cubicBezTo>
                  <a:pt x="493" y="152"/>
                  <a:pt x="495" y="156"/>
                  <a:pt x="501" y="156"/>
                </a:cubicBezTo>
                <a:lnTo>
                  <a:pt x="591" y="155"/>
                </a:lnTo>
                <a:cubicBezTo>
                  <a:pt x="596" y="155"/>
                  <a:pt x="597" y="158"/>
                  <a:pt x="594" y="162"/>
                </a:cubicBezTo>
                <a:lnTo>
                  <a:pt x="361" y="427"/>
                </a:lnTo>
                <a:cubicBezTo>
                  <a:pt x="358" y="431"/>
                  <a:pt x="356" y="430"/>
                  <a:pt x="358" y="426"/>
                </a:cubicBezTo>
                <a:lnTo>
                  <a:pt x="432" y="246"/>
                </a:lnTo>
                <a:cubicBezTo>
                  <a:pt x="433" y="242"/>
                  <a:pt x="431" y="238"/>
                  <a:pt x="426" y="238"/>
                </a:cubicBezTo>
                <a:lnTo>
                  <a:pt x="354" y="238"/>
                </a:lnTo>
                <a:cubicBezTo>
                  <a:pt x="349" y="238"/>
                  <a:pt x="347" y="234"/>
                  <a:pt x="348" y="229"/>
                </a:cubicBezTo>
                <a:lnTo>
                  <a:pt x="434" y="0"/>
                </a:lnTo>
                <a:cubicBezTo>
                  <a:pt x="376" y="11"/>
                  <a:pt x="329" y="51"/>
                  <a:pt x="307" y="104"/>
                </a:cubicBezTo>
                <a:cubicBezTo>
                  <a:pt x="284" y="78"/>
                  <a:pt x="251" y="61"/>
                  <a:pt x="213" y="61"/>
                </a:cubicBezTo>
                <a:cubicBezTo>
                  <a:pt x="145" y="61"/>
                  <a:pt x="91" y="116"/>
                  <a:pt x="91" y="184"/>
                </a:cubicBezTo>
                <a:cubicBezTo>
                  <a:pt x="91" y="196"/>
                  <a:pt x="92" y="207"/>
                  <a:pt x="95" y="218"/>
                </a:cubicBezTo>
                <a:cubicBezTo>
                  <a:pt x="40" y="238"/>
                  <a:pt x="0" y="292"/>
                  <a:pt x="0" y="355"/>
                </a:cubicBezTo>
                <a:cubicBezTo>
                  <a:pt x="0" y="435"/>
                  <a:pt x="65" y="500"/>
                  <a:pt x="145" y="500"/>
                </a:cubicBezTo>
                <a:lnTo>
                  <a:pt x="591" y="500"/>
                </a:lnTo>
                <a:cubicBezTo>
                  <a:pt x="671" y="500"/>
                  <a:pt x="735" y="435"/>
                  <a:pt x="735" y="355"/>
                </a:cubicBezTo>
                <a:cubicBezTo>
                  <a:pt x="735" y="290"/>
                  <a:pt x="693" y="235"/>
                  <a:pt x="634" y="21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97" name="Oval 1396"/>
          <p:cNvSpPr>
            <a:spLocks noChangeAspect="1"/>
          </p:cNvSpPr>
          <p:nvPr/>
        </p:nvSpPr>
        <p:spPr bwMode="auto">
          <a:xfrm>
            <a:off x="5310197" y="4626280"/>
            <a:ext cx="82296" cy="76148"/>
          </a:xfrm>
          <a:prstGeom prst="ellipse">
            <a:avLst/>
          </a:prstGeom>
          <a:solidFill>
            <a:schemeClr val="bg1">
              <a:lumMod val="85000"/>
            </a:schemeClr>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98" name="Oval 1397"/>
          <p:cNvSpPr>
            <a:spLocks noChangeAspect="1"/>
          </p:cNvSpPr>
          <p:nvPr/>
        </p:nvSpPr>
        <p:spPr bwMode="auto">
          <a:xfrm>
            <a:off x="3526308" y="4702428"/>
            <a:ext cx="88885" cy="90535"/>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
        <p:nvSpPr>
          <p:cNvPr id="1399" name="Oval 1398"/>
          <p:cNvSpPr>
            <a:spLocks noChangeAspect="1"/>
          </p:cNvSpPr>
          <p:nvPr/>
        </p:nvSpPr>
        <p:spPr bwMode="auto">
          <a:xfrm>
            <a:off x="3437423" y="5144195"/>
            <a:ext cx="88885" cy="90535"/>
          </a:xfrm>
          <a:prstGeom prst="ellipse">
            <a:avLst/>
          </a:prstGeom>
          <a:solidFill>
            <a:srgbClr val="BA141A"/>
          </a:solidFill>
          <a:ln w="31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BA141A"/>
              </a:solidFill>
              <a:effectLst/>
              <a:uLnTx/>
              <a:uFillTx/>
              <a:latin typeface="Segoe UI"/>
              <a:ea typeface="+mn-ea"/>
              <a:cs typeface="+mn-cs"/>
            </a:endParaRPr>
          </a:p>
        </p:txBody>
      </p:sp>
    </p:spTree>
    <p:extLst>
      <p:ext uri="{BB962C8B-B14F-4D97-AF65-F5344CB8AC3E}">
        <p14:creationId xmlns:p14="http://schemas.microsoft.com/office/powerpoint/2010/main" val="777007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62"/>
                                        </p:tgtEl>
                                        <p:attrNameLst>
                                          <p:attrName>style.visibility</p:attrName>
                                        </p:attrNameLst>
                                      </p:cBhvr>
                                      <p:to>
                                        <p:strVal val="visible"/>
                                      </p:to>
                                    </p:set>
                                    <p:animEffect transition="in" filter="circle(in)">
                                      <p:cBhvr>
                                        <p:cTn id="7" dur="1500"/>
                                        <p:tgtEl>
                                          <p:spTgt spid="136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394"/>
                                        </p:tgtEl>
                                        <p:attrNameLst>
                                          <p:attrName>style.visibility</p:attrName>
                                        </p:attrNameLst>
                                      </p:cBhvr>
                                      <p:to>
                                        <p:strVal val="visible"/>
                                      </p:to>
                                    </p:set>
                                    <p:animEffect transition="in" filter="fade">
                                      <p:cBhvr>
                                        <p:cTn id="13" dur="500"/>
                                        <p:tgtEl>
                                          <p:spTgt spid="1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9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Azure CDN Static content caching on Edge servers</a:t>
            </a:r>
          </a:p>
        </p:txBody>
      </p:sp>
      <p:pic>
        <p:nvPicPr>
          <p:cNvPr id="4" name="Picture 3"/>
          <p:cNvPicPr>
            <a:picLocks noChangeAspect="1"/>
          </p:cNvPicPr>
          <p:nvPr/>
        </p:nvPicPr>
        <p:blipFill>
          <a:blip r:embed="rId3"/>
          <a:stretch>
            <a:fillRect/>
          </a:stretch>
        </p:blipFill>
        <p:spPr>
          <a:xfrm>
            <a:off x="296637" y="2094585"/>
            <a:ext cx="1365367" cy="1431803"/>
          </a:xfrm>
          <a:prstGeom prst="rect">
            <a:avLst/>
          </a:prstGeom>
        </p:spPr>
      </p:pic>
      <p:pic>
        <p:nvPicPr>
          <p:cNvPr id="5" name="Picture 4"/>
          <p:cNvPicPr>
            <a:picLocks noChangeAspect="1"/>
          </p:cNvPicPr>
          <p:nvPr/>
        </p:nvPicPr>
        <p:blipFill>
          <a:blip r:embed="rId4"/>
          <a:stretch>
            <a:fillRect/>
          </a:stretch>
        </p:blipFill>
        <p:spPr>
          <a:xfrm>
            <a:off x="10923458" y="1916679"/>
            <a:ext cx="1040046" cy="907244"/>
          </a:xfrm>
          <a:prstGeom prst="rect">
            <a:avLst/>
          </a:prstGeom>
        </p:spPr>
      </p:pic>
      <p:cxnSp>
        <p:nvCxnSpPr>
          <p:cNvPr id="6" name="Straight Arrow Connector 5"/>
          <p:cNvCxnSpPr/>
          <p:nvPr/>
        </p:nvCxnSpPr>
        <p:spPr>
          <a:xfrm>
            <a:off x="2351943" y="2217116"/>
            <a:ext cx="6641086" cy="0"/>
          </a:xfrm>
          <a:prstGeom prst="straightConnector1">
            <a:avLst/>
          </a:prstGeom>
          <a:noFill/>
          <a:ln w="63500" cap="flat" cmpd="sng" algn="ctr">
            <a:solidFill>
              <a:srgbClr val="BAD80A"/>
            </a:solidFill>
            <a:prstDash val="solid"/>
            <a:tailEnd type="triangle"/>
          </a:ln>
          <a:effectLst/>
        </p:spPr>
      </p:cxnSp>
      <p:cxnSp>
        <p:nvCxnSpPr>
          <p:cNvPr id="7" name="Straight Arrow Connector 6"/>
          <p:cNvCxnSpPr/>
          <p:nvPr/>
        </p:nvCxnSpPr>
        <p:spPr>
          <a:xfrm>
            <a:off x="2286360" y="2491433"/>
            <a:ext cx="6625569" cy="0"/>
          </a:xfrm>
          <a:prstGeom prst="straightConnector1">
            <a:avLst/>
          </a:prstGeom>
          <a:noFill/>
          <a:ln w="63500" cap="flat" cmpd="sng" algn="ctr">
            <a:solidFill>
              <a:srgbClr val="BAD80A"/>
            </a:solidFill>
            <a:prstDash val="solid"/>
            <a:headEnd type="triangle"/>
            <a:tailEnd type="none"/>
          </a:ln>
          <a:effectLst/>
        </p:spPr>
      </p:cxnSp>
      <p:sp>
        <p:nvSpPr>
          <p:cNvPr id="8" name="TextBox 7"/>
          <p:cNvSpPr txBox="1"/>
          <p:nvPr/>
        </p:nvSpPr>
        <p:spPr>
          <a:xfrm>
            <a:off x="10698748" y="2894887"/>
            <a:ext cx="2137332" cy="400110"/>
          </a:xfrm>
          <a:prstGeom prst="rect">
            <a:avLst/>
          </a:prstGeom>
          <a:noFill/>
        </p:spPr>
        <p:txBody>
          <a:bodyPr wrap="square" rtlCol="0">
            <a:spAutoFit/>
          </a:bodyPr>
          <a:lstStyle/>
          <a:p>
            <a:r>
              <a:rPr lang="en-US" sz="2000" dirty="0">
                <a:solidFill>
                  <a:srgbClr val="505050"/>
                </a:solidFill>
                <a:latin typeface="Segoe UI Light" panose="020B0502040204020203" pitchFamily="34" charset="0"/>
                <a:cs typeface="Segoe UI Light" panose="020B0502040204020203" pitchFamily="34" charset="0"/>
              </a:rPr>
              <a:t>Requested File</a:t>
            </a:r>
          </a:p>
        </p:txBody>
      </p:sp>
      <p:sp>
        <p:nvSpPr>
          <p:cNvPr id="9" name="TextBox 8"/>
          <p:cNvSpPr txBox="1"/>
          <p:nvPr/>
        </p:nvSpPr>
        <p:spPr>
          <a:xfrm>
            <a:off x="34702" y="3598849"/>
            <a:ext cx="2560292" cy="400110"/>
          </a:xfrm>
          <a:prstGeom prst="rect">
            <a:avLst/>
          </a:prstGeom>
          <a:noFill/>
        </p:spPr>
        <p:txBody>
          <a:bodyPr wrap="square" rtlCol="0">
            <a:spAutoFit/>
          </a:bodyPr>
          <a:lstStyle/>
          <a:p>
            <a:r>
              <a:rPr lang="en-US" sz="2000" dirty="0">
                <a:solidFill>
                  <a:srgbClr val="505050"/>
                </a:solidFill>
                <a:latin typeface="Segoe UI Light" panose="020B0502040204020203" pitchFamily="34" charset="0"/>
                <a:cs typeface="Segoe UI Light" panose="020B0502040204020203" pitchFamily="34" charset="0"/>
              </a:rPr>
              <a:t>User (London, UK)</a:t>
            </a:r>
          </a:p>
        </p:txBody>
      </p:sp>
      <p:pic>
        <p:nvPicPr>
          <p:cNvPr id="10" name="Picture 9"/>
          <p:cNvPicPr>
            <a:picLocks noChangeAspect="1"/>
          </p:cNvPicPr>
          <p:nvPr/>
        </p:nvPicPr>
        <p:blipFill>
          <a:blip r:embed="rId5"/>
          <a:stretch>
            <a:fillRect/>
          </a:stretch>
        </p:blipFill>
        <p:spPr>
          <a:xfrm>
            <a:off x="9144153" y="1871239"/>
            <a:ext cx="1230936" cy="1038305"/>
          </a:xfrm>
          <a:prstGeom prst="rect">
            <a:avLst/>
          </a:prstGeom>
        </p:spPr>
      </p:pic>
      <p:sp>
        <p:nvSpPr>
          <p:cNvPr id="11" name="TextBox 10"/>
          <p:cNvSpPr txBox="1"/>
          <p:nvPr/>
        </p:nvSpPr>
        <p:spPr>
          <a:xfrm>
            <a:off x="9020451" y="2915706"/>
            <a:ext cx="1794845" cy="707886"/>
          </a:xfrm>
          <a:prstGeom prst="rect">
            <a:avLst/>
          </a:prstGeom>
          <a:noFill/>
        </p:spPr>
        <p:txBody>
          <a:bodyPr wrap="square" rtlCol="0">
            <a:spAutoFit/>
          </a:bodyPr>
          <a:lstStyle/>
          <a:p>
            <a:r>
              <a:rPr lang="en-US" sz="2000" dirty="0">
                <a:solidFill>
                  <a:srgbClr val="505050"/>
                </a:solidFill>
                <a:latin typeface="Segoe UI Light" panose="020B0502040204020203" pitchFamily="34" charset="0"/>
                <a:cs typeface="Segoe UI Light" panose="020B0502040204020203" pitchFamily="34" charset="0"/>
              </a:rPr>
              <a:t>Blob Storage</a:t>
            </a:r>
          </a:p>
          <a:p>
            <a:r>
              <a:rPr lang="en-US" sz="2000" dirty="0">
                <a:solidFill>
                  <a:srgbClr val="505050"/>
                </a:solidFill>
                <a:latin typeface="Segoe UI Light" panose="020B0502040204020203" pitchFamily="34" charset="0"/>
                <a:cs typeface="Segoe UI Light" panose="020B0502040204020203" pitchFamily="34" charset="0"/>
              </a:rPr>
              <a:t>  (West US)</a:t>
            </a:r>
          </a:p>
        </p:txBody>
      </p:sp>
      <p:cxnSp>
        <p:nvCxnSpPr>
          <p:cNvPr id="12" name="Straight Arrow Connector 11"/>
          <p:cNvCxnSpPr/>
          <p:nvPr/>
        </p:nvCxnSpPr>
        <p:spPr>
          <a:xfrm>
            <a:off x="10287273" y="2424037"/>
            <a:ext cx="502914" cy="0"/>
          </a:xfrm>
          <a:prstGeom prst="straightConnector1">
            <a:avLst/>
          </a:prstGeom>
          <a:noFill/>
          <a:ln w="63500" cap="flat" cmpd="sng" algn="ctr">
            <a:solidFill>
              <a:srgbClr val="BAD80A"/>
            </a:solidFill>
            <a:prstDash val="solid"/>
            <a:headEnd type="triangle"/>
            <a:tailEnd type="none"/>
          </a:ln>
          <a:effectLst/>
        </p:spPr>
      </p:cxnSp>
      <p:pic>
        <p:nvPicPr>
          <p:cNvPr id="13" name="Picture 12"/>
          <p:cNvPicPr>
            <a:picLocks noChangeAspect="1"/>
          </p:cNvPicPr>
          <p:nvPr/>
        </p:nvPicPr>
        <p:blipFill>
          <a:blip r:embed="rId6"/>
          <a:stretch>
            <a:fillRect/>
          </a:stretch>
        </p:blipFill>
        <p:spPr>
          <a:xfrm>
            <a:off x="6657174" y="3062588"/>
            <a:ext cx="1344745" cy="946301"/>
          </a:xfrm>
          <a:prstGeom prst="rect">
            <a:avLst/>
          </a:prstGeom>
        </p:spPr>
      </p:pic>
      <p:sp>
        <p:nvSpPr>
          <p:cNvPr id="14" name="TextBox 13"/>
          <p:cNvSpPr txBox="1"/>
          <p:nvPr/>
        </p:nvSpPr>
        <p:spPr>
          <a:xfrm>
            <a:off x="6747636" y="4023915"/>
            <a:ext cx="2175403" cy="1015663"/>
          </a:xfrm>
          <a:prstGeom prst="rect">
            <a:avLst/>
          </a:prstGeom>
          <a:noFill/>
        </p:spPr>
        <p:txBody>
          <a:bodyPr wrap="square" rtlCol="0">
            <a:spAutoFit/>
          </a:bodyPr>
          <a:lstStyle/>
          <a:p>
            <a:r>
              <a:rPr lang="en-US" sz="2000" dirty="0">
                <a:solidFill>
                  <a:srgbClr val="505050"/>
                </a:solidFill>
                <a:latin typeface="Segoe UI Light" panose="020B0502040204020203" pitchFamily="34" charset="0"/>
                <a:cs typeface="Segoe UI Light" panose="020B0502040204020203" pitchFamily="34" charset="0"/>
              </a:rPr>
              <a:t>CDN Endpoint</a:t>
            </a:r>
          </a:p>
          <a:p>
            <a:r>
              <a:rPr lang="en-US" sz="2000" dirty="0">
                <a:solidFill>
                  <a:srgbClr val="505050"/>
                </a:solidFill>
                <a:latin typeface="Segoe UI Light" panose="020B0502040204020203" pitchFamily="34" charset="0"/>
                <a:cs typeface="Segoe UI Light" panose="020B0502040204020203" pitchFamily="34" charset="0"/>
              </a:rPr>
              <a:t>    (London Europe)</a:t>
            </a:r>
          </a:p>
        </p:txBody>
      </p:sp>
      <p:cxnSp>
        <p:nvCxnSpPr>
          <p:cNvPr id="15" name="Straight Arrow Connector 14"/>
          <p:cNvCxnSpPr/>
          <p:nvPr/>
        </p:nvCxnSpPr>
        <p:spPr>
          <a:xfrm>
            <a:off x="2374881" y="3497262"/>
            <a:ext cx="4300551" cy="0"/>
          </a:xfrm>
          <a:prstGeom prst="straightConnector1">
            <a:avLst/>
          </a:prstGeom>
          <a:noFill/>
          <a:ln w="63500" cap="flat" cmpd="sng" algn="ctr">
            <a:solidFill>
              <a:srgbClr val="BAD80A"/>
            </a:solidFill>
            <a:prstDash val="solid"/>
            <a:tailEnd type="triangle"/>
          </a:ln>
          <a:effectLst/>
        </p:spPr>
      </p:cxnSp>
      <p:cxnSp>
        <p:nvCxnSpPr>
          <p:cNvPr id="16" name="Straight Arrow Connector 15"/>
          <p:cNvCxnSpPr>
            <a:stCxn id="13" idx="3"/>
          </p:cNvCxnSpPr>
          <p:nvPr/>
        </p:nvCxnSpPr>
        <p:spPr>
          <a:xfrm flipV="1">
            <a:off x="8001919" y="2758123"/>
            <a:ext cx="960373" cy="777616"/>
          </a:xfrm>
          <a:prstGeom prst="straightConnector1">
            <a:avLst/>
          </a:prstGeom>
          <a:noFill/>
          <a:ln w="63500" cap="flat" cmpd="sng" algn="ctr">
            <a:solidFill>
              <a:srgbClr val="BAD80A"/>
            </a:solidFill>
            <a:prstDash val="solid"/>
            <a:headEnd type="triangle"/>
            <a:tailEnd type="none"/>
          </a:ln>
          <a:effectLst/>
        </p:spPr>
      </p:cxnSp>
      <p:cxnSp>
        <p:nvCxnSpPr>
          <p:cNvPr id="17" name="Straight Arrow Connector 16"/>
          <p:cNvCxnSpPr/>
          <p:nvPr/>
        </p:nvCxnSpPr>
        <p:spPr>
          <a:xfrm>
            <a:off x="2350199" y="3777709"/>
            <a:ext cx="4233794" cy="0"/>
          </a:xfrm>
          <a:prstGeom prst="straightConnector1">
            <a:avLst/>
          </a:prstGeom>
          <a:noFill/>
          <a:ln w="63500" cap="flat" cmpd="sng" algn="ctr">
            <a:solidFill>
              <a:srgbClr val="BAD80A"/>
            </a:solidFill>
            <a:prstDash val="solid"/>
            <a:headEnd type="triangle"/>
            <a:tailEnd type="none"/>
          </a:ln>
          <a:effectLst/>
        </p:spPr>
      </p:cxnSp>
      <p:sp>
        <p:nvSpPr>
          <p:cNvPr id="18" name="TextBox 17"/>
          <p:cNvSpPr txBox="1"/>
          <p:nvPr/>
        </p:nvSpPr>
        <p:spPr>
          <a:xfrm>
            <a:off x="2236882" y="5531440"/>
            <a:ext cx="8110785" cy="584775"/>
          </a:xfrm>
          <a:prstGeom prst="rect">
            <a:avLst/>
          </a:prstGeom>
          <a:noFill/>
        </p:spPr>
        <p:txBody>
          <a:bodyPr wrap="square" rtlCol="0">
            <a:spAutoFit/>
          </a:bodyPr>
          <a:lstStyle/>
          <a:p>
            <a:r>
              <a:rPr lang="en-US" sz="3200" b="1" dirty="0">
                <a:solidFill>
                  <a:srgbClr val="00BCF2"/>
                </a:solidFill>
                <a:latin typeface="Segoe UI Light" panose="020B0502040204020203" pitchFamily="34" charset="0"/>
                <a:cs typeface="Segoe UI Light" panose="020B0502040204020203" pitchFamily="34" charset="0"/>
              </a:rPr>
              <a:t>Reduced Latency</a:t>
            </a:r>
          </a:p>
        </p:txBody>
      </p:sp>
      <p:grpSp>
        <p:nvGrpSpPr>
          <p:cNvPr id="19" name="Group 18"/>
          <p:cNvGrpSpPr/>
          <p:nvPr/>
        </p:nvGrpSpPr>
        <p:grpSpPr>
          <a:xfrm>
            <a:off x="2350199" y="1789049"/>
            <a:ext cx="6561730" cy="274318"/>
            <a:chOff x="2350199" y="1455125"/>
            <a:chExt cx="6561730" cy="274318"/>
          </a:xfrm>
        </p:grpSpPr>
        <p:cxnSp>
          <p:nvCxnSpPr>
            <p:cNvPr id="20" name="Straight Connector 19"/>
            <p:cNvCxnSpPr/>
            <p:nvPr/>
          </p:nvCxnSpPr>
          <p:spPr>
            <a:xfrm>
              <a:off x="2350199" y="1577043"/>
              <a:ext cx="6561730" cy="0"/>
            </a:xfrm>
            <a:prstGeom prst="line">
              <a:avLst/>
            </a:prstGeom>
            <a:noFill/>
            <a:ln w="38100" cap="sq" cmpd="sng" algn="ctr">
              <a:solidFill>
                <a:srgbClr val="505050"/>
              </a:solidFill>
              <a:prstDash val="solid"/>
              <a:bevel/>
              <a:headEnd type="none"/>
              <a:tailEnd type="none"/>
            </a:ln>
            <a:effectLst/>
          </p:spPr>
        </p:cxnSp>
        <p:cxnSp>
          <p:nvCxnSpPr>
            <p:cNvPr id="21" name="Straight Connector 20"/>
            <p:cNvCxnSpPr/>
            <p:nvPr/>
          </p:nvCxnSpPr>
          <p:spPr>
            <a:xfrm>
              <a:off x="2351943" y="1455125"/>
              <a:ext cx="0" cy="274317"/>
            </a:xfrm>
            <a:prstGeom prst="line">
              <a:avLst/>
            </a:prstGeom>
            <a:noFill/>
            <a:ln w="38100" cap="flat" cmpd="sng" algn="ctr">
              <a:solidFill>
                <a:srgbClr val="505050"/>
              </a:solidFill>
              <a:prstDash val="solid"/>
            </a:ln>
            <a:effectLst/>
          </p:spPr>
        </p:cxnSp>
        <p:cxnSp>
          <p:nvCxnSpPr>
            <p:cNvPr id="22" name="Straight Connector 21"/>
            <p:cNvCxnSpPr/>
            <p:nvPr/>
          </p:nvCxnSpPr>
          <p:spPr>
            <a:xfrm>
              <a:off x="8911929" y="1455126"/>
              <a:ext cx="0" cy="274317"/>
            </a:xfrm>
            <a:prstGeom prst="line">
              <a:avLst/>
            </a:prstGeom>
            <a:noFill/>
            <a:ln w="38100" cap="flat" cmpd="sng" algn="ctr">
              <a:solidFill>
                <a:srgbClr val="505050"/>
              </a:solidFill>
              <a:prstDash val="solid"/>
            </a:ln>
            <a:effectLst/>
          </p:spPr>
        </p:cxnSp>
      </p:grpSp>
      <p:sp>
        <p:nvSpPr>
          <p:cNvPr id="23" name="TextBox 22"/>
          <p:cNvSpPr txBox="1"/>
          <p:nvPr/>
        </p:nvSpPr>
        <p:spPr>
          <a:xfrm>
            <a:off x="2391621" y="1444223"/>
            <a:ext cx="6531418" cy="369332"/>
          </a:xfrm>
          <a:prstGeom prst="rect">
            <a:avLst/>
          </a:prstGeom>
          <a:noFill/>
        </p:spPr>
        <p:txBody>
          <a:bodyPr wrap="square" rtlCol="0">
            <a:spAutoFit/>
          </a:bodyPr>
          <a:lstStyle/>
          <a:p>
            <a:r>
              <a:rPr lang="en-US" sz="1800" dirty="0">
                <a:solidFill>
                  <a:srgbClr val="505050"/>
                </a:solidFill>
                <a:cs typeface="Segoe UI" panose="020B0502040204020203" pitchFamily="34" charset="0"/>
              </a:rPr>
              <a:t>Traverse from London to West US - More Hops</a:t>
            </a:r>
          </a:p>
        </p:txBody>
      </p:sp>
      <p:grpSp>
        <p:nvGrpSpPr>
          <p:cNvPr id="24" name="Group 23"/>
          <p:cNvGrpSpPr/>
          <p:nvPr/>
        </p:nvGrpSpPr>
        <p:grpSpPr>
          <a:xfrm>
            <a:off x="2391621" y="4367370"/>
            <a:ext cx="4192372" cy="318599"/>
            <a:chOff x="2377799" y="4049424"/>
            <a:chExt cx="4558128" cy="318599"/>
          </a:xfrm>
        </p:grpSpPr>
        <p:cxnSp>
          <p:nvCxnSpPr>
            <p:cNvPr id="25" name="Straight Connector 24"/>
            <p:cNvCxnSpPr/>
            <p:nvPr/>
          </p:nvCxnSpPr>
          <p:spPr>
            <a:xfrm>
              <a:off x="2377799" y="4191022"/>
              <a:ext cx="4558128" cy="0"/>
            </a:xfrm>
            <a:prstGeom prst="line">
              <a:avLst/>
            </a:prstGeom>
            <a:noFill/>
            <a:ln w="38100" cap="sq" cmpd="sng" algn="ctr">
              <a:solidFill>
                <a:srgbClr val="505050"/>
              </a:solidFill>
              <a:prstDash val="solid"/>
              <a:bevel/>
              <a:headEnd type="none"/>
              <a:tailEnd type="none"/>
            </a:ln>
            <a:effectLst/>
          </p:spPr>
        </p:cxnSp>
        <p:cxnSp>
          <p:nvCxnSpPr>
            <p:cNvPr id="26" name="Straight Connector 25"/>
            <p:cNvCxnSpPr/>
            <p:nvPr/>
          </p:nvCxnSpPr>
          <p:spPr>
            <a:xfrm>
              <a:off x="2377799" y="4049424"/>
              <a:ext cx="0" cy="318598"/>
            </a:xfrm>
            <a:prstGeom prst="line">
              <a:avLst/>
            </a:prstGeom>
            <a:noFill/>
            <a:ln w="38100" cap="flat" cmpd="sng" algn="ctr">
              <a:solidFill>
                <a:srgbClr val="505050"/>
              </a:solidFill>
              <a:prstDash val="solid"/>
            </a:ln>
            <a:effectLst/>
          </p:spPr>
        </p:cxnSp>
        <p:cxnSp>
          <p:nvCxnSpPr>
            <p:cNvPr id="27" name="Straight Connector 26"/>
            <p:cNvCxnSpPr/>
            <p:nvPr/>
          </p:nvCxnSpPr>
          <p:spPr>
            <a:xfrm>
              <a:off x="6935927" y="4049425"/>
              <a:ext cx="0" cy="318598"/>
            </a:xfrm>
            <a:prstGeom prst="line">
              <a:avLst/>
            </a:prstGeom>
            <a:noFill/>
            <a:ln w="38100" cap="flat" cmpd="sng" algn="ctr">
              <a:solidFill>
                <a:srgbClr val="505050"/>
              </a:solidFill>
              <a:prstDash val="solid"/>
            </a:ln>
            <a:effectLst/>
          </p:spPr>
        </p:cxnSp>
      </p:grpSp>
      <p:sp>
        <p:nvSpPr>
          <p:cNvPr id="28" name="TextBox 27"/>
          <p:cNvSpPr txBox="1"/>
          <p:nvPr/>
        </p:nvSpPr>
        <p:spPr>
          <a:xfrm>
            <a:off x="2258751" y="3997498"/>
            <a:ext cx="6531418" cy="338554"/>
          </a:xfrm>
          <a:prstGeom prst="rect">
            <a:avLst/>
          </a:prstGeom>
          <a:noFill/>
        </p:spPr>
        <p:txBody>
          <a:bodyPr wrap="square" rtlCol="0">
            <a:spAutoFit/>
          </a:bodyPr>
          <a:lstStyle/>
          <a:p>
            <a:r>
              <a:rPr lang="en-US" sz="1600" dirty="0">
                <a:solidFill>
                  <a:srgbClr val="505050"/>
                </a:solidFill>
                <a:cs typeface="Segoe UI" panose="020B0502040204020203" pitchFamily="34" charset="0"/>
              </a:rPr>
              <a:t>Resolved to closest edge endpoint (Less Hops)</a:t>
            </a:r>
          </a:p>
        </p:txBody>
      </p:sp>
      <p:sp>
        <p:nvSpPr>
          <p:cNvPr id="29" name="TextBox 28"/>
          <p:cNvSpPr txBox="1"/>
          <p:nvPr/>
        </p:nvSpPr>
        <p:spPr>
          <a:xfrm>
            <a:off x="2531635" y="2177681"/>
            <a:ext cx="6531418" cy="338554"/>
          </a:xfrm>
          <a:prstGeom prst="rect">
            <a:avLst/>
          </a:prstGeom>
          <a:noFill/>
        </p:spPr>
        <p:txBody>
          <a:bodyPr wrap="square" rtlCol="0">
            <a:spAutoFit/>
          </a:bodyPr>
          <a:lstStyle/>
          <a:p>
            <a:r>
              <a:rPr lang="en-US" sz="1600" dirty="0">
                <a:solidFill>
                  <a:srgbClr val="505050"/>
                </a:solidFill>
                <a:cs typeface="Segoe UI" panose="020B0502040204020203" pitchFamily="34" charset="0"/>
              </a:rPr>
              <a:t>http://mystorage.blob.core.windows.net/imgs/splash.png</a:t>
            </a:r>
          </a:p>
        </p:txBody>
      </p:sp>
      <p:sp>
        <p:nvSpPr>
          <p:cNvPr id="30" name="TextBox 29"/>
          <p:cNvSpPr txBox="1"/>
          <p:nvPr/>
        </p:nvSpPr>
        <p:spPr>
          <a:xfrm>
            <a:off x="2271694" y="3468925"/>
            <a:ext cx="4521019" cy="338554"/>
          </a:xfrm>
          <a:prstGeom prst="rect">
            <a:avLst/>
          </a:prstGeom>
          <a:noFill/>
        </p:spPr>
        <p:txBody>
          <a:bodyPr wrap="square" rtlCol="0">
            <a:spAutoFit/>
          </a:bodyPr>
          <a:lstStyle/>
          <a:p>
            <a:r>
              <a:rPr lang="en-US" sz="1600" dirty="0">
                <a:solidFill>
                  <a:srgbClr val="505050"/>
                </a:solidFill>
                <a:cs typeface="Segoe UI" panose="020B0502040204020203" pitchFamily="34" charset="0"/>
              </a:rPr>
              <a:t>http://az590680.vo.msecnd.net/imgs/splash.png</a:t>
            </a:r>
          </a:p>
        </p:txBody>
      </p:sp>
    </p:spTree>
    <p:extLst>
      <p:ext uri="{BB962C8B-B14F-4D97-AF65-F5344CB8AC3E}">
        <p14:creationId xmlns:p14="http://schemas.microsoft.com/office/powerpoint/2010/main" val="80703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P spid="18" grpId="0"/>
      <p:bldP spid="23" grpId="0"/>
      <p:bldP spid="28"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Case Study</a:t>
            </a:r>
          </a:p>
        </p:txBody>
      </p:sp>
    </p:spTree>
    <p:extLst>
      <p:ext uri="{BB962C8B-B14F-4D97-AF65-F5344CB8AC3E}">
        <p14:creationId xmlns:p14="http://schemas.microsoft.com/office/powerpoint/2010/main" val="410034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a:stretch/>
        </p:blipFill>
        <p:spPr/>
      </p:pic>
      <p:sp>
        <p:nvSpPr>
          <p:cNvPr id="13" name="Title 12"/>
          <p:cNvSpPr>
            <a:spLocks noGrp="1"/>
          </p:cNvSpPr>
          <p:nvPr>
            <p:ph type="ctrTitle"/>
          </p:nvPr>
        </p:nvSpPr>
        <p:spPr/>
        <p:txBody>
          <a:bodyPr/>
          <a:lstStyle/>
          <a:p>
            <a:r>
              <a:rPr lang="en-US" dirty="0"/>
              <a:t>Next Games born in the cloud to kill zombies</a:t>
            </a:r>
          </a:p>
        </p:txBody>
      </p:sp>
      <p:sp>
        <p:nvSpPr>
          <p:cNvPr id="14" name="Text Placeholder 13"/>
          <p:cNvSpPr>
            <a:spLocks noGrp="1"/>
          </p:cNvSpPr>
          <p:nvPr>
            <p:ph type="body" sz="quarter" idx="11"/>
          </p:nvPr>
        </p:nvSpPr>
        <p:spPr/>
        <p:txBody>
          <a:bodyPr/>
          <a:lstStyle/>
          <a:p>
            <a:r>
              <a:rPr lang="en-US" dirty="0"/>
              <a:t>Next Games, maker of the popular mobile strategy game </a:t>
            </a:r>
            <a:r>
              <a:rPr lang="en-US" i="1" dirty="0"/>
              <a:t>The Walking Dead: No Man’s Land</a:t>
            </a:r>
            <a:r>
              <a:rPr lang="en-US" dirty="0"/>
              <a:t>, was already a Microsoft Azure customer, and happy with what it was getting from Azure Cloud Services. But the game developer wanted to lower costs, increase its server flexibility, and position the company for future growth. The answer for all three needs turned out to be adding even more Azure services—in this case, Azure Cosmos DB and Azure Service Fabric. As a result, Next Games was able to optimize its storage usage and database solution, and will soon be getting more out of its virtual servers while saving money.</a:t>
            </a:r>
          </a:p>
          <a:p>
            <a:endParaRPr lang="en-US" dirty="0"/>
          </a:p>
        </p:txBody>
      </p:sp>
      <p:sp>
        <p:nvSpPr>
          <p:cNvPr id="72" name="Text Placeholder 71"/>
          <p:cNvSpPr>
            <a:spLocks noGrp="1"/>
          </p:cNvSpPr>
          <p:nvPr>
            <p:ph type="body" sz="quarter" idx="29"/>
          </p:nvPr>
        </p:nvSpPr>
        <p:spPr/>
        <p:txBody>
          <a:bodyPr/>
          <a:lstStyle/>
          <a:p>
            <a:r>
              <a:rPr lang="en-US" sz="918" dirty="0"/>
              <a:t>Azure platform</a:t>
            </a:r>
          </a:p>
        </p:txBody>
      </p:sp>
      <p:sp>
        <p:nvSpPr>
          <p:cNvPr id="66" name="Text Placeholder 65"/>
          <p:cNvSpPr>
            <a:spLocks noGrp="1"/>
          </p:cNvSpPr>
          <p:nvPr>
            <p:ph type="body" sz="quarter" idx="31"/>
          </p:nvPr>
        </p:nvSpPr>
        <p:spPr/>
        <p:txBody>
          <a:bodyPr/>
          <a:lstStyle/>
          <a:p>
            <a:r>
              <a:rPr lang="en-US" sz="918" dirty="0"/>
              <a:t>Finland</a:t>
            </a:r>
          </a:p>
        </p:txBody>
      </p:sp>
      <p:sp>
        <p:nvSpPr>
          <p:cNvPr id="67" name="Text Placeholder 66"/>
          <p:cNvSpPr>
            <a:spLocks noGrp="1"/>
          </p:cNvSpPr>
          <p:nvPr>
            <p:ph type="body" sz="quarter" idx="32"/>
          </p:nvPr>
        </p:nvSpPr>
        <p:spPr/>
        <p:txBody>
          <a:bodyPr/>
          <a:lstStyle/>
          <a:p>
            <a:r>
              <a:rPr lang="en-US" sz="918" dirty="0"/>
              <a:t>Retail and Consumer Goods</a:t>
            </a:r>
          </a:p>
        </p:txBody>
      </p:sp>
      <p:sp>
        <p:nvSpPr>
          <p:cNvPr id="68" name="Text Placeholder 67"/>
          <p:cNvSpPr>
            <a:spLocks noGrp="1"/>
          </p:cNvSpPr>
          <p:nvPr>
            <p:ph type="body" sz="quarter" idx="33"/>
          </p:nvPr>
        </p:nvSpPr>
        <p:spPr/>
        <p:txBody>
          <a:bodyPr/>
          <a:lstStyle/>
          <a:p>
            <a:r>
              <a:rPr lang="en-US" sz="918" dirty="0"/>
              <a:t>80 employees</a:t>
            </a:r>
          </a:p>
        </p:txBody>
      </p:sp>
      <p:sp>
        <p:nvSpPr>
          <p:cNvPr id="69" name="Text Placeholder 68"/>
          <p:cNvSpPr>
            <a:spLocks noGrp="1"/>
          </p:cNvSpPr>
          <p:nvPr>
            <p:ph type="body" sz="quarter" idx="34"/>
          </p:nvPr>
        </p:nvSpPr>
        <p:spPr>
          <a:xfrm>
            <a:off x="2558926" y="6320242"/>
            <a:ext cx="1448672" cy="606375"/>
          </a:xfrm>
        </p:spPr>
        <p:txBody>
          <a:bodyPr numCol="1"/>
          <a:lstStyle/>
          <a:p>
            <a:r>
              <a:rPr lang="en-US" sz="918" dirty="0"/>
              <a:t>Microsoft Azure</a:t>
            </a:r>
          </a:p>
          <a:p>
            <a:pPr marL="174862" indent="-174862">
              <a:buFont typeface="Arial" panose="020B0604020202020204" pitchFamily="34" charset="0"/>
              <a:buChar char="•"/>
            </a:pPr>
            <a:r>
              <a:rPr lang="en-US" sz="918" dirty="0"/>
              <a:t>Azure Cosmos DB </a:t>
            </a:r>
          </a:p>
          <a:p>
            <a:pPr marL="174862" indent="-174862">
              <a:buFont typeface="Arial" panose="020B0604020202020204" pitchFamily="34" charset="0"/>
              <a:buChar char="•"/>
            </a:pPr>
            <a:r>
              <a:rPr lang="en-US" sz="918" dirty="0"/>
              <a:t>Azure Event Hubs</a:t>
            </a:r>
          </a:p>
          <a:p>
            <a:pPr marL="174862" indent="-174862">
              <a:buFont typeface="Arial" panose="020B0604020202020204" pitchFamily="34" charset="0"/>
              <a:buChar char="•"/>
            </a:pPr>
            <a:r>
              <a:rPr lang="en-US" sz="918" dirty="0"/>
              <a:t>Azure Media Services</a:t>
            </a:r>
          </a:p>
          <a:p>
            <a:r>
              <a:rPr lang="en-US" sz="918" dirty="0"/>
              <a:t>See Notes for Full List</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19" y="187887"/>
            <a:ext cx="1580245" cy="708277"/>
          </a:xfrm>
          <a:prstGeom prst="rect">
            <a:avLst/>
          </a:prstGeom>
        </p:spPr>
      </p:pic>
      <p:pic>
        <p:nvPicPr>
          <p:cNvPr id="3" name="Picture 2">
            <a:hlinkClick r:id="rId5"/>
          </p:cNvPr>
          <p:cNvPicPr>
            <a:picLocks noChangeAspect="1"/>
          </p:cNvPicPr>
          <p:nvPr/>
        </p:nvPicPr>
        <p:blipFill>
          <a:blip r:embed="rId6"/>
          <a:stretch>
            <a:fillRect/>
          </a:stretch>
        </p:blipFill>
        <p:spPr>
          <a:xfrm>
            <a:off x="11068205" y="6184133"/>
            <a:ext cx="346744" cy="382307"/>
          </a:xfrm>
          <a:prstGeom prst="rect">
            <a:avLst/>
          </a:prstGeom>
        </p:spPr>
      </p:pic>
      <p:pic>
        <p:nvPicPr>
          <p:cNvPr id="4" name="Picture 3"/>
          <p:cNvPicPr>
            <a:picLocks noChangeAspect="1"/>
          </p:cNvPicPr>
          <p:nvPr/>
        </p:nvPicPr>
        <p:blipFill>
          <a:blip r:embed="rId7"/>
          <a:stretch>
            <a:fillRect/>
          </a:stretch>
        </p:blipFill>
        <p:spPr>
          <a:xfrm>
            <a:off x="258217" y="6212581"/>
            <a:ext cx="2052329" cy="397869"/>
          </a:xfrm>
          <a:prstGeom prst="rect">
            <a:avLst/>
          </a:prstGeom>
        </p:spPr>
      </p:pic>
    </p:spTree>
    <p:extLst>
      <p:ext uri="{BB962C8B-B14F-4D97-AF65-F5344CB8AC3E}">
        <p14:creationId xmlns:p14="http://schemas.microsoft.com/office/powerpoint/2010/main" val="1894036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Online retailer uses cloud database to deliver world-class shopping experiences</a:t>
            </a:r>
          </a:p>
        </p:txBody>
      </p:sp>
      <p:sp>
        <p:nvSpPr>
          <p:cNvPr id="14" name="Text Placeholder 13"/>
          <p:cNvSpPr>
            <a:spLocks noGrp="1"/>
          </p:cNvSpPr>
          <p:nvPr>
            <p:ph type="body" sz="quarter" idx="11"/>
          </p:nvPr>
        </p:nvSpPr>
        <p:spPr>
          <a:xfrm>
            <a:off x="4428393" y="3472661"/>
            <a:ext cx="7341929" cy="2106407"/>
          </a:xfrm>
        </p:spPr>
        <p:txBody>
          <a:bodyPr/>
          <a:lstStyle/>
          <a:p>
            <a:r>
              <a:rPr lang="en-US" sz="1632" dirty="0"/>
              <a:t>London-based ASOS is an online fashion retailer on a mission to be the world’s number-one fashion destination for twentysomethings. To support its digital offering, ASOS uses Microsoft Azure Cosmos DB, a scalable, managed database that makes possible such innovations as real-time product recommendations and instant order updates for 15.4 million customers. </a:t>
            </a:r>
          </a:p>
        </p:txBody>
      </p:sp>
      <p:sp>
        <p:nvSpPr>
          <p:cNvPr id="69" name="Text Placeholder 68"/>
          <p:cNvSpPr>
            <a:spLocks noGrp="1"/>
          </p:cNvSpPr>
          <p:nvPr>
            <p:ph type="body" sz="quarter" idx="29"/>
          </p:nvPr>
        </p:nvSpPr>
        <p:spPr>
          <a:xfrm>
            <a:off x="9340112" y="6258809"/>
            <a:ext cx="1008323" cy="473190"/>
          </a:xfrm>
        </p:spPr>
        <p:txBody>
          <a:bodyPr/>
          <a:lstStyle/>
          <a:p>
            <a:r>
              <a:rPr lang="en-US" dirty="0"/>
              <a:t>Cloud database</a:t>
            </a:r>
          </a:p>
        </p:txBody>
      </p:sp>
      <p:sp>
        <p:nvSpPr>
          <p:cNvPr id="9" name="Text Placeholder 8"/>
          <p:cNvSpPr>
            <a:spLocks noGrp="1"/>
          </p:cNvSpPr>
          <p:nvPr>
            <p:ph type="body" sz="quarter" idx="31"/>
          </p:nvPr>
        </p:nvSpPr>
        <p:spPr>
          <a:xfrm>
            <a:off x="7935784" y="6258810"/>
            <a:ext cx="953090" cy="473190"/>
          </a:xfrm>
        </p:spPr>
        <p:txBody>
          <a:bodyPr/>
          <a:lstStyle/>
          <a:p>
            <a:r>
              <a:rPr lang="en-US" dirty="0"/>
              <a:t>United Kingdom</a:t>
            </a:r>
          </a:p>
        </p:txBody>
      </p:sp>
      <p:sp>
        <p:nvSpPr>
          <p:cNvPr id="10" name="Text Placeholder 9"/>
          <p:cNvSpPr>
            <a:spLocks noGrp="1"/>
          </p:cNvSpPr>
          <p:nvPr>
            <p:ph type="body" sz="quarter" idx="32"/>
          </p:nvPr>
        </p:nvSpPr>
        <p:spPr>
          <a:xfrm>
            <a:off x="6473910" y="6255324"/>
            <a:ext cx="1135650" cy="473190"/>
          </a:xfrm>
        </p:spPr>
        <p:txBody>
          <a:bodyPr/>
          <a:lstStyle/>
          <a:p>
            <a:r>
              <a:rPr lang="en-US" dirty="0"/>
              <a:t>Retail and consumer goods</a:t>
            </a:r>
          </a:p>
        </p:txBody>
      </p:sp>
      <p:sp>
        <p:nvSpPr>
          <p:cNvPr id="11" name="Text Placeholder 10"/>
          <p:cNvSpPr>
            <a:spLocks noGrp="1"/>
          </p:cNvSpPr>
          <p:nvPr>
            <p:ph type="body" sz="quarter" idx="33"/>
          </p:nvPr>
        </p:nvSpPr>
        <p:spPr>
          <a:xfrm>
            <a:off x="4781481" y="6258810"/>
            <a:ext cx="1008323" cy="473190"/>
          </a:xfrm>
        </p:spPr>
        <p:txBody>
          <a:bodyPr/>
          <a:lstStyle/>
          <a:p>
            <a:r>
              <a:rPr lang="en-US" dirty="0"/>
              <a:t>3,600 employees</a:t>
            </a:r>
          </a:p>
        </p:txBody>
      </p:sp>
      <p:sp>
        <p:nvSpPr>
          <p:cNvPr id="12" name="Text Placeholder 11"/>
          <p:cNvSpPr>
            <a:spLocks noGrp="1"/>
          </p:cNvSpPr>
          <p:nvPr>
            <p:ph type="body" sz="quarter" idx="34"/>
          </p:nvPr>
        </p:nvSpPr>
        <p:spPr>
          <a:xfrm>
            <a:off x="2558851" y="6258810"/>
            <a:ext cx="2082301" cy="594044"/>
          </a:xfrm>
        </p:spPr>
        <p:txBody>
          <a:bodyPr/>
          <a:lstStyle/>
          <a:p>
            <a:pPr lvl="0"/>
            <a:r>
              <a:rPr lang="en-US" dirty="0"/>
              <a:t>Microsoft Azure Cosmos DB</a:t>
            </a:r>
          </a:p>
          <a:p>
            <a:r>
              <a:rPr lang="en-US" dirty="0"/>
              <a:t>Microsoft Azure Data Lake</a:t>
            </a:r>
          </a:p>
          <a:p>
            <a:r>
              <a:rPr lang="en-US" dirty="0"/>
              <a:t>Microsoft Azure HDInsight</a:t>
            </a:r>
          </a:p>
          <a:p>
            <a:pPr lvl="0"/>
            <a:r>
              <a:rPr lang="en-US" dirty="0"/>
              <a:t>Microsoft Azure SQL Database</a:t>
            </a: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920" y="187887"/>
            <a:ext cx="1580244" cy="708277"/>
          </a:xfrm>
          <a:prstGeom prst="rect">
            <a:avLst/>
          </a:prstGeom>
        </p:spPr>
      </p:pic>
      <p:pic>
        <p:nvPicPr>
          <p:cNvPr id="18" name="Picture 17">
            <a:hlinkClick r:id="rId4"/>
          </p:cNvPr>
          <p:cNvPicPr>
            <a:picLocks noChangeAspect="1"/>
          </p:cNvPicPr>
          <p:nvPr/>
        </p:nvPicPr>
        <p:blipFill>
          <a:blip r:embed="rId5"/>
          <a:stretch>
            <a:fillRect/>
          </a:stretch>
        </p:blipFill>
        <p:spPr>
          <a:xfrm>
            <a:off x="11423577" y="6134629"/>
            <a:ext cx="346744" cy="382307"/>
          </a:xfrm>
          <a:prstGeom prst="rect">
            <a:avLst/>
          </a:prstGeom>
        </p:spPr>
      </p:pic>
      <p:pic>
        <p:nvPicPr>
          <p:cNvPr id="5" name="Picture Placeholder 4">
            <a:extLst>
              <a:ext uri="{FF2B5EF4-FFF2-40B4-BE49-F238E27FC236}">
                <a16:creationId xmlns:a16="http://schemas.microsoft.com/office/drawing/2014/main" id="{E195D281-7470-4151-807B-ADC3B0015FC3}"/>
              </a:ext>
            </a:extLst>
          </p:cNvPr>
          <p:cNvPicPr>
            <a:picLocks noGrp="1" noChangeAspect="1"/>
          </p:cNvPicPr>
          <p:nvPr>
            <p:ph type="pic" sz="quarter" idx="36"/>
          </p:nvPr>
        </p:nvPicPr>
        <p:blipFill>
          <a:blip r:embed="rId6" cstate="print">
            <a:extLst>
              <a:ext uri="{28A0092B-C50C-407E-A947-70E740481C1C}">
                <a14:useLocalDpi xmlns:a14="http://schemas.microsoft.com/office/drawing/2010/main" val="0"/>
              </a:ext>
            </a:extLst>
          </a:blip>
          <a:srcRect t="23026" b="23026"/>
          <a:stretch>
            <a:fillRect/>
          </a:stretch>
        </p:blipFill>
        <p:spPr/>
      </p:pic>
      <p:pic>
        <p:nvPicPr>
          <p:cNvPr id="17" name="Picture Placeholder 16" descr="A picture containing indoor, building, floor, table&#10;&#10;Description generated with very high confidence">
            <a:extLst>
              <a:ext uri="{FF2B5EF4-FFF2-40B4-BE49-F238E27FC236}">
                <a16:creationId xmlns:a16="http://schemas.microsoft.com/office/drawing/2014/main" id="{C251F29A-5ED5-438A-B122-31D5C12481DD}"/>
              </a:ext>
            </a:extLst>
          </p:cNvPr>
          <p:cNvPicPr>
            <a:picLocks noGrp="1" noChangeAspect="1"/>
          </p:cNvPicPr>
          <p:nvPr>
            <p:ph type="pic" sz="quarter" idx="20"/>
          </p:nvPr>
        </p:nvPicPr>
        <p:blipFill>
          <a:blip r:embed="rId7">
            <a:extLst>
              <a:ext uri="{28A0092B-C50C-407E-A947-70E740481C1C}">
                <a14:useLocalDpi xmlns:a14="http://schemas.microsoft.com/office/drawing/2010/main" val="0"/>
              </a:ext>
            </a:extLst>
          </a:blip>
          <a:srcRect t="22124" b="22124"/>
          <a:stretch>
            <a:fillRect/>
          </a:stretch>
        </p:blipFill>
        <p:spPr/>
      </p:pic>
    </p:spTree>
    <p:extLst>
      <p:ext uri="{BB962C8B-B14F-4D97-AF65-F5344CB8AC3E}">
        <p14:creationId xmlns:p14="http://schemas.microsoft.com/office/powerpoint/2010/main" val="3829470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0"/>
          </p:nvPr>
        </p:nvPicPr>
        <p:blipFill rotWithShape="1">
          <a:blip r:embed="rId3" cstate="screen">
            <a:extLst>
              <a:ext uri="{28A0092B-C50C-407E-A947-70E740481C1C}">
                <a14:useLocalDpi xmlns:a14="http://schemas.microsoft.com/office/drawing/2010/main"/>
              </a:ext>
            </a:extLst>
          </a:blip>
          <a:srcRect/>
          <a:stretch/>
        </p:blipFill>
        <p:spPr/>
      </p:pic>
      <p:sp>
        <p:nvSpPr>
          <p:cNvPr id="13" name="Title 12"/>
          <p:cNvSpPr>
            <a:spLocks noGrp="1"/>
          </p:cNvSpPr>
          <p:nvPr>
            <p:ph type="ctrTitle"/>
          </p:nvPr>
        </p:nvSpPr>
        <p:spPr/>
        <p:txBody>
          <a:bodyPr/>
          <a:lstStyle/>
          <a:p>
            <a:r>
              <a:rPr lang="en-US" dirty="0"/>
              <a:t>Connecting with 500 million passionate fans worldwide</a:t>
            </a:r>
          </a:p>
        </p:txBody>
      </p:sp>
      <p:sp>
        <p:nvSpPr>
          <p:cNvPr id="14" name="Text Placeholder 13"/>
          <p:cNvSpPr>
            <a:spLocks noGrp="1"/>
          </p:cNvSpPr>
          <p:nvPr>
            <p:ph type="body" sz="quarter" idx="11"/>
          </p:nvPr>
        </p:nvSpPr>
        <p:spPr/>
        <p:txBody>
          <a:bodyPr/>
          <a:lstStyle/>
          <a:p>
            <a:r>
              <a:rPr lang="en-US" dirty="0"/>
              <a:t>With more than 500 million fans worldwide, the Real Madrid Football Club is among the world’s top sports franchises. But with just a small fraction of those fans in Spain, it needed a way to connect with them—wherever they are in the world—and support their club passion. To accomplish that goal, Real Madrid engaged a Microsoft Services team for help in envisioning, developing, and deploying a global digital sports platform that was built using a wide range of Microsoft cloud services. It takes advantage of the global footprint of Microsoft cloud services to consistently deliver the very best fan experience anywhere in the world. Real Madrid can now engage one-on-one with fans, implement targeted promotional campaigns, and use data to track and analyze fan behaviors, among many other capabilities. Today, club officials report a significant digital revenue growth and could not be more positive about the club’s digital future. </a:t>
            </a:r>
          </a:p>
        </p:txBody>
      </p:sp>
      <p:pic>
        <p:nvPicPr>
          <p:cNvPr id="6" name="Picture Placeholder 5"/>
          <p:cNvPicPr>
            <a:picLocks noGrp="1" noChangeAspect="1"/>
          </p:cNvPicPr>
          <p:nvPr>
            <p:ph type="pic" sz="quarter" idx="36"/>
          </p:nvPr>
        </p:nvPicPr>
        <p:blipFill rotWithShape="1">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l="-26753" t="89" r="-26753" b="89"/>
          <a:stretch/>
        </p:blipFill>
        <p:spPr>
          <a:xfrm>
            <a:off x="-239461" y="5641260"/>
            <a:ext cx="2998041" cy="1211594"/>
          </a:xfrm>
        </p:spPr>
      </p:pic>
      <p:sp>
        <p:nvSpPr>
          <p:cNvPr id="72" name="Text Placeholder 71"/>
          <p:cNvSpPr>
            <a:spLocks noGrp="1"/>
          </p:cNvSpPr>
          <p:nvPr>
            <p:ph type="body" sz="quarter" idx="29"/>
          </p:nvPr>
        </p:nvSpPr>
        <p:spPr>
          <a:xfrm>
            <a:off x="8718950" y="6225686"/>
            <a:ext cx="1008323" cy="473190"/>
          </a:xfrm>
        </p:spPr>
        <p:txBody>
          <a:bodyPr/>
          <a:lstStyle/>
          <a:p>
            <a:r>
              <a:rPr lang="en-US" dirty="0"/>
              <a:t>Digital Transformation</a:t>
            </a:r>
          </a:p>
        </p:txBody>
      </p:sp>
      <p:sp>
        <p:nvSpPr>
          <p:cNvPr id="66" name="Text Placeholder 65"/>
          <p:cNvSpPr>
            <a:spLocks noGrp="1"/>
          </p:cNvSpPr>
          <p:nvPr>
            <p:ph type="body" sz="quarter" idx="31"/>
          </p:nvPr>
        </p:nvSpPr>
        <p:spPr>
          <a:xfrm>
            <a:off x="7620788" y="6225686"/>
            <a:ext cx="821459" cy="473190"/>
          </a:xfrm>
        </p:spPr>
        <p:txBody>
          <a:bodyPr/>
          <a:lstStyle/>
          <a:p>
            <a:r>
              <a:rPr lang="en-US" dirty="0"/>
              <a:t>Spain</a:t>
            </a:r>
          </a:p>
        </p:txBody>
      </p:sp>
      <p:sp>
        <p:nvSpPr>
          <p:cNvPr id="67" name="Text Placeholder 66"/>
          <p:cNvSpPr>
            <a:spLocks noGrp="1"/>
          </p:cNvSpPr>
          <p:nvPr>
            <p:ph type="body" sz="quarter" idx="32"/>
          </p:nvPr>
        </p:nvSpPr>
        <p:spPr>
          <a:xfrm>
            <a:off x="6463244" y="6222200"/>
            <a:ext cx="1008323" cy="473190"/>
          </a:xfrm>
        </p:spPr>
        <p:txBody>
          <a:bodyPr/>
          <a:lstStyle/>
          <a:p>
            <a:r>
              <a:rPr lang="en-US" dirty="0"/>
              <a:t>Hospitality &amp; Travel </a:t>
            </a:r>
          </a:p>
        </p:txBody>
      </p:sp>
      <p:sp>
        <p:nvSpPr>
          <p:cNvPr id="68" name="Text Placeholder 67"/>
          <p:cNvSpPr>
            <a:spLocks noGrp="1"/>
          </p:cNvSpPr>
          <p:nvPr>
            <p:ph type="body" sz="quarter" idx="33"/>
          </p:nvPr>
        </p:nvSpPr>
        <p:spPr>
          <a:xfrm>
            <a:off x="4742631" y="6225686"/>
            <a:ext cx="1008323" cy="473190"/>
          </a:xfrm>
        </p:spPr>
        <p:txBody>
          <a:bodyPr/>
          <a:lstStyle/>
          <a:p>
            <a:r>
              <a:rPr lang="en-US" dirty="0"/>
              <a:t>Medium (50-999)</a:t>
            </a:r>
          </a:p>
        </p:txBody>
      </p:sp>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919" y="187887"/>
            <a:ext cx="1580245" cy="708277"/>
          </a:xfrm>
          <a:prstGeom prst="rect">
            <a:avLst/>
          </a:prstGeom>
        </p:spPr>
      </p:pic>
      <p:pic>
        <p:nvPicPr>
          <p:cNvPr id="3" name="Picture 2">
            <a:hlinkClick r:id="rId7"/>
          </p:cNvPr>
          <p:cNvPicPr>
            <a:picLocks noChangeAspect="1"/>
          </p:cNvPicPr>
          <p:nvPr/>
        </p:nvPicPr>
        <p:blipFill>
          <a:blip r:embed="rId8"/>
          <a:stretch>
            <a:fillRect/>
          </a:stretch>
        </p:blipFill>
        <p:spPr>
          <a:xfrm>
            <a:off x="10950497" y="6001865"/>
            <a:ext cx="346744" cy="382307"/>
          </a:xfrm>
          <a:prstGeom prst="rect">
            <a:avLst/>
          </a:prstGeom>
        </p:spPr>
      </p:pic>
      <p:sp>
        <p:nvSpPr>
          <p:cNvPr id="15" name="Text Placeholder 70"/>
          <p:cNvSpPr>
            <a:spLocks noGrp="1"/>
          </p:cNvSpPr>
          <p:nvPr>
            <p:ph type="body" sz="quarter" idx="34"/>
          </p:nvPr>
        </p:nvSpPr>
        <p:spPr>
          <a:xfrm>
            <a:off x="2561878" y="6217016"/>
            <a:ext cx="1624275" cy="777508"/>
          </a:xfrm>
        </p:spPr>
        <p:txBody>
          <a:bodyPr/>
          <a:lstStyle/>
          <a:p>
            <a:r>
              <a:rPr lang="en-US" sz="918" dirty="0"/>
              <a:t>Microsoft Azure App Service</a:t>
            </a:r>
          </a:p>
          <a:p>
            <a:r>
              <a:rPr lang="en-US" sz="918" dirty="0"/>
              <a:t>Azure Cosmos DB</a:t>
            </a:r>
          </a:p>
          <a:p>
            <a:r>
              <a:rPr lang="en-US" sz="918" dirty="0"/>
              <a:t>Azure Media Service</a:t>
            </a:r>
          </a:p>
          <a:p>
            <a:r>
              <a:rPr lang="en-US" sz="918" dirty="0"/>
              <a:t>Visual Studio Team Services</a:t>
            </a:r>
          </a:p>
          <a:p>
            <a:endParaRPr lang="en-US" sz="816" dirty="0"/>
          </a:p>
        </p:txBody>
      </p:sp>
    </p:spTree>
    <p:extLst>
      <p:ext uri="{BB962C8B-B14F-4D97-AF65-F5344CB8AC3E}">
        <p14:creationId xmlns:p14="http://schemas.microsoft.com/office/powerpoint/2010/main" val="244891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References</a:t>
            </a:r>
          </a:p>
        </p:txBody>
      </p:sp>
      <p:sp>
        <p:nvSpPr>
          <p:cNvPr id="3" name="Text Placeholder 2"/>
          <p:cNvSpPr>
            <a:spLocks noGrp="1"/>
          </p:cNvSpPr>
          <p:nvPr>
            <p:ph type="body" sz="quarter" idx="10"/>
          </p:nvPr>
        </p:nvSpPr>
        <p:spPr>
          <a:xfrm>
            <a:off x="274638" y="1212850"/>
            <a:ext cx="11887200" cy="3237809"/>
          </a:xfrm>
        </p:spPr>
        <p:txBody>
          <a:bodyPr/>
          <a:lstStyle/>
          <a:p>
            <a:pPr marL="571500" indent="-571500">
              <a:buFont typeface="Arial" panose="020B0604020202020204" pitchFamily="34" charset="0"/>
              <a:buChar char="•"/>
            </a:pPr>
            <a:r>
              <a:rPr lang="en-US" sz="3200" b="1" dirty="0">
                <a:hlinkClick r:id="rId3"/>
              </a:rPr>
              <a:t>Building Microservices Applications on Azure Service Fabric</a:t>
            </a:r>
            <a:endParaRPr lang="en-US" sz="3200" b="1" dirty="0"/>
          </a:p>
          <a:p>
            <a:pPr marL="571500" indent="-571500">
              <a:buFont typeface="Arial" panose="020B0604020202020204" pitchFamily="34" charset="0"/>
              <a:buChar char="•"/>
            </a:pPr>
            <a:r>
              <a:rPr lang="en-US" sz="3200" b="1" dirty="0">
                <a:hlinkClick r:id="rId4"/>
              </a:rPr>
              <a:t>Scalability and Deployment</a:t>
            </a:r>
            <a:endParaRPr lang="en-US" sz="3200" b="1" dirty="0"/>
          </a:p>
          <a:p>
            <a:pPr marL="571500" indent="-571500">
              <a:buFont typeface="Arial" panose="020B0604020202020204" pitchFamily="34" charset="0"/>
              <a:buChar char="•"/>
            </a:pPr>
            <a:r>
              <a:rPr lang="en-US" sz="3200" b="1" dirty="0">
                <a:hlinkClick r:id="rId5"/>
              </a:rPr>
              <a:t>Design for Scalability</a:t>
            </a:r>
            <a:endParaRPr lang="en-US" sz="3200" b="1" dirty="0"/>
          </a:p>
          <a:p>
            <a:pPr marL="571500" indent="-571500">
              <a:buFont typeface="Arial" panose="020B0604020202020204" pitchFamily="34" charset="0"/>
              <a:buChar char="•"/>
            </a:pPr>
            <a:r>
              <a:rPr lang="en-US" sz="3200" b="1" dirty="0">
                <a:hlinkClick r:id="rId6"/>
              </a:rPr>
              <a:t>Surviving Success: Architecting Web Sites and Services for Rapid Growth</a:t>
            </a:r>
            <a:endParaRPr lang="en-US" sz="3200" b="1" dirty="0"/>
          </a:p>
          <a:p>
            <a:pPr marL="571500" indent="-571500">
              <a:buFont typeface="Arial" panose="020B0604020202020204" pitchFamily="34" charset="0"/>
              <a:buChar char="•"/>
            </a:pPr>
            <a:r>
              <a:rPr lang="en-US" sz="3200" b="1" dirty="0">
                <a:hlinkClick r:id="rId7"/>
              </a:rPr>
              <a:t>Building Big: Lessons Learned from Azure Customers</a:t>
            </a:r>
            <a:endParaRPr lang="en-US" sz="3200" dirty="0"/>
          </a:p>
        </p:txBody>
      </p:sp>
    </p:spTree>
    <p:extLst>
      <p:ext uri="{BB962C8B-B14F-4D97-AF65-F5344CB8AC3E}">
        <p14:creationId xmlns:p14="http://schemas.microsoft.com/office/powerpoint/2010/main" val="284873045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Guidance References </a:t>
            </a:r>
          </a:p>
        </p:txBody>
      </p:sp>
      <p:sp>
        <p:nvSpPr>
          <p:cNvPr id="3" name="Text Placeholder 2"/>
          <p:cNvSpPr>
            <a:spLocks noGrp="1"/>
          </p:cNvSpPr>
          <p:nvPr>
            <p:ph type="body" sz="quarter" idx="10"/>
          </p:nvPr>
        </p:nvSpPr>
        <p:spPr>
          <a:xfrm>
            <a:off x="274638" y="1212850"/>
            <a:ext cx="11887200" cy="4801314"/>
          </a:xfrm>
        </p:spPr>
        <p:txBody>
          <a:bodyPr/>
          <a:lstStyle/>
          <a:p>
            <a:r>
              <a:rPr lang="en-US" b="1" dirty="0">
                <a:hlinkClick r:id="rId3"/>
              </a:rPr>
              <a:t>Scalability checklist</a:t>
            </a:r>
            <a:endParaRPr lang="en-US" b="1" dirty="0"/>
          </a:p>
          <a:p>
            <a:endParaRPr lang="en-US" b="1" dirty="0"/>
          </a:p>
          <a:p>
            <a:r>
              <a:rPr lang="en-US" b="1" dirty="0" err="1">
                <a:hlinkClick r:id="rId4"/>
              </a:rPr>
              <a:t>Autoscaling</a:t>
            </a:r>
            <a:r>
              <a:rPr lang="en-US" b="1" dirty="0">
                <a:hlinkClick r:id="rId4"/>
              </a:rPr>
              <a:t> guidance</a:t>
            </a:r>
            <a:endParaRPr lang="en-US" b="1" dirty="0"/>
          </a:p>
          <a:p>
            <a:r>
              <a:rPr lang="en-US" b="1" dirty="0">
                <a:hlinkClick r:id="rId5"/>
              </a:rPr>
              <a:t>Data partitioning guidance</a:t>
            </a:r>
            <a:endParaRPr lang="en-US" b="1" dirty="0"/>
          </a:p>
          <a:p>
            <a:endParaRPr lang="en-US" b="1" dirty="0"/>
          </a:p>
          <a:p>
            <a:r>
              <a:rPr lang="en-US" b="1" dirty="0">
                <a:hlinkClick r:id="rId6"/>
              </a:rPr>
              <a:t>Caching guidance</a:t>
            </a:r>
            <a:endParaRPr lang="en-US" b="1" dirty="0"/>
          </a:p>
          <a:p>
            <a:r>
              <a:rPr lang="en-US" b="1" dirty="0">
                <a:hlinkClick r:id="rId7"/>
              </a:rPr>
              <a:t>Content Delivery Network (CDN) guidance</a:t>
            </a:r>
            <a:endParaRPr lang="en-US" b="1" dirty="0"/>
          </a:p>
        </p:txBody>
      </p:sp>
    </p:spTree>
    <p:extLst>
      <p:ext uri="{BB962C8B-B14F-4D97-AF65-F5344CB8AC3E}">
        <p14:creationId xmlns:p14="http://schemas.microsoft.com/office/powerpoint/2010/main" val="28626390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Us</a:t>
            </a:r>
            <a:br>
              <a:rPr lang="en-US" dirty="0"/>
            </a:br>
            <a:r>
              <a:rPr lang="en-US" sz="2400" dirty="0"/>
              <a:t>Technical services to help you win more deals, accelerate deployment and increase consumption</a:t>
            </a:r>
            <a:endParaRPr lang="en-US" sz="2800" dirty="0"/>
          </a:p>
        </p:txBody>
      </p:sp>
      <p:grpSp>
        <p:nvGrpSpPr>
          <p:cNvPr id="5" name="Group 4"/>
          <p:cNvGrpSpPr>
            <a:grpSpLocks noChangeAspect="1"/>
          </p:cNvGrpSpPr>
          <p:nvPr/>
        </p:nvGrpSpPr>
        <p:grpSpPr bwMode="auto">
          <a:xfrm>
            <a:off x="-238124" y="650240"/>
            <a:ext cx="6344284" cy="6344285"/>
            <a:chOff x="2493" y="976"/>
            <a:chExt cx="2849" cy="2849"/>
          </a:xfrm>
        </p:grpSpPr>
        <p:sp>
          <p:nvSpPr>
            <p:cNvPr id="6" name="AutoShape 3"/>
            <p:cNvSpPr>
              <a:spLocks noChangeAspect="1" noChangeArrowheads="1" noTextEdit="1"/>
            </p:cNvSpPr>
            <p:nvPr/>
          </p:nvSpPr>
          <p:spPr bwMode="auto">
            <a:xfrm>
              <a:off x="2493" y="976"/>
              <a:ext cx="2849" cy="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4734" y="2932"/>
              <a:ext cx="247" cy="12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4278" y="2935"/>
              <a:ext cx="527" cy="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7"/>
            <p:cNvSpPr>
              <a:spLocks noChangeArrowheads="1"/>
            </p:cNvSpPr>
            <p:nvPr/>
          </p:nvSpPr>
          <p:spPr bwMode="auto">
            <a:xfrm>
              <a:off x="3391" y="2742"/>
              <a:ext cx="549" cy="116"/>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2990" y="1879"/>
              <a:ext cx="1328" cy="9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3032" y="1921"/>
              <a:ext cx="1244" cy="7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2842" y="2989"/>
              <a:ext cx="1644" cy="62"/>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2842" y="2915"/>
              <a:ext cx="1644" cy="74"/>
            </a:xfrm>
            <a:custGeom>
              <a:avLst/>
              <a:gdLst>
                <a:gd name="T0" fmla="*/ 1644 w 1644"/>
                <a:gd name="T1" fmla="*/ 74 h 74"/>
                <a:gd name="T2" fmla="*/ 0 w 1644"/>
                <a:gd name="T3" fmla="*/ 74 h 74"/>
                <a:gd name="T4" fmla="*/ 103 w 1644"/>
                <a:gd name="T5" fmla="*/ 0 h 74"/>
                <a:gd name="T6" fmla="*/ 1543 w 1644"/>
                <a:gd name="T7" fmla="*/ 0 h 74"/>
                <a:gd name="T8" fmla="*/ 1644 w 1644"/>
                <a:gd name="T9" fmla="*/ 74 h 74"/>
              </a:gdLst>
              <a:ahLst/>
              <a:cxnLst>
                <a:cxn ang="0">
                  <a:pos x="T0" y="T1"/>
                </a:cxn>
                <a:cxn ang="0">
                  <a:pos x="T2" y="T3"/>
                </a:cxn>
                <a:cxn ang="0">
                  <a:pos x="T4" y="T5"/>
                </a:cxn>
                <a:cxn ang="0">
                  <a:pos x="T6" y="T7"/>
                </a:cxn>
                <a:cxn ang="0">
                  <a:pos x="T8" y="T9"/>
                </a:cxn>
              </a:cxnLst>
              <a:rect l="0" t="0" r="r" b="b"/>
              <a:pathLst>
                <a:path w="1644" h="74">
                  <a:moveTo>
                    <a:pt x="1644" y="74"/>
                  </a:moveTo>
                  <a:lnTo>
                    <a:pt x="0" y="74"/>
                  </a:lnTo>
                  <a:lnTo>
                    <a:pt x="103" y="0"/>
                  </a:lnTo>
                  <a:lnTo>
                    <a:pt x="1543" y="0"/>
                  </a:lnTo>
                  <a:lnTo>
                    <a:pt x="1644" y="7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2"/>
            <p:cNvSpPr>
              <a:spLocks noChangeArrowheads="1"/>
            </p:cNvSpPr>
            <p:nvPr/>
          </p:nvSpPr>
          <p:spPr bwMode="auto">
            <a:xfrm>
              <a:off x="3349" y="1750"/>
              <a:ext cx="653" cy="653"/>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p:nvSpPr>
          <p:spPr bwMode="auto">
            <a:xfrm>
              <a:off x="3512" y="1938"/>
              <a:ext cx="326" cy="27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 Placeholder 1"/>
          <p:cNvSpPr txBox="1">
            <a:spLocks/>
          </p:cNvSpPr>
          <p:nvPr>
            <p:custDataLst>
              <p:tags r:id="rId1"/>
            </p:custDataLst>
          </p:nvPr>
        </p:nvSpPr>
        <p:spPr>
          <a:xfrm>
            <a:off x="6311913" y="1831982"/>
            <a:ext cx="5522647" cy="4714111"/>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kern="0" dirty="0">
                <a:solidFill>
                  <a:srgbClr val="00188F"/>
                </a:solidFill>
                <a:cs typeface="Segoe UI Semibold" panose="020B0702040204020203" pitchFamily="34" charset="0"/>
              </a:rPr>
              <a:t>Microsoft Azure</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US" sz="1800" b="1" kern="0" dirty="0">
                <a:solidFill>
                  <a:srgbClr val="D83B01"/>
                </a:solidFill>
                <a:latin typeface="Segoe UI Semibold" panose="020B0702040204020203" pitchFamily="34" charset="0"/>
                <a:cs typeface="Segoe UI Semibold" panose="020B0702040204020203" pitchFamily="34" charset="0"/>
              </a:rPr>
              <a:t>Azure</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CRM Online</a:t>
            </a:r>
          </a:p>
          <a:p>
            <a:pPr marL="0"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CRMOnline</a:t>
            </a:r>
            <a:endParaRPr lang="en-US" sz="1800" b="1" kern="0" dirty="0">
              <a:solidFill>
                <a:srgbClr val="D83B01"/>
              </a:solidFill>
              <a:latin typeface="Segoe UI Semibold" panose="020B0702040204020203" pitchFamily="34" charset="0"/>
              <a:cs typeface="Segoe UI Semibold" panose="020B0702040204020203" pitchFamily="34" charset="0"/>
            </a:endParaRP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Office 365</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O365</a:t>
            </a:r>
          </a:p>
          <a:p>
            <a:pPr marL="0" indent="0">
              <a:spcBef>
                <a:spcPts val="400"/>
              </a:spcBef>
              <a:buNone/>
            </a:pPr>
            <a:endParaRPr lang="en-US" sz="1800" kern="0" dirty="0">
              <a:solidFill>
                <a:srgbClr val="505050"/>
              </a:solidFill>
              <a:latin typeface="Segoe UI Semibold" panose="020B0702040204020203" pitchFamily="34" charset="0"/>
              <a:cs typeface="Segoe UI Semibold" panose="020B0702040204020203" pitchFamily="34" charset="0"/>
            </a:endParaRPr>
          </a:p>
          <a:p>
            <a:pPr marL="0" indent="0">
              <a:spcBef>
                <a:spcPts val="400"/>
              </a:spcBef>
              <a:buNone/>
            </a:pPr>
            <a:r>
              <a:rPr lang="en-IN" kern="0" dirty="0">
                <a:solidFill>
                  <a:srgbClr val="00188F"/>
                </a:solidFill>
                <a:cs typeface="Segoe UI Semibold" panose="020B0702040204020203" pitchFamily="34" charset="0"/>
              </a:rPr>
              <a:t>Microsoft Windows 10 and </a:t>
            </a:r>
            <a:br>
              <a:rPr lang="en-IN" kern="0" dirty="0">
                <a:solidFill>
                  <a:srgbClr val="00188F"/>
                </a:solidFill>
                <a:cs typeface="Segoe UI Semibold" panose="020B0702040204020203" pitchFamily="34" charset="0"/>
              </a:rPr>
            </a:br>
            <a:r>
              <a:rPr lang="en-IN" kern="0" dirty="0">
                <a:solidFill>
                  <a:srgbClr val="00188F"/>
                </a:solidFill>
                <a:cs typeface="Segoe UI Semibold" panose="020B0702040204020203" pitchFamily="34" charset="0"/>
              </a:rPr>
              <a:t>Enterprise Mobility Suite</a:t>
            </a:r>
          </a:p>
          <a:p>
            <a:pPr marL="0" lvl="1" indent="0">
              <a:spcBef>
                <a:spcPts val="400"/>
              </a:spcBef>
              <a:buNone/>
            </a:pPr>
            <a:r>
              <a:rPr lang="en-IN" sz="1800" kern="0" dirty="0">
                <a:solidFill>
                  <a:srgbClr val="505050"/>
                </a:solidFill>
                <a:latin typeface="Segoe UI Semibold" panose="020B0702040204020203" pitchFamily="34" charset="0"/>
                <a:cs typeface="Segoe UI Semibold" panose="020B0702040204020203" pitchFamily="34" charset="0"/>
              </a:rPr>
              <a:t>http://aka.ms/PartnerTechnicalServices</a:t>
            </a:r>
            <a:r>
              <a:rPr lang="en-IN" sz="1800" b="1" kern="0" dirty="0">
                <a:solidFill>
                  <a:srgbClr val="D83B01"/>
                </a:solidFill>
                <a:latin typeface="Segoe UI Semibold" panose="020B0702040204020203" pitchFamily="34" charset="0"/>
                <a:cs typeface="Segoe UI Semibold" panose="020B0702040204020203" pitchFamily="34" charset="0"/>
              </a:rPr>
              <a:t>Win10EMS</a:t>
            </a:r>
          </a:p>
        </p:txBody>
      </p:sp>
      <p:cxnSp>
        <p:nvCxnSpPr>
          <p:cNvPr id="28" name="Straight Connector 27"/>
          <p:cNvCxnSpPr/>
          <p:nvPr/>
        </p:nvCxnSpPr>
        <p:spPr>
          <a:xfrm flipH="1">
            <a:off x="6311913" y="283464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311913" y="3931920"/>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311913" y="5114555"/>
            <a:ext cx="5212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1"/>
          <p:cNvSpPr txBox="1">
            <a:spLocks/>
          </p:cNvSpPr>
          <p:nvPr>
            <p:custDataLst>
              <p:tags r:id="rId2"/>
            </p:custDataLst>
          </p:nvPr>
        </p:nvSpPr>
        <p:spPr>
          <a:xfrm>
            <a:off x="528319" y="5473048"/>
            <a:ext cx="4754881" cy="605294"/>
          </a:xfrm>
          <a:prstGeom prst="rect">
            <a:avLst/>
          </a:prstGeom>
          <a:noFill/>
          <a:ln w="3175">
            <a:noFill/>
          </a:ln>
        </p:spPr>
        <p:style>
          <a:lnRef idx="1">
            <a:schemeClr val="accent1"/>
          </a:lnRef>
          <a:fillRef idx="3">
            <a:schemeClr val="accent1"/>
          </a:fillRef>
          <a:effectRef idx="2">
            <a:schemeClr val="accent1"/>
          </a:effectRef>
          <a:fontRef idx="minor">
            <a:schemeClr val="lt1"/>
          </a:fontRef>
        </p:style>
        <p:txBody>
          <a:bodyPr wrap="square" lIns="0" tIns="0" rIns="0" bIns="0" anchor="t">
            <a:spAutoFit/>
          </a:bodyPr>
          <a:lstStyle>
            <a:lvl1pPr marL="285750" indent="-285750" algn="l" defTabSz="914400" rtl="0" eaLnBrk="1" latinLnBrk="0" hangingPunct="1">
              <a:lnSpc>
                <a:spcPct val="100000"/>
              </a:lnSpc>
              <a:spcBef>
                <a:spcPts val="1200"/>
              </a:spcBef>
              <a:buFont typeface="Arial" panose="020B0604020202020204" pitchFamily="34" charset="0"/>
              <a:buChar char="•"/>
              <a:defRPr sz="2800" kern="1200">
                <a:ln>
                  <a:noFill/>
                </a:ln>
                <a:solidFill>
                  <a:schemeClr val="tx1"/>
                </a:solidFill>
                <a:latin typeface="+mj-lt"/>
                <a:ea typeface="+mn-ea"/>
                <a:cs typeface="+mn-cs"/>
              </a:defRPr>
            </a:lvl1pPr>
            <a:lvl2pPr marL="742950" indent="-285750" algn="l" defTabSz="914400" rtl="0" eaLnBrk="1" latinLnBrk="0" hangingPunct="1">
              <a:lnSpc>
                <a:spcPct val="100000"/>
              </a:lnSpc>
              <a:spcBef>
                <a:spcPts val="300"/>
              </a:spcBef>
              <a:spcAft>
                <a:spcPts val="600"/>
              </a:spcAft>
              <a:buFont typeface="Segoe UI" panose="020B0502040204020203" pitchFamily="34" charset="0"/>
              <a:buChar char="–"/>
              <a:defRPr sz="2400" kern="1200">
                <a:ln>
                  <a:noFill/>
                </a:ln>
                <a:solidFill>
                  <a:schemeClr val="tx1"/>
                </a:solidFill>
                <a:latin typeface="+mj-lt"/>
                <a:ea typeface="+mn-ea"/>
                <a:cs typeface="+mn-cs"/>
              </a:defRPr>
            </a:lvl2pPr>
            <a:lvl3pPr marL="1143000" indent="-228600" algn="l" defTabSz="914400" rtl="0" eaLnBrk="1" latinLnBrk="0" hangingPunct="1">
              <a:lnSpc>
                <a:spcPct val="100000"/>
              </a:lnSpc>
              <a:spcBef>
                <a:spcPts val="200"/>
              </a:spcBef>
              <a:spcAft>
                <a:spcPts val="400"/>
              </a:spcAft>
              <a:buFont typeface="Arial" panose="020B0604020202020204" pitchFamily="34" charset="0"/>
              <a:buChar char="•"/>
              <a:defRPr sz="2000" kern="1200">
                <a:ln>
                  <a:noFill/>
                </a:ln>
                <a:solidFill>
                  <a:schemeClr val="tx1"/>
                </a:solidFill>
                <a:latin typeface="+mn-lt"/>
                <a:ea typeface="+mn-ea"/>
                <a:cs typeface="+mn-cs"/>
              </a:defRPr>
            </a:lvl3pPr>
            <a:lvl4pPr marL="1657350" indent="-285750" algn="l" defTabSz="914400" rtl="0" eaLnBrk="1" latinLnBrk="0" hangingPunct="1">
              <a:lnSpc>
                <a:spcPct val="100000"/>
              </a:lnSpc>
              <a:spcBef>
                <a:spcPts val="200"/>
              </a:spcBef>
              <a:spcAft>
                <a:spcPts val="200"/>
              </a:spcAft>
              <a:buFont typeface="Segoe UI" panose="020B0502040204020203" pitchFamily="34" charset="0"/>
              <a:buChar char="–"/>
              <a:defRPr sz="1800" kern="1200">
                <a:ln>
                  <a:noFill/>
                </a:ln>
                <a:solidFill>
                  <a:schemeClr val="tx1"/>
                </a:solidFill>
                <a:latin typeface="+mn-lt"/>
                <a:ea typeface="+mn-ea"/>
                <a:cs typeface="+mn-cs"/>
              </a:defRPr>
            </a:lvl4pPr>
            <a:lvl5pPr marL="2057400" indent="-228600" algn="l" defTabSz="914400" rtl="0" eaLnBrk="1" latinLnBrk="0" hangingPunct="1">
              <a:lnSpc>
                <a:spcPct val="100000"/>
              </a:lnSpc>
              <a:spcBef>
                <a:spcPts val="200"/>
              </a:spcBef>
              <a:spcAft>
                <a:spcPts val="200"/>
              </a:spcAft>
              <a:buFont typeface="Arial" panose="020B0604020202020204" pitchFamily="34" charset="0"/>
              <a:buChar char="•"/>
              <a:defRPr sz="1800" kern="1200">
                <a:ln>
                  <a:noFill/>
                </a:ln>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IN" sz="1800" kern="0" dirty="0">
                <a:solidFill>
                  <a:srgbClr val="00188F"/>
                </a:solidFill>
                <a:cs typeface="Segoe UI Semibold" panose="020B0702040204020203" pitchFamily="34" charset="0"/>
              </a:rPr>
              <a:t>Learn more about your technical support benefits</a:t>
            </a:r>
          </a:p>
          <a:p>
            <a:pPr marL="0" indent="0">
              <a:spcBef>
                <a:spcPts val="400"/>
              </a:spcBef>
              <a:buNone/>
            </a:pPr>
            <a:r>
              <a:rPr lang="en-US" sz="1800" kern="0" dirty="0">
                <a:solidFill>
                  <a:srgbClr val="505050"/>
                </a:solidFill>
                <a:latin typeface="Segoe UI Semibold" panose="020B0702040204020203" pitchFamily="34" charset="0"/>
                <a:cs typeface="Segoe UI Semibold" panose="020B0702040204020203" pitchFamily="34" charset="0"/>
              </a:rPr>
              <a:t>http://aka.ms/MySupport</a:t>
            </a:r>
            <a:endParaRPr lang="en-US" sz="1800" b="1" kern="0" dirty="0">
              <a:solidFill>
                <a:srgbClr val="00827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661288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Recommendations</a:t>
            </a:r>
            <a:br>
              <a:rPr lang="en-US" dirty="0"/>
            </a:br>
            <a:endParaRPr lang="en-US" dirty="0"/>
          </a:p>
        </p:txBody>
      </p:sp>
      <p:sp>
        <p:nvSpPr>
          <p:cNvPr id="3" name="Text Placeholder 2"/>
          <p:cNvSpPr>
            <a:spLocks noGrp="1"/>
          </p:cNvSpPr>
          <p:nvPr>
            <p:ph type="body" sz="quarter" idx="10"/>
          </p:nvPr>
        </p:nvSpPr>
        <p:spPr>
          <a:xfrm>
            <a:off x="274638" y="1212850"/>
            <a:ext cx="11887200" cy="4407360"/>
          </a:xfrm>
        </p:spPr>
        <p:txBody>
          <a:bodyPr/>
          <a:lstStyle/>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Avoid instance stickiness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Identify bottlenecks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Decompose workloads by scalability requirements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Offload resource-intensive tasks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Use built-in </a:t>
            </a:r>
            <a:r>
              <a:rPr lang="en-US" sz="3600" dirty="0" err="1">
                <a:gradFill>
                  <a:gsLst>
                    <a:gs pos="1250">
                      <a:schemeClr val="tx1"/>
                    </a:gs>
                    <a:gs pos="99000">
                      <a:schemeClr val="tx1"/>
                    </a:gs>
                  </a:gsLst>
                  <a:lin ang="5400000" scaled="0"/>
                </a:gradFill>
                <a:cs typeface="Segoe UI Light" panose="020B0502040204020203" pitchFamily="34" charset="0"/>
              </a:rPr>
              <a:t>autoscaling</a:t>
            </a:r>
            <a:r>
              <a:rPr lang="en-US" sz="3600" dirty="0">
                <a:gradFill>
                  <a:gsLst>
                    <a:gs pos="1250">
                      <a:schemeClr val="tx1"/>
                    </a:gs>
                    <a:gs pos="99000">
                      <a:schemeClr val="tx1"/>
                    </a:gs>
                  </a:gsLst>
                  <a:lin ang="5400000" scaled="0"/>
                </a:gradFill>
                <a:cs typeface="Segoe UI Light" panose="020B0502040204020203" pitchFamily="34" charset="0"/>
              </a:rPr>
              <a:t> features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Consider aggressive </a:t>
            </a:r>
            <a:r>
              <a:rPr lang="en-US" sz="3600" dirty="0" err="1">
                <a:gradFill>
                  <a:gsLst>
                    <a:gs pos="1250">
                      <a:schemeClr val="tx1"/>
                    </a:gs>
                    <a:gs pos="99000">
                      <a:schemeClr val="tx1"/>
                    </a:gs>
                  </a:gsLst>
                  <a:lin ang="5400000" scaled="0"/>
                </a:gradFill>
                <a:cs typeface="Segoe UI Light" panose="020B0502040204020203" pitchFamily="34" charset="0"/>
              </a:rPr>
              <a:t>autoscaling</a:t>
            </a:r>
            <a:r>
              <a:rPr lang="en-US" sz="3600" dirty="0">
                <a:gradFill>
                  <a:gsLst>
                    <a:gs pos="1250">
                      <a:schemeClr val="tx1"/>
                    </a:gs>
                    <a:gs pos="99000">
                      <a:schemeClr val="tx1"/>
                    </a:gs>
                  </a:gsLst>
                  <a:lin ang="5400000" scaled="0"/>
                </a:gradFill>
                <a:cs typeface="Segoe UI Light" panose="020B0502040204020203" pitchFamily="34" charset="0"/>
              </a:rPr>
              <a:t> for critical workloads</a:t>
            </a:r>
          </a:p>
          <a:p>
            <a:pPr marL="571500" indent="-571500">
              <a:buFont typeface="Wingdings" panose="05000000000000000000" pitchFamily="2" charset="2"/>
              <a:buChar char="Ø"/>
            </a:pPr>
            <a:r>
              <a:rPr lang="en-US" sz="3600" dirty="0">
                <a:gradFill>
                  <a:gsLst>
                    <a:gs pos="1250">
                      <a:schemeClr val="tx1"/>
                    </a:gs>
                    <a:gs pos="99000">
                      <a:schemeClr val="tx1"/>
                    </a:gs>
                  </a:gsLst>
                  <a:lin ang="5400000" scaled="0"/>
                </a:gradFill>
                <a:cs typeface="Segoe UI Light" panose="020B0502040204020203" pitchFamily="34" charset="0"/>
              </a:rPr>
              <a:t>Design for scale in</a:t>
            </a:r>
          </a:p>
        </p:txBody>
      </p:sp>
    </p:spTree>
    <p:extLst>
      <p:ext uri="{BB962C8B-B14F-4D97-AF65-F5344CB8AC3E}">
        <p14:creationId xmlns:p14="http://schemas.microsoft.com/office/powerpoint/2010/main" val="9696403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Bottleneck</a:t>
            </a:r>
          </a:p>
        </p:txBody>
      </p:sp>
      <p:grpSp>
        <p:nvGrpSpPr>
          <p:cNvPr id="4" name="Group 3"/>
          <p:cNvGrpSpPr/>
          <p:nvPr/>
        </p:nvGrpSpPr>
        <p:grpSpPr>
          <a:xfrm>
            <a:off x="4815053" y="3136477"/>
            <a:ext cx="1541791" cy="1039753"/>
            <a:chOff x="5936247" y="1565661"/>
            <a:chExt cx="1541791" cy="1039753"/>
          </a:xfrm>
        </p:grpSpPr>
        <p:sp>
          <p:nvSpPr>
            <p:cNvPr id="5" name="Rectangle 4"/>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984011" y="1618316"/>
              <a:ext cx="618547" cy="223455"/>
            </a:xfrm>
            <a:prstGeom prst="rect">
              <a:avLst/>
            </a:prstGeom>
          </p:spPr>
        </p:pic>
        <p:sp>
          <p:nvSpPr>
            <p:cNvPr id="7" name="TextBox 6"/>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8" name="Picture 7"/>
            <p:cNvPicPr>
              <a:picLocks noChangeAspect="1"/>
            </p:cNvPicPr>
            <p:nvPr/>
          </p:nvPicPr>
          <p:blipFill>
            <a:blip r:embed="rId4"/>
            <a:stretch>
              <a:fillRect/>
            </a:stretch>
          </p:blipFill>
          <p:spPr>
            <a:xfrm>
              <a:off x="6814725" y="1596166"/>
              <a:ext cx="271402" cy="269628"/>
            </a:xfrm>
            <a:prstGeom prst="rect">
              <a:avLst/>
            </a:prstGeom>
          </p:spPr>
        </p:pic>
        <p:sp>
          <p:nvSpPr>
            <p:cNvPr id="9" name="Flowchart: Process 8"/>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0" name="Group 9"/>
          <p:cNvGrpSpPr/>
          <p:nvPr/>
        </p:nvGrpSpPr>
        <p:grpSpPr>
          <a:xfrm>
            <a:off x="4815052" y="1856930"/>
            <a:ext cx="1541791" cy="1039753"/>
            <a:chOff x="5936247" y="1565661"/>
            <a:chExt cx="1541791" cy="1039753"/>
          </a:xfrm>
        </p:grpSpPr>
        <p:sp>
          <p:nvSpPr>
            <p:cNvPr id="11" name="Rectangle 10"/>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3"/>
            <a:stretch>
              <a:fillRect/>
            </a:stretch>
          </p:blipFill>
          <p:spPr>
            <a:xfrm>
              <a:off x="5984011" y="1618316"/>
              <a:ext cx="618547" cy="223455"/>
            </a:xfrm>
            <a:prstGeom prst="rect">
              <a:avLst/>
            </a:prstGeom>
          </p:spPr>
        </p:pic>
        <p:sp>
          <p:nvSpPr>
            <p:cNvPr id="13" name="TextBox 12"/>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14" name="Picture 13"/>
            <p:cNvPicPr>
              <a:picLocks noChangeAspect="1"/>
            </p:cNvPicPr>
            <p:nvPr/>
          </p:nvPicPr>
          <p:blipFill>
            <a:blip r:embed="rId4"/>
            <a:stretch>
              <a:fillRect/>
            </a:stretch>
          </p:blipFill>
          <p:spPr>
            <a:xfrm>
              <a:off x="6814725" y="1596166"/>
              <a:ext cx="271402" cy="269628"/>
            </a:xfrm>
            <a:prstGeom prst="rect">
              <a:avLst/>
            </a:prstGeom>
          </p:spPr>
        </p:pic>
        <p:sp>
          <p:nvSpPr>
            <p:cNvPr id="15" name="Flowchart: Process 14"/>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6" name="Group 15"/>
          <p:cNvGrpSpPr/>
          <p:nvPr/>
        </p:nvGrpSpPr>
        <p:grpSpPr>
          <a:xfrm>
            <a:off x="8393639" y="3159426"/>
            <a:ext cx="1575916" cy="998617"/>
            <a:chOff x="8945948" y="1949969"/>
            <a:chExt cx="1575916" cy="998617"/>
          </a:xfrm>
        </p:grpSpPr>
        <p:sp>
          <p:nvSpPr>
            <p:cNvPr id="17" name="Rectangle 16"/>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3"/>
            <a:stretch>
              <a:fillRect/>
            </a:stretch>
          </p:blipFill>
          <p:spPr>
            <a:xfrm>
              <a:off x="8982842" y="2002625"/>
              <a:ext cx="618547" cy="223455"/>
            </a:xfrm>
            <a:prstGeom prst="rect">
              <a:avLst/>
            </a:prstGeom>
          </p:spPr>
        </p:pic>
        <p:sp>
          <p:nvSpPr>
            <p:cNvPr id="19" name="TextBox 18"/>
            <p:cNvSpPr txBox="1"/>
            <p:nvPr/>
          </p:nvSpPr>
          <p:spPr>
            <a:xfrm>
              <a:off x="8982842" y="2677316"/>
              <a:ext cx="1442402"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a:t>
              </a:r>
            </a:p>
          </p:txBody>
        </p:sp>
        <p:sp>
          <p:nvSpPr>
            <p:cNvPr id="20" name="Flowchart: Magnetic Disk 19"/>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1" name="Group 20"/>
          <p:cNvGrpSpPr/>
          <p:nvPr/>
        </p:nvGrpSpPr>
        <p:grpSpPr>
          <a:xfrm>
            <a:off x="1830066" y="3398813"/>
            <a:ext cx="954836" cy="717372"/>
            <a:chOff x="1207714" y="2472755"/>
            <a:chExt cx="954836" cy="717372"/>
          </a:xfrm>
        </p:grpSpPr>
        <p:pic>
          <p:nvPicPr>
            <p:cNvPr id="22" name="Picture 21"/>
            <p:cNvPicPr>
              <a:picLocks noChangeAspect="1"/>
            </p:cNvPicPr>
            <p:nvPr/>
          </p:nvPicPr>
          <p:blipFill>
            <a:blip r:embed="rId5"/>
            <a:stretch>
              <a:fillRect/>
            </a:stretch>
          </p:blipFill>
          <p:spPr>
            <a:xfrm>
              <a:off x="1298541" y="2472755"/>
              <a:ext cx="773183" cy="516741"/>
            </a:xfrm>
            <a:prstGeom prst="rect">
              <a:avLst/>
            </a:prstGeom>
          </p:spPr>
        </p:pic>
        <p:sp>
          <p:nvSpPr>
            <p:cNvPr id="23" name="TextBox 22"/>
            <p:cNvSpPr txBox="1"/>
            <p:nvPr/>
          </p:nvSpPr>
          <p:spPr>
            <a:xfrm>
              <a:off x="1207714" y="3023928"/>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Load Balancer </a:t>
              </a:r>
            </a:p>
          </p:txBody>
        </p:sp>
      </p:grpSp>
      <p:cxnSp>
        <p:nvCxnSpPr>
          <p:cNvPr id="24" name="Elbow Connector 23"/>
          <p:cNvCxnSpPr>
            <a:stCxn id="22" idx="3"/>
            <a:endCxn id="5" idx="1"/>
          </p:cNvCxnSpPr>
          <p:nvPr/>
        </p:nvCxnSpPr>
        <p:spPr>
          <a:xfrm flipV="1">
            <a:off x="2694076" y="3656354"/>
            <a:ext cx="2120977" cy="830"/>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3"/>
            <a:endCxn id="17" idx="1"/>
          </p:cNvCxnSpPr>
          <p:nvPr/>
        </p:nvCxnSpPr>
        <p:spPr>
          <a:xfrm>
            <a:off x="6356844" y="3656354"/>
            <a:ext cx="2036795" cy="2381"/>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815051" y="4417533"/>
            <a:ext cx="1541791" cy="1039753"/>
            <a:chOff x="5936247" y="1565661"/>
            <a:chExt cx="1541791" cy="1039753"/>
          </a:xfrm>
        </p:grpSpPr>
        <p:sp>
          <p:nvSpPr>
            <p:cNvPr id="27" name="Rectangle 26"/>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stretch>
              <a:fillRect/>
            </a:stretch>
          </p:blipFill>
          <p:spPr>
            <a:xfrm>
              <a:off x="5984011" y="1618316"/>
              <a:ext cx="618547" cy="223455"/>
            </a:xfrm>
            <a:prstGeom prst="rect">
              <a:avLst/>
            </a:prstGeom>
          </p:spPr>
        </p:pic>
        <p:sp>
          <p:nvSpPr>
            <p:cNvPr id="29" name="TextBox 28"/>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30" name="Picture 29"/>
            <p:cNvPicPr>
              <a:picLocks noChangeAspect="1"/>
            </p:cNvPicPr>
            <p:nvPr/>
          </p:nvPicPr>
          <p:blipFill>
            <a:blip r:embed="rId4"/>
            <a:stretch>
              <a:fillRect/>
            </a:stretch>
          </p:blipFill>
          <p:spPr>
            <a:xfrm>
              <a:off x="6814725" y="1596166"/>
              <a:ext cx="271402" cy="269628"/>
            </a:xfrm>
            <a:prstGeom prst="rect">
              <a:avLst/>
            </a:prstGeom>
          </p:spPr>
        </p:pic>
        <p:sp>
          <p:nvSpPr>
            <p:cNvPr id="31" name="Flowchart: Process 30"/>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cxnSp>
        <p:nvCxnSpPr>
          <p:cNvPr id="32" name="Elbow Connector 31"/>
          <p:cNvCxnSpPr>
            <a:stCxn id="27" idx="3"/>
            <a:endCxn id="17" idx="2"/>
          </p:cNvCxnSpPr>
          <p:nvPr/>
        </p:nvCxnSpPr>
        <p:spPr>
          <a:xfrm flipV="1">
            <a:off x="6356842" y="4158043"/>
            <a:ext cx="2824755" cy="77936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1" idx="3"/>
            <a:endCxn id="17" idx="0"/>
          </p:cNvCxnSpPr>
          <p:nvPr/>
        </p:nvCxnSpPr>
        <p:spPr>
          <a:xfrm>
            <a:off x="6356843" y="2376807"/>
            <a:ext cx="2824754" cy="782619"/>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2" idx="0"/>
            <a:endCxn id="11" idx="1"/>
          </p:cNvCxnSpPr>
          <p:nvPr/>
        </p:nvCxnSpPr>
        <p:spPr>
          <a:xfrm rot="5400000" flipH="1" flipV="1">
            <a:off x="3050265" y="1634027"/>
            <a:ext cx="1022006" cy="250756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3" idx="2"/>
            <a:endCxn id="27" idx="1"/>
          </p:cNvCxnSpPr>
          <p:nvPr/>
        </p:nvCxnSpPr>
        <p:spPr>
          <a:xfrm rot="16200000" flipH="1">
            <a:off x="3150655" y="3273013"/>
            <a:ext cx="821225" cy="250756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8393638" y="3151729"/>
            <a:ext cx="1575917" cy="1009248"/>
          </a:xfrm>
          <a:prstGeom prst="rect">
            <a:avLst/>
          </a:prstGeom>
          <a:solidFill>
            <a:srgbClr val="FF0000">
              <a:alpha val="2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Rectangle 36"/>
          <p:cNvSpPr/>
          <p:nvPr/>
        </p:nvSpPr>
        <p:spPr bwMode="auto">
          <a:xfrm>
            <a:off x="4809735" y="3138431"/>
            <a:ext cx="1528661" cy="1009248"/>
          </a:xfrm>
          <a:prstGeom prst="rect">
            <a:avLst/>
          </a:prstGeom>
          <a:solidFill>
            <a:srgbClr val="FF0000">
              <a:alpha val="2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3296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3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Mitigate Database Bottleneck</a:t>
            </a:r>
          </a:p>
        </p:txBody>
      </p:sp>
      <p:grpSp>
        <p:nvGrpSpPr>
          <p:cNvPr id="4" name="Group 3"/>
          <p:cNvGrpSpPr/>
          <p:nvPr/>
        </p:nvGrpSpPr>
        <p:grpSpPr>
          <a:xfrm>
            <a:off x="4815053" y="3136477"/>
            <a:ext cx="1541791" cy="1039753"/>
            <a:chOff x="5936247" y="1565661"/>
            <a:chExt cx="1541791" cy="1039753"/>
          </a:xfrm>
        </p:grpSpPr>
        <p:sp>
          <p:nvSpPr>
            <p:cNvPr id="5" name="Rectangle 4"/>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984011" y="1618316"/>
              <a:ext cx="618547" cy="223455"/>
            </a:xfrm>
            <a:prstGeom prst="rect">
              <a:avLst/>
            </a:prstGeom>
          </p:spPr>
        </p:pic>
        <p:sp>
          <p:nvSpPr>
            <p:cNvPr id="7" name="TextBox 6"/>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8" name="Picture 7"/>
            <p:cNvPicPr>
              <a:picLocks noChangeAspect="1"/>
            </p:cNvPicPr>
            <p:nvPr/>
          </p:nvPicPr>
          <p:blipFill>
            <a:blip r:embed="rId4"/>
            <a:stretch>
              <a:fillRect/>
            </a:stretch>
          </p:blipFill>
          <p:spPr>
            <a:xfrm>
              <a:off x="6814725" y="1596166"/>
              <a:ext cx="271402" cy="269628"/>
            </a:xfrm>
            <a:prstGeom prst="rect">
              <a:avLst/>
            </a:prstGeom>
          </p:spPr>
        </p:pic>
        <p:sp>
          <p:nvSpPr>
            <p:cNvPr id="9" name="Flowchart: Process 8"/>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0" name="Group 9"/>
          <p:cNvGrpSpPr/>
          <p:nvPr/>
        </p:nvGrpSpPr>
        <p:grpSpPr>
          <a:xfrm>
            <a:off x="4815052" y="1856930"/>
            <a:ext cx="1541791" cy="1039753"/>
            <a:chOff x="5936247" y="1565661"/>
            <a:chExt cx="1541791" cy="1039753"/>
          </a:xfrm>
        </p:grpSpPr>
        <p:sp>
          <p:nvSpPr>
            <p:cNvPr id="11" name="Rectangle 10"/>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3"/>
            <a:stretch>
              <a:fillRect/>
            </a:stretch>
          </p:blipFill>
          <p:spPr>
            <a:xfrm>
              <a:off x="5984011" y="1618316"/>
              <a:ext cx="618547" cy="223455"/>
            </a:xfrm>
            <a:prstGeom prst="rect">
              <a:avLst/>
            </a:prstGeom>
          </p:spPr>
        </p:pic>
        <p:sp>
          <p:nvSpPr>
            <p:cNvPr id="13" name="TextBox 12"/>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14" name="Picture 13"/>
            <p:cNvPicPr>
              <a:picLocks noChangeAspect="1"/>
            </p:cNvPicPr>
            <p:nvPr/>
          </p:nvPicPr>
          <p:blipFill>
            <a:blip r:embed="rId4"/>
            <a:stretch>
              <a:fillRect/>
            </a:stretch>
          </p:blipFill>
          <p:spPr>
            <a:xfrm>
              <a:off x="6814725" y="1596166"/>
              <a:ext cx="271402" cy="269628"/>
            </a:xfrm>
            <a:prstGeom prst="rect">
              <a:avLst/>
            </a:prstGeom>
          </p:spPr>
        </p:pic>
        <p:sp>
          <p:nvSpPr>
            <p:cNvPr id="15" name="Flowchart: Process 14"/>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6" name="Group 15"/>
          <p:cNvGrpSpPr/>
          <p:nvPr/>
        </p:nvGrpSpPr>
        <p:grpSpPr>
          <a:xfrm>
            <a:off x="1830066" y="3398813"/>
            <a:ext cx="954836" cy="717372"/>
            <a:chOff x="1207714" y="2472755"/>
            <a:chExt cx="954836" cy="717372"/>
          </a:xfrm>
        </p:grpSpPr>
        <p:pic>
          <p:nvPicPr>
            <p:cNvPr id="17" name="Picture 16"/>
            <p:cNvPicPr>
              <a:picLocks noChangeAspect="1"/>
            </p:cNvPicPr>
            <p:nvPr/>
          </p:nvPicPr>
          <p:blipFill>
            <a:blip r:embed="rId5"/>
            <a:stretch>
              <a:fillRect/>
            </a:stretch>
          </p:blipFill>
          <p:spPr>
            <a:xfrm>
              <a:off x="1298541" y="2472755"/>
              <a:ext cx="773183" cy="516741"/>
            </a:xfrm>
            <a:prstGeom prst="rect">
              <a:avLst/>
            </a:prstGeom>
          </p:spPr>
        </p:pic>
        <p:sp>
          <p:nvSpPr>
            <p:cNvPr id="18" name="TextBox 17"/>
            <p:cNvSpPr txBox="1"/>
            <p:nvPr/>
          </p:nvSpPr>
          <p:spPr>
            <a:xfrm>
              <a:off x="1207714" y="3023928"/>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Load Balancer </a:t>
              </a:r>
            </a:p>
          </p:txBody>
        </p:sp>
      </p:grpSp>
      <p:cxnSp>
        <p:nvCxnSpPr>
          <p:cNvPr id="19" name="Elbow Connector 18"/>
          <p:cNvCxnSpPr>
            <a:stCxn id="17" idx="3"/>
            <a:endCxn id="5" idx="1"/>
          </p:cNvCxnSpPr>
          <p:nvPr/>
        </p:nvCxnSpPr>
        <p:spPr>
          <a:xfrm flipV="1">
            <a:off x="2694076" y="3656354"/>
            <a:ext cx="2120977" cy="830"/>
          </a:xfrm>
          <a:prstGeom prst="bentConnector3">
            <a:avLst>
              <a:gd name="adj1" fmla="val 50000"/>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815051" y="4417533"/>
            <a:ext cx="1541791" cy="1039753"/>
            <a:chOff x="5936247" y="1565661"/>
            <a:chExt cx="1541791" cy="1039753"/>
          </a:xfrm>
        </p:grpSpPr>
        <p:sp>
          <p:nvSpPr>
            <p:cNvPr id="21" name="Rectangle 20"/>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3"/>
            <a:stretch>
              <a:fillRect/>
            </a:stretch>
          </p:blipFill>
          <p:spPr>
            <a:xfrm>
              <a:off x="5984011" y="1618316"/>
              <a:ext cx="618547" cy="223455"/>
            </a:xfrm>
            <a:prstGeom prst="rect">
              <a:avLst/>
            </a:prstGeom>
          </p:spPr>
        </p:pic>
        <p:sp>
          <p:nvSpPr>
            <p:cNvPr id="23" name="TextBox 22"/>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24" name="Picture 23"/>
            <p:cNvPicPr>
              <a:picLocks noChangeAspect="1"/>
            </p:cNvPicPr>
            <p:nvPr/>
          </p:nvPicPr>
          <p:blipFill>
            <a:blip r:embed="rId4"/>
            <a:stretch>
              <a:fillRect/>
            </a:stretch>
          </p:blipFill>
          <p:spPr>
            <a:xfrm>
              <a:off x="6814725" y="1596166"/>
              <a:ext cx="271402" cy="269628"/>
            </a:xfrm>
            <a:prstGeom prst="rect">
              <a:avLst/>
            </a:prstGeom>
          </p:spPr>
        </p:pic>
        <p:sp>
          <p:nvSpPr>
            <p:cNvPr id="25" name="Flowchart: Process 24"/>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cxnSp>
        <p:nvCxnSpPr>
          <p:cNvPr id="26" name="Elbow Connector 25"/>
          <p:cNvCxnSpPr>
            <a:stCxn id="17" idx="0"/>
            <a:endCxn id="11" idx="1"/>
          </p:cNvCxnSpPr>
          <p:nvPr/>
        </p:nvCxnSpPr>
        <p:spPr>
          <a:xfrm rot="5400000" flipH="1" flipV="1">
            <a:off x="3050265" y="1634027"/>
            <a:ext cx="1022006" cy="250756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8" idx="2"/>
            <a:endCxn id="21" idx="1"/>
          </p:cNvCxnSpPr>
          <p:nvPr/>
        </p:nvCxnSpPr>
        <p:spPr>
          <a:xfrm rot="16200000" flipH="1">
            <a:off x="3150655" y="3273013"/>
            <a:ext cx="821225" cy="2507567"/>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279703" y="1402150"/>
            <a:ext cx="2279737" cy="4508405"/>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9" name="Group 28"/>
          <p:cNvGrpSpPr/>
          <p:nvPr/>
        </p:nvGrpSpPr>
        <p:grpSpPr>
          <a:xfrm>
            <a:off x="8581529" y="3132644"/>
            <a:ext cx="1575916" cy="1002008"/>
            <a:chOff x="8945948" y="1949969"/>
            <a:chExt cx="1575916" cy="1002008"/>
          </a:xfrm>
        </p:grpSpPr>
        <p:sp>
          <p:nvSpPr>
            <p:cNvPr id="30" name="Rectangle 29"/>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a:stretch>
              <a:fillRect/>
            </a:stretch>
          </p:blipFill>
          <p:spPr>
            <a:xfrm>
              <a:off x="8982842" y="2002625"/>
              <a:ext cx="618547" cy="223455"/>
            </a:xfrm>
            <a:prstGeom prst="rect">
              <a:avLst/>
            </a:prstGeom>
          </p:spPr>
        </p:pic>
        <p:sp>
          <p:nvSpPr>
            <p:cNvPr id="32" name="TextBox 31"/>
            <p:cNvSpPr txBox="1"/>
            <p:nvPr/>
          </p:nvSpPr>
          <p:spPr>
            <a:xfrm>
              <a:off x="8992022" y="2582645"/>
              <a:ext cx="1442402" cy="369332"/>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a:t>
              </a:r>
            </a:p>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Shard #2</a:t>
              </a:r>
            </a:p>
          </p:txBody>
        </p:sp>
        <p:sp>
          <p:nvSpPr>
            <p:cNvPr id="33" name="Flowchart: Magnetic Disk 32"/>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34" name="Group 33"/>
          <p:cNvGrpSpPr/>
          <p:nvPr/>
        </p:nvGrpSpPr>
        <p:grpSpPr>
          <a:xfrm>
            <a:off x="8581529" y="4682601"/>
            <a:ext cx="1575916" cy="1012882"/>
            <a:chOff x="8945948" y="1949969"/>
            <a:chExt cx="1575916" cy="1012882"/>
          </a:xfrm>
        </p:grpSpPr>
        <p:sp>
          <p:nvSpPr>
            <p:cNvPr id="35" name="Rectangle 34"/>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3"/>
            <a:stretch>
              <a:fillRect/>
            </a:stretch>
          </p:blipFill>
          <p:spPr>
            <a:xfrm>
              <a:off x="8982842" y="2002625"/>
              <a:ext cx="618547" cy="223455"/>
            </a:xfrm>
            <a:prstGeom prst="rect">
              <a:avLst/>
            </a:prstGeom>
          </p:spPr>
        </p:pic>
        <p:sp>
          <p:nvSpPr>
            <p:cNvPr id="37" name="TextBox 36"/>
            <p:cNvSpPr txBox="1"/>
            <p:nvPr/>
          </p:nvSpPr>
          <p:spPr>
            <a:xfrm>
              <a:off x="8992022" y="2593519"/>
              <a:ext cx="1442402" cy="369332"/>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a:t>
              </a:r>
            </a:p>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Shared #3</a:t>
              </a:r>
            </a:p>
          </p:txBody>
        </p:sp>
        <p:sp>
          <p:nvSpPr>
            <p:cNvPr id="38" name="Flowchart: Magnetic Disk 37"/>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39" name="Group 38"/>
          <p:cNvGrpSpPr/>
          <p:nvPr/>
        </p:nvGrpSpPr>
        <p:grpSpPr>
          <a:xfrm>
            <a:off x="8581529" y="1582687"/>
            <a:ext cx="1575916" cy="998617"/>
            <a:chOff x="8945948" y="1949969"/>
            <a:chExt cx="1575916" cy="998617"/>
          </a:xfrm>
        </p:grpSpPr>
        <p:sp>
          <p:nvSpPr>
            <p:cNvPr id="40" name="Rectangle 39"/>
            <p:cNvSpPr/>
            <p:nvPr/>
          </p:nvSpPr>
          <p:spPr bwMode="auto">
            <a:xfrm>
              <a:off x="8945948" y="1949969"/>
              <a:ext cx="1575916" cy="998617"/>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stretch>
              <a:fillRect/>
            </a:stretch>
          </p:blipFill>
          <p:spPr>
            <a:xfrm>
              <a:off x="8982842" y="2002625"/>
              <a:ext cx="618547" cy="223455"/>
            </a:xfrm>
            <a:prstGeom prst="rect">
              <a:avLst/>
            </a:prstGeom>
          </p:spPr>
        </p:pic>
        <p:sp>
          <p:nvSpPr>
            <p:cNvPr id="42" name="TextBox 41"/>
            <p:cNvSpPr txBox="1"/>
            <p:nvPr/>
          </p:nvSpPr>
          <p:spPr>
            <a:xfrm>
              <a:off x="8992022" y="2574059"/>
              <a:ext cx="1442402" cy="369332"/>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Site Database </a:t>
              </a:r>
            </a:p>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Shard #1</a:t>
              </a:r>
            </a:p>
          </p:txBody>
        </p:sp>
        <p:sp>
          <p:nvSpPr>
            <p:cNvPr id="43" name="Flowchart: Magnetic Disk 42"/>
            <p:cNvSpPr/>
            <p:nvPr/>
          </p:nvSpPr>
          <p:spPr bwMode="auto">
            <a:xfrm>
              <a:off x="9931799" y="197997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cxnSp>
        <p:nvCxnSpPr>
          <p:cNvPr id="44" name="Straight Arrow Connector 43"/>
          <p:cNvCxnSpPr>
            <a:stCxn id="5" idx="3"/>
            <a:endCxn id="28" idx="1"/>
          </p:cNvCxnSpPr>
          <p:nvPr/>
        </p:nvCxnSpPr>
        <p:spPr>
          <a:xfrm flipV="1">
            <a:off x="6356844" y="3656353"/>
            <a:ext cx="1922859" cy="1"/>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1" idx="3"/>
          </p:cNvCxnSpPr>
          <p:nvPr/>
        </p:nvCxnSpPr>
        <p:spPr>
          <a:xfrm flipV="1">
            <a:off x="6356842" y="4935900"/>
            <a:ext cx="1922859" cy="151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356842" y="2375296"/>
            <a:ext cx="1922859" cy="151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408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Further Database Load - Caching</a:t>
            </a:r>
          </a:p>
        </p:txBody>
      </p:sp>
      <p:grpSp>
        <p:nvGrpSpPr>
          <p:cNvPr id="4" name="Group 3"/>
          <p:cNvGrpSpPr/>
          <p:nvPr/>
        </p:nvGrpSpPr>
        <p:grpSpPr>
          <a:xfrm>
            <a:off x="4815053" y="3136477"/>
            <a:ext cx="1541791" cy="1039753"/>
            <a:chOff x="5936247" y="1565661"/>
            <a:chExt cx="1541791" cy="1039753"/>
          </a:xfrm>
        </p:grpSpPr>
        <p:sp>
          <p:nvSpPr>
            <p:cNvPr id="5" name="Rectangle 4"/>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5984011" y="1618316"/>
              <a:ext cx="618547" cy="223455"/>
            </a:xfrm>
            <a:prstGeom prst="rect">
              <a:avLst/>
            </a:prstGeom>
          </p:spPr>
        </p:pic>
        <p:sp>
          <p:nvSpPr>
            <p:cNvPr id="7" name="TextBox 6"/>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8" name="Picture 7"/>
            <p:cNvPicPr>
              <a:picLocks noChangeAspect="1"/>
            </p:cNvPicPr>
            <p:nvPr/>
          </p:nvPicPr>
          <p:blipFill>
            <a:blip r:embed="rId4"/>
            <a:stretch>
              <a:fillRect/>
            </a:stretch>
          </p:blipFill>
          <p:spPr>
            <a:xfrm>
              <a:off x="6814725" y="1596166"/>
              <a:ext cx="271402" cy="269628"/>
            </a:xfrm>
            <a:prstGeom prst="rect">
              <a:avLst/>
            </a:prstGeom>
          </p:spPr>
        </p:pic>
        <p:sp>
          <p:nvSpPr>
            <p:cNvPr id="9" name="Flowchart: Process 8"/>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0" name="Group 9"/>
          <p:cNvGrpSpPr/>
          <p:nvPr/>
        </p:nvGrpSpPr>
        <p:grpSpPr>
          <a:xfrm>
            <a:off x="4815052" y="1856930"/>
            <a:ext cx="1541791" cy="1039753"/>
            <a:chOff x="5936247" y="1565661"/>
            <a:chExt cx="1541791" cy="1039753"/>
          </a:xfrm>
        </p:grpSpPr>
        <p:sp>
          <p:nvSpPr>
            <p:cNvPr id="11" name="Rectangle 10"/>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3"/>
            <a:stretch>
              <a:fillRect/>
            </a:stretch>
          </p:blipFill>
          <p:spPr>
            <a:xfrm>
              <a:off x="5984011" y="1618316"/>
              <a:ext cx="618547" cy="223455"/>
            </a:xfrm>
            <a:prstGeom prst="rect">
              <a:avLst/>
            </a:prstGeom>
          </p:spPr>
        </p:pic>
        <p:sp>
          <p:nvSpPr>
            <p:cNvPr id="13" name="TextBox 12"/>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14" name="Picture 13"/>
            <p:cNvPicPr>
              <a:picLocks noChangeAspect="1"/>
            </p:cNvPicPr>
            <p:nvPr/>
          </p:nvPicPr>
          <p:blipFill>
            <a:blip r:embed="rId4"/>
            <a:stretch>
              <a:fillRect/>
            </a:stretch>
          </p:blipFill>
          <p:spPr>
            <a:xfrm>
              <a:off x="6814725" y="1596166"/>
              <a:ext cx="271402" cy="269628"/>
            </a:xfrm>
            <a:prstGeom prst="rect">
              <a:avLst/>
            </a:prstGeom>
          </p:spPr>
        </p:pic>
        <p:sp>
          <p:nvSpPr>
            <p:cNvPr id="15" name="Flowchart: Process 14"/>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grpSp>
        <p:nvGrpSpPr>
          <p:cNvPr id="16" name="Group 15"/>
          <p:cNvGrpSpPr/>
          <p:nvPr/>
        </p:nvGrpSpPr>
        <p:grpSpPr>
          <a:xfrm>
            <a:off x="4815051" y="4417533"/>
            <a:ext cx="1541791" cy="1039753"/>
            <a:chOff x="5936247" y="1565661"/>
            <a:chExt cx="1541791" cy="1039753"/>
          </a:xfrm>
        </p:grpSpPr>
        <p:sp>
          <p:nvSpPr>
            <p:cNvPr id="17" name="Rectangle 16"/>
            <p:cNvSpPr/>
            <p:nvPr/>
          </p:nvSpPr>
          <p:spPr bwMode="auto">
            <a:xfrm>
              <a:off x="5936247" y="1565661"/>
              <a:ext cx="1541791" cy="1039753"/>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3"/>
            <a:stretch>
              <a:fillRect/>
            </a:stretch>
          </p:blipFill>
          <p:spPr>
            <a:xfrm>
              <a:off x="5984011" y="1618316"/>
              <a:ext cx="618547" cy="223455"/>
            </a:xfrm>
            <a:prstGeom prst="rect">
              <a:avLst/>
            </a:prstGeom>
          </p:spPr>
        </p:pic>
        <p:sp>
          <p:nvSpPr>
            <p:cNvPr id="19" name="TextBox 18"/>
            <p:cNvSpPr txBox="1"/>
            <p:nvPr/>
          </p:nvSpPr>
          <p:spPr>
            <a:xfrm>
              <a:off x="5995590" y="1896307"/>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Web Server</a:t>
              </a:r>
            </a:p>
          </p:txBody>
        </p:sp>
        <p:pic>
          <p:nvPicPr>
            <p:cNvPr id="20" name="Picture 19"/>
            <p:cNvPicPr>
              <a:picLocks noChangeAspect="1"/>
            </p:cNvPicPr>
            <p:nvPr/>
          </p:nvPicPr>
          <p:blipFill>
            <a:blip r:embed="rId4"/>
            <a:stretch>
              <a:fillRect/>
            </a:stretch>
          </p:blipFill>
          <p:spPr>
            <a:xfrm>
              <a:off x="6814725" y="1596166"/>
              <a:ext cx="271402" cy="269628"/>
            </a:xfrm>
            <a:prstGeom prst="rect">
              <a:avLst/>
            </a:prstGeom>
          </p:spPr>
        </p:pic>
        <p:sp>
          <p:nvSpPr>
            <p:cNvPr id="21" name="Flowchart: Process 20"/>
            <p:cNvSpPr/>
            <p:nvPr/>
          </p:nvSpPr>
          <p:spPr bwMode="auto">
            <a:xfrm>
              <a:off x="5995590" y="2150559"/>
              <a:ext cx="1326187" cy="317340"/>
            </a:xfrm>
            <a:prstGeom prst="flowChartProcess">
              <a:avLst/>
            </a:prstGeom>
            <a:solidFill>
              <a:srgbClr val="7030A0"/>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Site (W3WP.EXE)</a:t>
              </a:r>
            </a:p>
          </p:txBody>
        </p:sp>
      </p:grpSp>
      <p:cxnSp>
        <p:nvCxnSpPr>
          <p:cNvPr id="22" name="Elbow Connector 21"/>
          <p:cNvCxnSpPr>
            <a:stCxn id="47" idx="0"/>
            <a:endCxn id="11" idx="1"/>
          </p:cNvCxnSpPr>
          <p:nvPr/>
        </p:nvCxnSpPr>
        <p:spPr>
          <a:xfrm rot="5400000" flipH="1" flipV="1">
            <a:off x="3375586" y="1922119"/>
            <a:ext cx="984777" cy="1894155"/>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7" idx="2"/>
            <a:endCxn id="17" idx="1"/>
          </p:cNvCxnSpPr>
          <p:nvPr/>
        </p:nvCxnSpPr>
        <p:spPr>
          <a:xfrm rot="16200000" flipH="1">
            <a:off x="3374829" y="3497188"/>
            <a:ext cx="986290" cy="1894154"/>
          </a:xfrm>
          <a:prstGeom prst="bentConnector2">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3"/>
            <a:endCxn id="28" idx="1"/>
          </p:cNvCxnSpPr>
          <p:nvPr/>
        </p:nvCxnSpPr>
        <p:spPr>
          <a:xfrm flipV="1">
            <a:off x="6356844" y="3656353"/>
            <a:ext cx="2622767" cy="1"/>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p:cNvCxnSpPr>
          <p:nvPr/>
        </p:nvCxnSpPr>
        <p:spPr>
          <a:xfrm flipV="1">
            <a:off x="6356842" y="4935900"/>
            <a:ext cx="2622767" cy="1510"/>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356842" y="2375298"/>
            <a:ext cx="2622768" cy="1508"/>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979611" y="1402150"/>
            <a:ext cx="1277656" cy="4508405"/>
            <a:chOff x="8279704" y="1402150"/>
            <a:chExt cx="1277656" cy="4508405"/>
          </a:xfrm>
        </p:grpSpPr>
        <p:sp>
          <p:nvSpPr>
            <p:cNvPr id="28" name="Rectangle 27"/>
            <p:cNvSpPr/>
            <p:nvPr/>
          </p:nvSpPr>
          <p:spPr bwMode="auto">
            <a:xfrm>
              <a:off x="8279704" y="1402150"/>
              <a:ext cx="1277656" cy="4508405"/>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TextBox 28"/>
            <p:cNvSpPr txBox="1"/>
            <p:nvPr/>
          </p:nvSpPr>
          <p:spPr>
            <a:xfrm>
              <a:off x="8466429" y="1560327"/>
              <a:ext cx="916586" cy="221599"/>
            </a:xfrm>
            <a:prstGeom prst="rect">
              <a:avLst/>
            </a:prstGeom>
            <a:noFill/>
          </p:spPr>
          <p:txBody>
            <a:bodyPr wrap="square" lIns="0" tIns="0" rIns="0" bIns="0" rtlCol="0">
              <a:spAutoFit/>
            </a:bodyPr>
            <a:lstStyle/>
            <a:p>
              <a:pPr>
                <a:lnSpc>
                  <a:spcPct val="90000"/>
                </a:lnSpc>
                <a:spcBef>
                  <a:spcPct val="20000"/>
                </a:spcBef>
                <a:buSzPct val="80000"/>
              </a:pPr>
              <a:r>
                <a:rPr lang="en-US" sz="1600" b="1" dirty="0">
                  <a:gradFill>
                    <a:gsLst>
                      <a:gs pos="0">
                        <a:srgbClr val="292929">
                          <a:lumMod val="90000"/>
                          <a:lumOff val="10000"/>
                        </a:srgbClr>
                      </a:gs>
                      <a:gs pos="86000">
                        <a:srgbClr val="292929">
                          <a:lumMod val="90000"/>
                          <a:lumOff val="10000"/>
                        </a:srgbClr>
                      </a:gs>
                    </a:gsLst>
                    <a:lin ang="5400000" scaled="0"/>
                  </a:gradFill>
                </a:rPr>
                <a:t>Data Tier</a:t>
              </a:r>
            </a:p>
          </p:txBody>
        </p:sp>
        <p:sp>
          <p:nvSpPr>
            <p:cNvPr id="30" name="Flowchart: Magnetic Disk 29"/>
            <p:cNvSpPr/>
            <p:nvPr/>
          </p:nvSpPr>
          <p:spPr bwMode="auto">
            <a:xfrm>
              <a:off x="8417576" y="1976744"/>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1" name="Flowchart: Magnetic Disk 30"/>
            <p:cNvSpPr/>
            <p:nvPr/>
          </p:nvSpPr>
          <p:spPr bwMode="auto">
            <a:xfrm>
              <a:off x="8946016" y="2787298"/>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Flowchart: Magnetic Disk 31"/>
            <p:cNvSpPr/>
            <p:nvPr/>
          </p:nvSpPr>
          <p:spPr bwMode="auto">
            <a:xfrm>
              <a:off x="8417575" y="3721375"/>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3" name="Flowchart: Magnetic Disk 32"/>
            <p:cNvSpPr/>
            <p:nvPr/>
          </p:nvSpPr>
          <p:spPr bwMode="auto">
            <a:xfrm>
              <a:off x="8943580" y="4620447"/>
              <a:ext cx="439435" cy="587862"/>
            </a:xfrm>
            <a:prstGeom prst="flowChartMagneticDisk">
              <a:avLst/>
            </a:prstGeom>
            <a:solidFill>
              <a:schemeClr val="bg1"/>
            </a:solidFill>
            <a:ln>
              <a:solidFill>
                <a:srgbClr val="5E5E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34" name="Rectangle 33"/>
          <p:cNvSpPr/>
          <p:nvPr/>
        </p:nvSpPr>
        <p:spPr bwMode="auto">
          <a:xfrm>
            <a:off x="7174715" y="1820316"/>
            <a:ext cx="1104545" cy="3636970"/>
          </a:xfrm>
          <a:prstGeom prst="rect">
            <a:avLst/>
          </a:prstGeom>
          <a:solidFill>
            <a:srgbClr val="00B050">
              <a:alpha val="28000"/>
            </a:srgbClr>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5" name="Group 34"/>
          <p:cNvGrpSpPr/>
          <p:nvPr/>
        </p:nvGrpSpPr>
        <p:grpSpPr>
          <a:xfrm>
            <a:off x="782107" y="2391117"/>
            <a:ext cx="320909" cy="2604037"/>
            <a:chOff x="577833" y="2352934"/>
            <a:chExt cx="320909" cy="2604037"/>
          </a:xfrm>
        </p:grpSpPr>
        <p:pic>
          <p:nvPicPr>
            <p:cNvPr id="36" name="Picture 35"/>
            <p:cNvPicPr>
              <a:picLocks noChangeAspect="1"/>
            </p:cNvPicPr>
            <p:nvPr/>
          </p:nvPicPr>
          <p:blipFill>
            <a:blip r:embed="rId5"/>
            <a:stretch>
              <a:fillRect/>
            </a:stretch>
          </p:blipFill>
          <p:spPr>
            <a:xfrm>
              <a:off x="577833" y="2352934"/>
              <a:ext cx="320909" cy="336524"/>
            </a:xfrm>
            <a:prstGeom prst="rect">
              <a:avLst/>
            </a:prstGeom>
            <a:solidFill>
              <a:schemeClr val="bg1"/>
            </a:solidFill>
            <a:ln>
              <a:noFill/>
            </a:ln>
          </p:spPr>
        </p:pic>
        <p:pic>
          <p:nvPicPr>
            <p:cNvPr id="37" name="Picture 36"/>
            <p:cNvPicPr>
              <a:picLocks noChangeAspect="1"/>
            </p:cNvPicPr>
            <p:nvPr/>
          </p:nvPicPr>
          <p:blipFill>
            <a:blip r:embed="rId5"/>
            <a:stretch>
              <a:fillRect/>
            </a:stretch>
          </p:blipFill>
          <p:spPr>
            <a:xfrm>
              <a:off x="577833" y="4620447"/>
              <a:ext cx="320909" cy="336524"/>
            </a:xfrm>
            <a:prstGeom prst="rect">
              <a:avLst/>
            </a:prstGeom>
          </p:spPr>
        </p:pic>
        <p:pic>
          <p:nvPicPr>
            <p:cNvPr id="38" name="Picture 37"/>
            <p:cNvPicPr>
              <a:picLocks noChangeAspect="1"/>
            </p:cNvPicPr>
            <p:nvPr/>
          </p:nvPicPr>
          <p:blipFill>
            <a:blip r:embed="rId5"/>
            <a:stretch>
              <a:fillRect/>
            </a:stretch>
          </p:blipFill>
          <p:spPr>
            <a:xfrm>
              <a:off x="577833" y="3488090"/>
              <a:ext cx="320909" cy="336524"/>
            </a:xfrm>
            <a:prstGeom prst="rect">
              <a:avLst/>
            </a:prstGeom>
          </p:spPr>
        </p:pic>
      </p:grpSp>
      <p:sp>
        <p:nvSpPr>
          <p:cNvPr id="39" name="Hexagon 38"/>
          <p:cNvSpPr/>
          <p:nvPr/>
        </p:nvSpPr>
        <p:spPr bwMode="auto">
          <a:xfrm>
            <a:off x="952241" y="2634521"/>
            <a:ext cx="236729" cy="220735"/>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Hexagon 39"/>
          <p:cNvSpPr/>
          <p:nvPr/>
        </p:nvSpPr>
        <p:spPr bwMode="auto">
          <a:xfrm>
            <a:off x="942561" y="3769677"/>
            <a:ext cx="236729" cy="220735"/>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Hexagon 40"/>
          <p:cNvSpPr/>
          <p:nvPr/>
        </p:nvSpPr>
        <p:spPr bwMode="auto">
          <a:xfrm>
            <a:off x="935336" y="4904833"/>
            <a:ext cx="236729" cy="220735"/>
          </a:xfrm>
          <a:prstGeom prst="hex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Hexagon 41"/>
          <p:cNvSpPr/>
          <p:nvPr/>
        </p:nvSpPr>
        <p:spPr bwMode="auto">
          <a:xfrm>
            <a:off x="6117065" y="2634521"/>
            <a:ext cx="236729" cy="220735"/>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3" name="Hexagon 42"/>
          <p:cNvSpPr/>
          <p:nvPr/>
        </p:nvSpPr>
        <p:spPr bwMode="auto">
          <a:xfrm>
            <a:off x="6117065" y="3922717"/>
            <a:ext cx="236729" cy="220735"/>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4" name="Hexagon 43"/>
          <p:cNvSpPr/>
          <p:nvPr/>
        </p:nvSpPr>
        <p:spPr bwMode="auto">
          <a:xfrm>
            <a:off x="6117064" y="5220731"/>
            <a:ext cx="236729" cy="220735"/>
          </a:xfrm>
          <a:prstGeom prst="hex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5" name="TextBox 44"/>
          <p:cNvSpPr txBox="1"/>
          <p:nvPr/>
        </p:nvSpPr>
        <p:spPr>
          <a:xfrm>
            <a:off x="1103016" y="5770436"/>
            <a:ext cx="3323383" cy="221599"/>
          </a:xfrm>
          <a:prstGeom prst="rect">
            <a:avLst/>
          </a:prstGeom>
          <a:noFill/>
        </p:spPr>
        <p:txBody>
          <a:bodyPr wrap="square" lIns="0" tIns="0" rIns="0" bIns="0" rtlCol="0">
            <a:spAutoFit/>
          </a:bodyPr>
          <a:lstStyle/>
          <a:p>
            <a:pPr>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rPr>
              <a:t>Disable session affinity. </a:t>
            </a:r>
          </a:p>
        </p:txBody>
      </p:sp>
      <p:grpSp>
        <p:nvGrpSpPr>
          <p:cNvPr id="46" name="Group 45"/>
          <p:cNvGrpSpPr/>
          <p:nvPr/>
        </p:nvGrpSpPr>
        <p:grpSpPr>
          <a:xfrm>
            <a:off x="2419597" y="3361584"/>
            <a:ext cx="1002600" cy="589536"/>
            <a:chOff x="3423096" y="1714752"/>
            <a:chExt cx="1002600" cy="589536"/>
          </a:xfrm>
        </p:grpSpPr>
        <p:sp>
          <p:nvSpPr>
            <p:cNvPr id="47" name="Rectangle 46"/>
            <p:cNvSpPr/>
            <p:nvPr/>
          </p:nvSpPr>
          <p:spPr bwMode="auto">
            <a:xfrm>
              <a:off x="3423096" y="1714752"/>
              <a:ext cx="1002600" cy="589536"/>
            </a:xfrm>
            <a:prstGeom prst="rect">
              <a:avLst/>
            </a:prstGeom>
            <a:solidFill>
              <a:schemeClr val="bg1"/>
            </a:solid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8" name="Picture 47"/>
            <p:cNvPicPr>
              <a:picLocks noChangeAspect="1"/>
            </p:cNvPicPr>
            <p:nvPr/>
          </p:nvPicPr>
          <p:blipFill>
            <a:blip r:embed="rId3"/>
            <a:stretch>
              <a:fillRect/>
            </a:stretch>
          </p:blipFill>
          <p:spPr>
            <a:xfrm>
              <a:off x="3470860" y="1767407"/>
              <a:ext cx="618547" cy="223455"/>
            </a:xfrm>
            <a:prstGeom prst="rect">
              <a:avLst/>
            </a:prstGeom>
          </p:spPr>
        </p:pic>
        <p:sp>
          <p:nvSpPr>
            <p:cNvPr id="49" name="TextBox 48"/>
            <p:cNvSpPr txBox="1"/>
            <p:nvPr/>
          </p:nvSpPr>
          <p:spPr>
            <a:xfrm>
              <a:off x="3470860" y="2043518"/>
              <a:ext cx="954836"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a:gradFill>
                    <a:gsLst>
                      <a:gs pos="0">
                        <a:srgbClr val="292929">
                          <a:lumMod val="90000"/>
                          <a:lumOff val="10000"/>
                        </a:srgbClr>
                      </a:gs>
                      <a:gs pos="86000">
                        <a:srgbClr val="292929">
                          <a:lumMod val="90000"/>
                          <a:lumOff val="10000"/>
                        </a:srgbClr>
                      </a:gs>
                    </a:gsLst>
                    <a:lin ang="5400000" scaled="0"/>
                  </a:gradFill>
                </a:rPr>
                <a:t>IIS ARR (LB)</a:t>
              </a:r>
            </a:p>
          </p:txBody>
        </p:sp>
      </p:grpSp>
      <p:cxnSp>
        <p:nvCxnSpPr>
          <p:cNvPr id="50" name="Straight Arrow Connector 49"/>
          <p:cNvCxnSpPr>
            <a:stCxn id="47" idx="3"/>
            <a:endCxn id="5" idx="1"/>
          </p:cNvCxnSpPr>
          <p:nvPr/>
        </p:nvCxnSpPr>
        <p:spPr>
          <a:xfrm>
            <a:off x="3422197" y="3656352"/>
            <a:ext cx="1392856" cy="2"/>
          </a:xfrm>
          <a:prstGeom prst="straightConnector1">
            <a:avLst/>
          </a:prstGeom>
          <a:ln w="25400">
            <a:solidFill>
              <a:srgbClr val="BAD80A"/>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041313" y="5770436"/>
            <a:ext cx="3463860"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rPr>
              <a:t>Use cache such as </a:t>
            </a:r>
            <a:r>
              <a:rPr lang="en-US" sz="1600" dirty="0" err="1">
                <a:gradFill>
                  <a:gsLst>
                    <a:gs pos="0">
                      <a:srgbClr val="292929">
                        <a:lumMod val="90000"/>
                        <a:lumOff val="10000"/>
                      </a:srgbClr>
                    </a:gs>
                    <a:gs pos="86000">
                      <a:srgbClr val="292929">
                        <a:lumMod val="90000"/>
                        <a:lumOff val="10000"/>
                      </a:srgbClr>
                    </a:gs>
                  </a:gsLst>
                  <a:lin ang="5400000" scaled="0"/>
                </a:gradFill>
              </a:rPr>
              <a:t>Redis</a:t>
            </a:r>
            <a:r>
              <a:rPr lang="en-US" sz="1600" dirty="0">
                <a:gradFill>
                  <a:gsLst>
                    <a:gs pos="0">
                      <a:srgbClr val="292929">
                        <a:lumMod val="90000"/>
                        <a:lumOff val="10000"/>
                      </a:srgbClr>
                    </a:gs>
                    <a:gs pos="86000">
                      <a:srgbClr val="292929">
                        <a:lumMod val="90000"/>
                        <a:lumOff val="10000"/>
                      </a:srgbClr>
                    </a:gs>
                  </a:gsLst>
                  <a:lin ang="5400000" scaled="0"/>
                </a:gradFill>
              </a:rPr>
              <a:t> for reference data and user session data to reduce load on the database even further</a:t>
            </a:r>
          </a:p>
        </p:txBody>
      </p:sp>
      <p:pic>
        <p:nvPicPr>
          <p:cNvPr id="52" name="Picture 51"/>
          <p:cNvPicPr>
            <a:picLocks noChangeAspect="1"/>
          </p:cNvPicPr>
          <p:nvPr/>
        </p:nvPicPr>
        <p:blipFill>
          <a:blip r:embed="rId6"/>
          <a:stretch>
            <a:fillRect/>
          </a:stretch>
        </p:blipFill>
        <p:spPr>
          <a:xfrm>
            <a:off x="7926270" y="1909585"/>
            <a:ext cx="324728" cy="355694"/>
          </a:xfrm>
          <a:prstGeom prst="rect">
            <a:avLst/>
          </a:prstGeom>
        </p:spPr>
      </p:pic>
      <p:sp>
        <p:nvSpPr>
          <p:cNvPr id="53" name="TextBox 52"/>
          <p:cNvSpPr txBox="1"/>
          <p:nvPr/>
        </p:nvSpPr>
        <p:spPr>
          <a:xfrm>
            <a:off x="7235321" y="2040358"/>
            <a:ext cx="709116" cy="221599"/>
          </a:xfrm>
          <a:prstGeom prst="rect">
            <a:avLst/>
          </a:prstGeom>
          <a:noFill/>
        </p:spPr>
        <p:txBody>
          <a:bodyPr wrap="square" lIns="0" tIns="0" rIns="0" bIns="0" rtlCol="0">
            <a:spAutoFit/>
          </a:bodyPr>
          <a:lstStyle/>
          <a:p>
            <a:pPr>
              <a:lnSpc>
                <a:spcPct val="90000"/>
              </a:lnSpc>
              <a:spcBef>
                <a:spcPct val="20000"/>
              </a:spcBef>
              <a:buSzPct val="80000"/>
            </a:pPr>
            <a:r>
              <a:rPr lang="en-US" sz="1600" b="1" dirty="0">
                <a:gradFill>
                  <a:gsLst>
                    <a:gs pos="0">
                      <a:srgbClr val="292929">
                        <a:lumMod val="90000"/>
                        <a:lumOff val="10000"/>
                      </a:srgbClr>
                    </a:gs>
                    <a:gs pos="86000">
                      <a:srgbClr val="292929">
                        <a:lumMod val="90000"/>
                        <a:lumOff val="10000"/>
                      </a:srgbClr>
                    </a:gs>
                  </a:gsLst>
                  <a:lin ang="5400000" scaled="0"/>
                </a:gradFill>
              </a:rPr>
              <a:t>Cache</a:t>
            </a:r>
          </a:p>
        </p:txBody>
      </p:sp>
      <p:sp>
        <p:nvSpPr>
          <p:cNvPr id="54" name="Hexagon 53"/>
          <p:cNvSpPr/>
          <p:nvPr/>
        </p:nvSpPr>
        <p:spPr bwMode="auto">
          <a:xfrm>
            <a:off x="7191425" y="2635152"/>
            <a:ext cx="236729" cy="220735"/>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5" name="Hexagon 54"/>
          <p:cNvSpPr/>
          <p:nvPr/>
        </p:nvSpPr>
        <p:spPr bwMode="auto">
          <a:xfrm>
            <a:off x="7191425" y="3923348"/>
            <a:ext cx="236729" cy="220735"/>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6" name="Hexagon 55"/>
          <p:cNvSpPr/>
          <p:nvPr/>
        </p:nvSpPr>
        <p:spPr bwMode="auto">
          <a:xfrm>
            <a:off x="7191424" y="5221362"/>
            <a:ext cx="236729" cy="220735"/>
          </a:xfrm>
          <a:prstGeom prst="hexago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7" name="Group 56"/>
          <p:cNvGrpSpPr/>
          <p:nvPr/>
        </p:nvGrpSpPr>
        <p:grpSpPr>
          <a:xfrm>
            <a:off x="6466702" y="5046818"/>
            <a:ext cx="598152" cy="322981"/>
            <a:chOff x="6441475" y="5309668"/>
            <a:chExt cx="598152" cy="322981"/>
          </a:xfrm>
        </p:grpSpPr>
        <p:cxnSp>
          <p:nvCxnSpPr>
            <p:cNvPr id="58" name="Straight Arrow Connector 57"/>
            <p:cNvCxnSpPr/>
            <p:nvPr/>
          </p:nvCxnSpPr>
          <p:spPr>
            <a:xfrm>
              <a:off x="6441475" y="5632649"/>
              <a:ext cx="598152"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441475" y="5309668"/>
              <a:ext cx="59815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441475" y="5475654"/>
              <a:ext cx="598152"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6466702" y="3761226"/>
            <a:ext cx="598152" cy="322981"/>
            <a:chOff x="6441475" y="5309668"/>
            <a:chExt cx="598152" cy="322981"/>
          </a:xfrm>
        </p:grpSpPr>
        <p:cxnSp>
          <p:nvCxnSpPr>
            <p:cNvPr id="62" name="Straight Arrow Connector 61"/>
            <p:cNvCxnSpPr/>
            <p:nvPr/>
          </p:nvCxnSpPr>
          <p:spPr>
            <a:xfrm>
              <a:off x="6441475" y="5632649"/>
              <a:ext cx="598152"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1475" y="5309668"/>
              <a:ext cx="59815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441475" y="5475654"/>
              <a:ext cx="598152"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6443955" y="2544285"/>
            <a:ext cx="598152" cy="322981"/>
            <a:chOff x="6441475" y="5309668"/>
            <a:chExt cx="598152" cy="322981"/>
          </a:xfrm>
        </p:grpSpPr>
        <p:cxnSp>
          <p:nvCxnSpPr>
            <p:cNvPr id="66" name="Straight Arrow Connector 65"/>
            <p:cNvCxnSpPr/>
            <p:nvPr/>
          </p:nvCxnSpPr>
          <p:spPr>
            <a:xfrm>
              <a:off x="6441475" y="5632649"/>
              <a:ext cx="598152"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441475" y="5309668"/>
              <a:ext cx="59815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41475" y="5475654"/>
              <a:ext cx="598152"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8828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44"/>
                                        </p:tgtEl>
                                      </p:cBhvr>
                                    </p:animEffect>
                                    <p:set>
                                      <p:cBhvr>
                                        <p:cTn id="21" dur="1" fill="hold">
                                          <p:stCondLst>
                                            <p:cond delay="499"/>
                                          </p:stCondLst>
                                        </p:cTn>
                                        <p:tgtEl>
                                          <p:spTgt spid="4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45"/>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3" grpId="0" animBg="1"/>
      <p:bldP spid="44" grpId="0" animBg="1"/>
      <p:bldP spid="45" grpId="0"/>
      <p:bldP spid="51" grpId="0"/>
      <p:bldP spid="53" grpId="0"/>
      <p:bldP spid="54" grpId="0" animBg="1"/>
      <p:bldP spid="55" grpId="0" animBg="1"/>
      <p:bldP spid="5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VXo6Y7r8Eudz_6E3oBkHA"/>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1DDE3A96-5DF4-4479-8A66-D4322BA3674C}"/>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2242D1E8-4057-4103-B407-CE5A2D933827}" vid="{86695DEF-AF74-4ACD-AA9E-822B4306DE8A}"/>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PSCCIP-761155351-186</_dlc_DocId>
    <_dlc_DocIdUrl xmlns="230e9df3-be65-4c73-a93b-d1236ebd677e">
      <Url>https://microsoft.sharepoint.com/teams/tpdconcen/_layouts/15/DocIdRedir.aspx?ID=PSCCIP-761155351-186</Url>
      <Description>PSCCIP-761155351-186</Description>
    </_dlc_DocIdUrl>
    <Accreditation_x0020_Learning_x0020_Path xmlns="01015846-d5be-48df-aea1-b1ddc1f9131b" xsi:nil="true"/>
    <IP_x0020_Type xmlns="f9960ab7-6ad3-4623-ae4d-fe58557cb8b2" xsi:nil="true"/>
    <Package_x0020_Service_x0020_Hidden xmlns="774be55f-118a-40c2-b09e-c94d765f6095" xsi:nil="true"/>
    <IP_x0020_Status xmlns="f9960ab7-6ad3-4623-ae4d-fe58557cb8b2" xsi:nil="true"/>
    <Packaged_x0020_Service xmlns="01015846-d5be-48df-aea1-b1ddc1f9131b"/>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3907C3880A00DF42ACE5961CBBA1A305" ma:contentTypeVersion="9" ma:contentTypeDescription="Create a new document." ma:contentTypeScope="" ma:versionID="e1a6342648c000344ba7afefa04f606e">
  <xsd:schema xmlns:xsd="http://www.w3.org/2001/XMLSchema" xmlns:xs="http://www.w3.org/2001/XMLSchema" xmlns:p="http://schemas.microsoft.com/office/2006/metadata/properties" xmlns:ns2="230e9df3-be65-4c73-a93b-d1236ebd677e" xmlns:ns3="f9960ab7-6ad3-4623-ae4d-fe58557cb8b2" xmlns:ns4="01015846-d5be-48df-aea1-b1ddc1f9131b" xmlns:ns5="774be55f-118a-40c2-b09e-c94d765f6095" targetNamespace="http://schemas.microsoft.com/office/2006/metadata/properties" ma:root="true" ma:fieldsID="8a38167045cc34d6b8fb6d1f7fa1b9ba" ns2:_="" ns3:_="" ns4:_="" ns5:_="">
    <xsd:import namespace="230e9df3-be65-4c73-a93b-d1236ebd677e"/>
    <xsd:import namespace="f9960ab7-6ad3-4623-ae4d-fe58557cb8b2"/>
    <xsd:import namespace="01015846-d5be-48df-aea1-b1ddc1f9131b"/>
    <xsd:import namespace="774be55f-118a-40c2-b09e-c94d765f6095"/>
    <xsd:element name="properties">
      <xsd:complexType>
        <xsd:sequence>
          <xsd:element name="documentManagement">
            <xsd:complexType>
              <xsd:all>
                <xsd:element ref="ns2:_dlc_DocId" minOccurs="0"/>
                <xsd:element ref="ns2:_dlc_DocIdUrl" minOccurs="0"/>
                <xsd:element ref="ns2:_dlc_DocIdPersistId" minOccurs="0"/>
                <xsd:element ref="ns3:IP_x0020_Status" minOccurs="0"/>
                <xsd:element ref="ns3:IP_x0020_Type" minOccurs="0"/>
                <xsd:element ref="ns4:Packaged_x0020_Service" minOccurs="0"/>
                <xsd:element ref="ns5:Package_x0020_Service_x0020_Hidden" minOccurs="0"/>
                <xsd:element ref="ns4:Accreditation_x0020_Learning_x0020_Pat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9960ab7-6ad3-4623-ae4d-fe58557cb8b2" elementFormDefault="qualified">
    <xsd:import namespace="http://schemas.microsoft.com/office/2006/documentManagement/types"/>
    <xsd:import namespace="http://schemas.microsoft.com/office/infopath/2007/PartnerControls"/>
    <xsd:element name="IP_x0020_Status" ma:index="11" nillable="true" ma:displayName="IP Status"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2" nillable="true" ma:displayName="IP Type"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schema>
  <xsd:schema xmlns:xsd="http://www.w3.org/2001/XMLSchema" xmlns:xs="http://www.w3.org/2001/XMLSchema" xmlns:dms="http://schemas.microsoft.com/office/2006/documentManagement/types" xmlns:pc="http://schemas.microsoft.com/office/infopath/2007/PartnerControls" targetNamespace="01015846-d5be-48df-aea1-b1ddc1f9131b" elementFormDefault="qualified">
    <xsd:import namespace="http://schemas.microsoft.com/office/2006/documentManagement/types"/>
    <xsd:import namespace="http://schemas.microsoft.com/office/infopath/2007/PartnerControls"/>
    <xsd:element name="Packaged_x0020_Service" ma:index="13" nillable="true" ma:displayName="Packaged Service" ma:list="{1298bdc5-5aed-41c2-adf0-18ffea94f34a}" ma:internalName="Packaged_x0020_Service" ma:showField="Service_x0020_Catalog_x0020_Name">
      <xsd:complexType>
        <xsd:complexContent>
          <xsd:extension base="dms:MultiChoiceLookup">
            <xsd:sequence>
              <xsd:element name="Value" type="dms:Lookup" maxOccurs="unbounded" minOccurs="0" nillable="true"/>
            </xsd:sequence>
          </xsd:extension>
        </xsd:complexContent>
      </xsd:complexType>
    </xsd:element>
    <xsd:element name="Accreditation_x0020_Learning_x0020_Path" ma:index="15" nillable="true" ma:displayName="Accreditation Learning Path" ma:description="Accreditation Learning Path" ma:list="{1b59d456-0435-4d93-9527-d9406d4574e3}" ma:internalName="Accreditation_x0020_Learning_x0020_Path" ma:showField="Title1">
      <xsd:simpleType>
        <xsd:restriction base="dms:Lookup"/>
      </xsd:simpleType>
    </xsd:element>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Package_x0020_Service_x0020_Hidden" ma:index="14" nillable="true" ma:displayName="Packaged Service Hidden" ma:internalName="Package_x0020_Service_x0020_Hidde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87142eb-be63-4c1c-9d4e-7c9f6f0ccef6"/>
    <ds:schemaRef ds:uri="http://purl.org/dc/elements/1.1/"/>
    <ds:schemaRef ds:uri="http://schemas.microsoft.com/office/2006/metadata/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0FEC18AA-2A49-4540-98B8-3A23A1144A60}">
  <ds:schemaRefs>
    <ds:schemaRef ds:uri="http://schemas.microsoft.com/sharepoint/event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2AE5A325-03E6-4BEC-8C03-AC09A3D24394}"/>
</file>

<file path=docProps/app.xml><?xml version="1.0" encoding="utf-8"?>
<Properties xmlns="http://schemas.openxmlformats.org/officeDocument/2006/extended-properties" xmlns:vt="http://schemas.openxmlformats.org/officeDocument/2006/docPropsVTypes">
  <Template/>
  <TotalTime>56710</TotalTime>
  <Words>8600</Words>
  <Application>Microsoft Office PowerPoint</Application>
  <PresentationFormat>Custom</PresentationFormat>
  <Paragraphs>1186</Paragraphs>
  <Slides>60</Slides>
  <Notes>60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60</vt:i4>
      </vt:variant>
    </vt:vector>
  </HeadingPairs>
  <TitlesOfParts>
    <vt:vector size="81" baseType="lpstr">
      <vt:lpstr>MS PGothic</vt:lpstr>
      <vt:lpstr>MS PGothic</vt:lpstr>
      <vt:lpstr>Arial</vt:lpstr>
      <vt:lpstr>Calibri</vt:lpstr>
      <vt:lpstr>Consolas</vt:lpstr>
      <vt:lpstr>Core Sans NR 35 Light</vt:lpstr>
      <vt:lpstr>Courier New</vt:lpstr>
      <vt:lpstr>Lucida Console</vt:lpstr>
      <vt:lpstr>Segoe Light</vt:lpstr>
      <vt:lpstr>Segoe UI</vt:lpstr>
      <vt:lpstr>Segoe UI Black</vt:lpstr>
      <vt:lpstr>Segoe UI Light</vt:lpstr>
      <vt:lpstr>Segoe UI Semibold</vt:lpstr>
      <vt:lpstr>Segoe UI Semilight</vt:lpstr>
      <vt:lpstr>Wingdings</vt:lpstr>
      <vt:lpstr>WHITE TEMPLATE</vt:lpstr>
      <vt:lpstr>COLOR TEMPLATE</vt:lpstr>
      <vt:lpstr>1_COLOR TEMPLATE</vt:lpstr>
      <vt:lpstr>3_COLOR TEMPLATE</vt:lpstr>
      <vt:lpstr>3_5-30660_TR21_BO_CT_Template</vt:lpstr>
      <vt:lpstr>5-30660_TR21_BO_CT_Template</vt:lpstr>
      <vt:lpstr>Technical Deep Dive: Creating Apps for the Intelligent Cloud  – Architecting for Scale</vt:lpstr>
      <vt:lpstr>Agenda</vt:lpstr>
      <vt:lpstr>Scalability</vt:lpstr>
      <vt:lpstr>What is Scalability</vt:lpstr>
      <vt:lpstr>Architecting for Scale</vt:lpstr>
      <vt:lpstr>Scalability Recommendations </vt:lpstr>
      <vt:lpstr>Database Bottleneck</vt:lpstr>
      <vt:lpstr>Mitigate Database Bottleneck</vt:lpstr>
      <vt:lpstr>Reducing Further Database Load - Caching</vt:lpstr>
      <vt:lpstr>Background processing decoupling</vt:lpstr>
      <vt:lpstr>Background processing decoupling &amp; scaling </vt:lpstr>
      <vt:lpstr>Scalability Enablers</vt:lpstr>
      <vt:lpstr>Scaling Compute</vt:lpstr>
      <vt:lpstr>Compute Scaling Options (Azure App Service)</vt:lpstr>
      <vt:lpstr>Auto-scaling Compute</vt:lpstr>
      <vt:lpstr>PowerPoint Presentation</vt:lpstr>
      <vt:lpstr>Why VM Scale Sets?</vt:lpstr>
      <vt:lpstr>Autoscale with VM Scale Sets</vt:lpstr>
      <vt:lpstr>PowerPoint Presentation</vt:lpstr>
      <vt:lpstr>PowerPoint Presentation</vt:lpstr>
      <vt:lpstr>Services Powered by Service Fabric</vt:lpstr>
      <vt:lpstr>Running Microservices at Scale</vt:lpstr>
      <vt:lpstr>Service partitioning</vt:lpstr>
      <vt:lpstr>Scaling Azure SQL Database</vt:lpstr>
      <vt:lpstr>Scaling Azure SQL Database</vt:lpstr>
      <vt:lpstr>Azure SQL Database Active Geo-Replication</vt:lpstr>
      <vt:lpstr>Sharding Pattern</vt:lpstr>
      <vt:lpstr>SQL Azure Scaling Out</vt:lpstr>
      <vt:lpstr>Tenancy models for SaaS Apps</vt:lpstr>
      <vt:lpstr>Demo</vt:lpstr>
      <vt:lpstr>Azure SQL Database Auto-scaling</vt:lpstr>
      <vt:lpstr>Azure Elastic Database Pool</vt:lpstr>
      <vt:lpstr>Azure Cosmos DB A globally distributed, massively scalable, multi-model database service</vt:lpstr>
      <vt:lpstr>PowerPoint Presentation</vt:lpstr>
      <vt:lpstr>PowerPoint Presentation</vt:lpstr>
      <vt:lpstr>PowerPoint Presentation</vt:lpstr>
      <vt:lpstr>Session Break</vt:lpstr>
      <vt:lpstr>Caching Data </vt:lpstr>
      <vt:lpstr>Cache-Aside Pattern</vt:lpstr>
      <vt:lpstr>Azure Redis Cache</vt:lpstr>
      <vt:lpstr>Redis Cache Providers for ASP.Net Applications</vt:lpstr>
      <vt:lpstr>Redis Cache</vt:lpstr>
      <vt:lpstr>Scaling Globally with Traffic Manager</vt:lpstr>
      <vt:lpstr>How Traffic Manager Works</vt:lpstr>
      <vt:lpstr>Priority Profile</vt:lpstr>
      <vt:lpstr>Weighted Profile</vt:lpstr>
      <vt:lpstr>Performance Profile</vt:lpstr>
      <vt:lpstr>Geographic Profile</vt:lpstr>
      <vt:lpstr>Azure Content Delivery Network (CDN)</vt:lpstr>
      <vt:lpstr>How CDN Works?</vt:lpstr>
      <vt:lpstr>Azure CDN POP Locations</vt:lpstr>
      <vt:lpstr>Azure CDN Static content caching on Edge servers</vt:lpstr>
      <vt:lpstr>Case Study</vt:lpstr>
      <vt:lpstr>Next Games born in the cloud to kill zombies</vt:lpstr>
      <vt:lpstr>Online retailer uses cloud database to deliver world-class shopping experiences</vt:lpstr>
      <vt:lpstr>Connecting with 500 million passionate fans worldwide</vt:lpstr>
      <vt:lpstr>Video References</vt:lpstr>
      <vt:lpstr>Scaling Guidance References </vt:lpstr>
      <vt:lpstr>Contact Us Technical services to help you win more deals, accelerate deployment and increase consumption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&lt;Speaker name here&gt;</dc:creator>
  <cp:keywords>MSVID, Brand Guidelines, Branding, Visual Identity, grid</cp:keywords>
  <dc:description>Template: Maryfj_x000d_
Formatting: _x000d_
Audience Type:</dc:description>
  <cp:lastModifiedBy>Nilesh Gadhiya</cp:lastModifiedBy>
  <cp:revision>673</cp:revision>
  <dcterms:created xsi:type="dcterms:W3CDTF">2014-06-10T19:28:25Z</dcterms:created>
  <dcterms:modified xsi:type="dcterms:W3CDTF">2017-11-08T20:51:18Z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0x0101003907C3880A00DF42ACE5961CBBA1A305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nigadh@microsoft.com</vt:lpwstr>
  </property>
  <property fmtid="{D5CDD505-2E9C-101B-9397-08002B2CF9AE}" pid="15" name="MSIP_Label_f42aa342-8706-4288-bd11-ebb85995028c_SetDate">
    <vt:lpwstr>2017-09-30T00:46:07.6213942+05:30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DocIdItemGuid">
    <vt:lpwstr>f06e8a64-4526-4447-9ae0-550e61768ccb</vt:lpwstr>
  </property>
</Properties>
</file>